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6" r:id="rId2"/>
    <p:sldId id="258" r:id="rId3"/>
    <p:sldId id="259" r:id="rId4"/>
    <p:sldId id="266" r:id="rId5"/>
    <p:sldId id="281" r:id="rId6"/>
    <p:sldId id="268" r:id="rId7"/>
    <p:sldId id="270" r:id="rId8"/>
    <p:sldId id="271" r:id="rId9"/>
    <p:sldId id="273" r:id="rId10"/>
    <p:sldId id="276" r:id="rId11"/>
    <p:sldId id="277" r:id="rId12"/>
    <p:sldId id="278" r:id="rId13"/>
    <p:sldId id="264" r:id="rId14"/>
    <p:sldId id="265" r:id="rId15"/>
  </p:sldIdLst>
  <p:sldSz cx="10693400" cy="7561263"/>
  <p:notesSz cx="6797675" cy="9928225"/>
  <p:defaultTextStyle>
    <a:defPPr>
      <a:defRPr lang="ru-RU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5AA9"/>
    <a:srgbClr val="504F53"/>
    <a:srgbClr val="8D8C9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0477" autoAdjust="0"/>
    <p:restoredTop sz="94660"/>
  </p:normalViewPr>
  <p:slideViewPr>
    <p:cSldViewPr showGuides="1">
      <p:cViewPr>
        <p:scale>
          <a:sx n="100" d="100"/>
          <a:sy n="100" d="100"/>
        </p:scale>
        <p:origin x="6" y="90"/>
      </p:cViewPr>
      <p:guideLst>
        <p:guide orient="horz" pos="2382"/>
        <p:guide orient="horz" pos="1116"/>
        <p:guide orient="horz" pos="348"/>
        <p:guide orient="horz" pos="4470"/>
        <p:guide pos="3368"/>
        <p:guide pos="828"/>
        <p:guide pos="1824"/>
        <p:guide pos="6011"/>
        <p:guide pos="6456"/>
        <p:guide pos="6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B2CB9A-35A0-44DF-9563-3B4294FF58F5}" type="datetimeFigureOut">
              <a:rPr lang="ru-RU" smtClean="0"/>
              <a:pPr/>
              <a:t>03.08.2022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66763" y="744538"/>
            <a:ext cx="526415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CAF5B9-CC1E-4A3E-B04F-728BB30B0B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34445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85057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8" y="1574"/>
            <a:ext cx="10691812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802005" y="3708623"/>
            <a:ext cx="9089390" cy="1620771"/>
          </a:xfrm>
        </p:spPr>
        <p:txBody>
          <a:bodyPr>
            <a:normAutofit/>
          </a:bodyPr>
          <a:lstStyle>
            <a:lvl1pPr>
              <a:defRPr sz="57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604010" y="5364807"/>
            <a:ext cx="7485380" cy="1932323"/>
          </a:xfrm>
        </p:spPr>
        <p:txBody>
          <a:bodyPr>
            <a:normAutofit/>
          </a:bodyPr>
          <a:lstStyle>
            <a:lvl1pPr marL="0" indent="0" algn="ctr">
              <a:buNone/>
              <a:defRPr sz="3200" b="0">
                <a:solidFill>
                  <a:schemeClr val="bg1"/>
                </a:solidFill>
                <a:latin typeface="+mj-lt"/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7" y="2108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5" y="1771650"/>
            <a:ext cx="8561139" cy="5324475"/>
          </a:xfrm>
        </p:spPr>
        <p:txBody>
          <a:bodyPr/>
          <a:lstStyle>
            <a:lvl1pPr marL="363538" indent="0">
              <a:buFontTx/>
              <a:buNone/>
              <a:defRPr b="1">
                <a:latin typeface="+mj-lt"/>
              </a:defRPr>
            </a:lvl1pPr>
            <a:lvl2pPr marL="360363" indent="3175">
              <a:defRPr>
                <a:latin typeface="+mj-lt"/>
              </a:defRPr>
            </a:lvl2pPr>
            <a:lvl3pPr marL="628650" indent="-260350">
              <a:tabLst/>
              <a:defRPr>
                <a:latin typeface="+mj-lt"/>
              </a:defRPr>
            </a:lvl3pPr>
            <a:lvl4pPr marL="0" indent="360363">
              <a:lnSpc>
                <a:spcPts val="1800"/>
              </a:lnSpc>
              <a:spcBef>
                <a:spcPts val="400"/>
              </a:spcBef>
              <a:defRPr>
                <a:latin typeface="+mj-lt"/>
              </a:defRPr>
            </a:lvl4pPr>
            <a:lvl5pPr>
              <a:lnSpc>
                <a:spcPts val="1800"/>
              </a:lnSpc>
              <a:spcBef>
                <a:spcPts val="400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6930876" y="5652839"/>
            <a:ext cx="1080120" cy="41549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962026" y="552451"/>
            <a:ext cx="8580438" cy="1219199"/>
          </a:xfrm>
        </p:spPr>
        <p:txBody>
          <a:bodyPr/>
          <a:lstStyle>
            <a:lvl1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520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5" y="1771650"/>
            <a:ext cx="8561139" cy="5324475"/>
          </a:xfrm>
        </p:spPr>
        <p:txBody>
          <a:bodyPr/>
          <a:lstStyle>
            <a:lvl1pPr marL="363538" indent="0">
              <a:buFontTx/>
              <a:buNone/>
              <a:defRPr b="1">
                <a:latin typeface="+mj-lt"/>
              </a:defRPr>
            </a:lvl1pPr>
            <a:lvl2pPr marL="363538" indent="0">
              <a:defRPr>
                <a:latin typeface="+mj-lt"/>
              </a:defRPr>
            </a:lvl2pPr>
            <a:lvl3pPr marL="628650" indent="-260350">
              <a:defRPr>
                <a:latin typeface="+mj-lt"/>
              </a:defRPr>
            </a:lvl3pPr>
            <a:lvl4pPr marL="0" indent="360363">
              <a:defRPr>
                <a:latin typeface="+mj-lt"/>
              </a:defRPr>
            </a:lvl4pPr>
            <a:lvl5pPr marL="1435100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961196" y="552451"/>
            <a:ext cx="8581267" cy="1219199"/>
          </a:xfrm>
        </p:spPr>
        <p:txBody>
          <a:bodyPr/>
          <a:lstStyle>
            <a:lvl1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5" y="1116335"/>
            <a:ext cx="8561139" cy="223224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3781425"/>
            <a:ext cx="8561139" cy="3314700"/>
          </a:xfrm>
        </p:spPr>
        <p:txBody>
          <a:bodyPr anchor="t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7" y="2108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8580438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62026" y="1771650"/>
            <a:ext cx="4234282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9958" y="1771650"/>
            <a:ext cx="4262505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4" y="552450"/>
            <a:ext cx="9196705" cy="1219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1771650"/>
            <a:ext cx="4297420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62025" y="2397901"/>
            <a:ext cx="4297420" cy="469822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46701" y="1771650"/>
            <a:ext cx="4195762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46701" y="2412479"/>
            <a:ext cx="4195762" cy="4683646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7" y="2108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5" y="552451"/>
            <a:ext cx="9196705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578975" y="6474804"/>
            <a:ext cx="663575" cy="720080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>
            <a:lvl1pPr algn="ctr">
              <a:defRPr sz="2700" i="0">
                <a:solidFill>
                  <a:schemeClr val="bg1"/>
                </a:solidFill>
                <a:latin typeface="+mj-lt"/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4212" y="540271"/>
            <a:ext cx="8588251" cy="1224136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4212" y="1764295"/>
            <a:ext cx="8588251" cy="5331830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734550" y="6660951"/>
            <a:ext cx="724718" cy="696626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>
            <a:lvl1pPr algn="ctr">
              <a:lnSpc>
                <a:spcPts val="2400"/>
              </a:lnSpc>
              <a:defRPr sz="2700">
                <a:solidFill>
                  <a:schemeClr val="bg1"/>
                </a:solidFill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l" defTabSz="1043056" rtl="0" eaLnBrk="1" latinLnBrk="0" hangingPunct="1">
        <a:lnSpc>
          <a:spcPts val="5200"/>
        </a:lnSpc>
        <a:spcBef>
          <a:spcPct val="0"/>
        </a:spcBef>
        <a:buNone/>
        <a:defRPr sz="42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363538" indent="0" algn="l" defTabSz="1043056" rtl="0" eaLnBrk="1" latinLnBrk="0" hangingPunct="1">
        <a:spcBef>
          <a:spcPct val="20000"/>
        </a:spcBef>
        <a:buFont typeface="+mj-lt"/>
        <a:buNone/>
        <a:defRPr sz="36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363538" indent="0" algn="l" defTabSz="1043056" rtl="0" eaLnBrk="1" latinLnBrk="0" hangingPunct="1">
        <a:spcBef>
          <a:spcPct val="20000"/>
        </a:spcBef>
        <a:buFont typeface="Arial" pitchFamily="34" charset="0"/>
        <a:buNone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712788" indent="-260350" algn="l" defTabSz="1043056" rtl="0" eaLnBrk="1" latinLnBrk="0" hangingPunct="1">
        <a:spcBef>
          <a:spcPct val="20000"/>
        </a:spcBef>
        <a:buFont typeface="Arial" pitchFamily="34" charset="0"/>
        <a:buChar char="•"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360363" algn="just" defTabSz="1043056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tabLst/>
        <a:defRPr sz="16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435100" indent="0" algn="l" defTabSz="1043056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defRPr sz="14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A344CF332C61F4145BB1B567314148C78E35E83AD1E93AAD5906328BCB040E53650D3CB2B0E81BAE21BE6456B421894D067A62E10690DE2644C1M" TargetMode="Externa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A344CF332C61F4145BB1B567314148C78E35EE36D0E43AAD5906328BCB040E53650D3CB2B0E818A522BE6456B421894D067A62E10690DE2644C1M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МИ ФНС России по крупнейшим налогоплательщикам №5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Порядок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выдачи свидетельства о регистрации лица, совершающего операции по переработке сжиженных углеводородных газов.</a:t>
            </a:r>
            <a:endParaRPr lang="ru-RU" sz="1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32254" y="6138085"/>
            <a:ext cx="2000264" cy="571505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03.08.2022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330476" y="2556495"/>
            <a:ext cx="4176464" cy="1008112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ФЕДЕРАЛЬНАЯ НАЛОГОВАЯ СЛУЖБА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5" y="612279"/>
            <a:ext cx="8561139" cy="1080120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3000" cap="none" dirty="0" smtClean="0">
                <a:latin typeface="Times New Roman" pitchFamily="18" charset="0"/>
                <a:cs typeface="Times New Roman" pitchFamily="18" charset="0"/>
              </a:rPr>
              <a:t>Аннулирование Свидетельства</a:t>
            </a:r>
            <a:endParaRPr lang="ru-RU" sz="3000" cap="non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1620391"/>
            <a:ext cx="8561139" cy="5112568"/>
          </a:xfrm>
        </p:spPr>
        <p:txBody>
          <a:bodyPr>
            <a:normAutofit/>
          </a:bodyPr>
          <a:lstStyle/>
          <a:p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2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Налоговые органы аннулируют Свидетельство в следующих случаях: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представление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организацией 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заявления об аннулировании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свидетельства, составленного в произвольной форме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171450" indent="-171450">
              <a:buFont typeface="Wingdings" pitchFamily="2" charset="2"/>
              <a:buChar char="Ø"/>
            </a:pP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Wingdings" pitchFamily="2" charset="2"/>
              <a:buChar char="Ø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истечение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срока для устранения нарушений,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устранены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указанный срок 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все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нарушения;</a:t>
            </a:r>
          </a:p>
          <a:p>
            <a:pPr marL="171450" indent="-171450">
              <a:buFont typeface="Wingdings" pitchFamily="2" charset="2"/>
              <a:buChar char="Ø"/>
            </a:pP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Wingdings" pitchFamily="2" charset="2"/>
              <a:buChar char="Ø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изменение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адреса осуществления деятельности (места фактической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деятельности);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Wingdings" pitchFamily="2" charset="2"/>
              <a:buChar char="Ø"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прекращение: </a:t>
            </a:r>
          </a:p>
          <a:p>
            <a:pPr marL="692978" lvl="1" indent="-171450">
              <a:buFont typeface="Wingdings" pitchFamily="2" charset="2"/>
              <a:buChar char="Ø"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права 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собственности на все производственные мощности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указанные в свидетельстве, или </a:t>
            </a:r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692978" lvl="1" indent="-171450">
              <a:buFont typeface="Wingdings" pitchFamily="2" charset="2"/>
              <a:buChar char="Ø"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права 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владения (пользования)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ими на ином законном основании либо </a:t>
            </a:r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692978" lvl="1" indent="-171450">
              <a:buFont typeface="Wingdings" pitchFamily="2" charset="2"/>
              <a:buChar char="Ø"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прекращение 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действия договора об оказании услуг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переработке СУГ в товары, являющиеся продукцией нефтехимии, или </a:t>
            </a:r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692978" lvl="1" indent="-171450">
              <a:buFont typeface="Wingdings" pitchFamily="2" charset="2"/>
              <a:buChar char="Ø"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аннулирование 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свидетельства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организации, с которой заключен договор об оказании услуг по переработке СУГ в товары, являющиеся продукцией нефтехимии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171450" indent="-171450">
              <a:buFont typeface="Wingdings" pitchFamily="2" charset="2"/>
              <a:buChar char="Ø"/>
            </a:pP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 algn="just">
              <a:buFont typeface="Wingdings" pitchFamily="2" charset="2"/>
              <a:buChar char="Ø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наступление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обстоятельства, при котором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Соглашение 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считается неисполненным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(в том числе при наступлении указанного обстоятельства для лица, являющегося взаимозависимым по отношению к организации, свидетельство которой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аннулируется);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 algn="just">
              <a:buFont typeface="Wingdings" pitchFamily="2" charset="2"/>
              <a:buChar char="Ø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организации, получившей свидетельство по основанию, указанному в подпункте 2 пункта 3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ст.179.9 НК РФ,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если доля прямого участия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такой организации в организации, с которой такой организацией заключен договор об оказании ей услуг по переработке СУГ в товары, являющиеся продукцией нефтехимии, и которая непосредственно осуществляет указанную переработку, 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оказалась менее 50 процентов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1200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92838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5" y="612279"/>
            <a:ext cx="8561139" cy="1080120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3000" cap="none" dirty="0" smtClean="0">
                <a:latin typeface="Times New Roman" pitchFamily="18" charset="0"/>
                <a:cs typeface="Times New Roman" pitchFamily="18" charset="0"/>
              </a:rPr>
              <a:t>Особенности аннулирования Свидетельства</a:t>
            </a:r>
            <a:endParaRPr lang="ru-RU" sz="3000" cap="non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1833289"/>
            <a:ext cx="8561139" cy="5475734"/>
          </a:xfrm>
        </p:spPr>
        <p:txBody>
          <a:bodyPr>
            <a:norm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Действие свидетельства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аннулируется со 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дня, указанного в заявлении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аннулировании (</a:t>
            </a:r>
            <a:r>
              <a:rPr lang="ru-RU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пп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1 п. 18 ст. 179.9 НК РФ);</a:t>
            </a:r>
          </a:p>
          <a:p>
            <a:pPr marL="171450" indent="-171450">
              <a:buFont typeface="Wingdings" pitchFamily="2" charset="2"/>
              <a:buChar char="Ø"/>
            </a:pP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Действие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свидетельства аннулируется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дня наступления соответствующих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обстоятельств (</a:t>
            </a:r>
            <a:r>
              <a:rPr lang="ru-RU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пп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2-4 п. 18 ст. 179.9 НК РФ);</a:t>
            </a:r>
          </a:p>
          <a:p>
            <a:pPr lvl="1"/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9388" lvl="1" indent="-179388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Соглашение 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считается неисполненным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пп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п.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18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ст.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179.9 НК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РФ) – с даты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начала действия </a:t>
            </a:r>
            <a:r>
              <a:rPr lang="ru-RU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свидетельства.ъ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Суммы 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акциза,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исчисленные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не уплаченные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связи с применением налоговых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вычетов,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суммы,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возмещенные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подлежат уплате в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 –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 истечения 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месяца, следующего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месяцем, в котором наступило обстоятельство, влекущее признание неисполненным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Соглашения;</a:t>
            </a:r>
          </a:p>
          <a:p>
            <a:pPr lvl="1" algn="just"/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9388" lvl="1" indent="-179388" algn="just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доля прямого участия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организации в организации, с которой заключен договор об оказании услуг по переработке, оказалась 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менее 50 процентов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пп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п.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18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ст.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179.9 НК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РФ) – с 1-го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числа месяца, на который приходится первая дата, по состоянию на которую соответствующая доля участия оказалась ниже 50 процентов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179388" lvl="1" indent="-179388">
              <a:buFont typeface="Wingdings" pitchFamily="2" charset="2"/>
              <a:buChar char="Ø"/>
            </a:pPr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lvl="1" indent="-171450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наступлении по 31 декабря 2027 года включительно хотя бы одного случая, указанного в </a:t>
            </a:r>
            <a:r>
              <a:rPr lang="ru-RU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п.п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1 - 4 и 6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п.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18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ст. 179.9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НК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РФ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отношении организации, имеющей свидетельство по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основанию </a:t>
            </a:r>
            <a:r>
              <a:rPr lang="ru-RU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пп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2 п. 2 или </a:t>
            </a:r>
            <a:r>
              <a:rPr lang="ru-RU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пп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2 п. 3 ст. 179.9 НК РФ: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719138" lvl="2" indent="179388">
              <a:buFont typeface="Wingdings" pitchFamily="2" charset="2"/>
              <a:buChar char="Ø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Заявление об аннулировании, </a:t>
            </a:r>
          </a:p>
          <a:p>
            <a:pPr marL="719138" lvl="2" indent="179388">
              <a:buFont typeface="Wingdings" pitchFamily="2" charset="2"/>
              <a:buChar char="Ø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истечение срока устранения нарушений, </a:t>
            </a:r>
          </a:p>
          <a:p>
            <a:pPr marL="719138" lvl="2" indent="179388">
              <a:buFont typeface="Wingdings" pitchFamily="2" charset="2"/>
              <a:buChar char="Ø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изменение адреса, </a:t>
            </a:r>
          </a:p>
          <a:p>
            <a:pPr marL="719138" lvl="2" indent="179388" algn="just">
              <a:buFont typeface="Wingdings" pitchFamily="2" charset="2"/>
              <a:buChar char="Ø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прекращение права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собственности на производственные мощности, или права владения (пользования) ими на ином законном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основании,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или прекращение действия договора об оказании услуг по переработке СУГ, или аннулирование свидетельства организации, с которой заключен договор об оказании услуг по переработке СУГ,</a:t>
            </a:r>
          </a:p>
          <a:p>
            <a:pPr marL="719138" lvl="2" indent="179388">
              <a:buFont typeface="Wingdings" pitchFamily="2" charset="2"/>
              <a:buChar char="Ø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доля в переработчике СУГ 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&lt; 50%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717550" lvl="2"/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даты начала действия такого свидетельства. </a:t>
            </a:r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717550" lvl="2" algn="just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Суммы 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акциза, исчисленные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не уплаченные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связи с применением налоговых вычетов, суммы, 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возмещенные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подлежат уплате в бюджет –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истечения месяца, следующего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 месяцем, в котором наступил случай, явившийся основанием для аннулирования свидетельства.</a:t>
            </a:r>
          </a:p>
          <a:p>
            <a:pPr algn="just"/>
            <a:endParaRPr lang="ru-RU" sz="12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52051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4212" y="828303"/>
            <a:ext cx="8561139" cy="720080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3000" cap="none" dirty="0" smtClean="0">
                <a:latin typeface="Times New Roman" pitchFamily="18" charset="0"/>
                <a:cs typeface="Times New Roman" pitchFamily="18" charset="0"/>
              </a:rPr>
              <a:t>Общие положения</a:t>
            </a:r>
            <a:endParaRPr lang="ru-RU" sz="3000" cap="non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1620391"/>
            <a:ext cx="8561139" cy="5688632"/>
          </a:xfrm>
        </p:spPr>
        <p:txBody>
          <a:bodyPr>
            <a:normAutofit fontScale="62500" lnSpcReduction="20000"/>
          </a:bodyPr>
          <a:lstStyle/>
          <a:p>
            <a:pPr marL="171450" indent="-171450">
              <a:buFont typeface="Wingdings" pitchFamily="2" charset="2"/>
              <a:buChar char="Ø"/>
            </a:pP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случае аннулирования свидетельства организация вправе подать заявление о получении нового свидетельства</a:t>
            </a: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71450" indent="-171450">
              <a:buFont typeface="Wingdings" pitchFamily="2" charset="2"/>
              <a:buChar char="Ø"/>
            </a:pPr>
            <a:endParaRPr lang="ru-RU" sz="1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Wingdings" pitchFamily="2" charset="2"/>
              <a:buChar char="Ø"/>
            </a:pP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случае утраты организацией свидетельства такая организация вправе обратиться в налоговый орган за выдачей дубликата</a:t>
            </a: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71450" indent="-171450">
              <a:buFont typeface="Wingdings" pitchFamily="2" charset="2"/>
              <a:buChar char="Ø"/>
            </a:pPr>
            <a:endParaRPr lang="ru-RU" sz="1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Wingdings" pitchFamily="2" charset="2"/>
              <a:buChar char="Ø"/>
            </a:pP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Налоговый орган обязан </a:t>
            </a: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уведомить в письменной форме организацию </a:t>
            </a: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об:</a:t>
            </a:r>
          </a:p>
          <a:p>
            <a:pPr marL="864428" lvl="1" indent="-342900">
              <a:buFont typeface="Arial" pitchFamily="34" charset="0"/>
              <a:buChar char="•"/>
            </a:pP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отказе </a:t>
            </a: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выдаче свидетельства, </a:t>
            </a:r>
            <a:endParaRPr lang="ru-RU" sz="1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864428" lvl="1" indent="-342900">
              <a:buFont typeface="Arial" pitchFamily="34" charset="0"/>
              <a:buChar char="•"/>
            </a:pP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приостановлении его действия, </a:t>
            </a:r>
            <a:endParaRPr lang="ru-RU" sz="1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864428" lvl="1" indent="-342900">
              <a:buFont typeface="Arial" pitchFamily="34" charset="0"/>
              <a:buChar char="•"/>
            </a:pP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неполном устранении нарушений, повлекших за собой приостановление действия свидетельства, </a:t>
            </a:r>
            <a:endParaRPr lang="ru-RU" sz="1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864428" lvl="1" indent="-342900">
              <a:buFont typeface="Arial" pitchFamily="34" charset="0"/>
              <a:buChar char="•"/>
            </a:pP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возобновлении действия свидетельства или </a:t>
            </a:r>
            <a:endParaRPr lang="ru-RU" sz="1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864428" lvl="1" indent="-342900">
              <a:buFont typeface="Arial" pitchFamily="34" charset="0"/>
              <a:buChar char="•"/>
            </a:pP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 </a:t>
            </a: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аннулировании свидетельства </a:t>
            </a:r>
            <a:endParaRPr lang="ru-RU" sz="1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7800" lvl="1"/>
            <a:r>
              <a:rPr lang="ru-RU" sz="1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трехдневный срок </a:t>
            </a: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 дня принятия соответствующего решения.</a:t>
            </a:r>
          </a:p>
          <a:p>
            <a:endParaRPr lang="ru-RU" sz="1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 algn="just">
              <a:buFont typeface="Wingdings" pitchFamily="2" charset="2"/>
              <a:buChar char="Ø"/>
            </a:pP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Организация</a:t>
            </a: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получившая свидетельство, одновременно с налоговой декларацией по акцизам </a:t>
            </a: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обязана </a:t>
            </a: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направить в налоговый орган </a:t>
            </a:r>
            <a:r>
              <a:rPr lang="ru-RU" sz="19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уведомление</a:t>
            </a: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 наступлении в течение налогового периода, за который представляется указанная налоговая декларация, следующих обстоятельств, влекущих </a:t>
            </a:r>
            <a:r>
              <a:rPr lang="ru-RU" sz="19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изменение сведений, указанных в свидетельстве </a:t>
            </a: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такой организации</a:t>
            </a: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864428" lvl="1" indent="-342900">
              <a:buFont typeface="Arial" pitchFamily="34" charset="0"/>
              <a:buChar char="•"/>
            </a:pP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организации, непосредственно осуществляющей переработку </a:t>
            </a: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СУГ </a:t>
            </a: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замена средств </a:t>
            </a: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измерений </a:t>
            </a: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(или) изменение мест их размещения, и (или) установка новых средств измерений;</a:t>
            </a:r>
          </a:p>
          <a:p>
            <a:pPr marL="864428" lvl="1" indent="-342900">
              <a:buFont typeface="Arial" pitchFamily="34" charset="0"/>
              <a:buChar char="•"/>
            </a:pP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изменение наименования организации;</a:t>
            </a:r>
          </a:p>
          <a:p>
            <a:pPr marL="864428" lvl="1" indent="-342900">
              <a:buFont typeface="Arial" pitchFamily="34" charset="0"/>
              <a:buChar char="•"/>
            </a:pP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изменение места нахождения организации;</a:t>
            </a:r>
          </a:p>
          <a:p>
            <a:pPr marL="864428" lvl="1" indent="-342900">
              <a:buFont typeface="Arial" pitchFamily="34" charset="0"/>
              <a:buChar char="•"/>
            </a:pP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прекращение права собственности на производственные мощности, указанные в свидетельстве (права владения (пользования) ими на иных законных основаниях);</a:t>
            </a:r>
          </a:p>
          <a:p>
            <a:pPr marL="864428" lvl="1" indent="-342900">
              <a:buFont typeface="Arial" pitchFamily="34" charset="0"/>
              <a:buChar char="•"/>
            </a:pP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возникновение права собственности на производственные мощности, на которых будет осуществляться переработка СУГ </a:t>
            </a: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права владения (пользования) ими на иных законных основаниях).</a:t>
            </a:r>
          </a:p>
          <a:p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 уведомлению </a:t>
            </a: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должны быть приложены копии документов, подтверждающие наступление соответствующих обстоятельств.</a:t>
            </a:r>
          </a:p>
          <a:p>
            <a:endParaRPr lang="ru-RU" sz="1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  <a:hlinkClick r:id="rId2"/>
            </a:endParaRPr>
          </a:p>
          <a:p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Получение </a:t>
            </a: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свидетельства </a:t>
            </a:r>
            <a:r>
              <a:rPr lang="ru-RU" sz="19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препятствует </a:t>
            </a: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получению организацией-заявителем также </a:t>
            </a:r>
            <a:r>
              <a:rPr lang="ru-RU" sz="19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свидетельства </a:t>
            </a: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 регистрации лица, совершающего операции </a:t>
            </a:r>
            <a:r>
              <a:rPr lang="ru-RU" sz="19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переработке этана, </a:t>
            </a: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том числе в случае, если одни и те же новые производственные мощности используются как для переработки этана, так и для переработки </a:t>
            </a: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СУГ, </a:t>
            </a:r>
            <a:r>
              <a:rPr lang="ru-RU" sz="19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условии, </a:t>
            </a: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что проектная мощность по сырью таких производственных мощностей составляет </a:t>
            </a:r>
            <a:r>
              <a:rPr lang="ru-RU" sz="19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менее 600 тысяч тонн этана и СУГ </a:t>
            </a: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совокупности в год.</a:t>
            </a:r>
          </a:p>
          <a:p>
            <a:endParaRPr lang="ru-RU" sz="15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75248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62025" y="2494747"/>
            <a:ext cx="8561139" cy="4601378"/>
          </a:xfrm>
        </p:spPr>
        <p:txBody>
          <a:bodyPr>
            <a:normAutofit/>
          </a:bodyPr>
          <a:lstStyle/>
          <a:p>
            <a:pPr marL="935038" indent="-571500">
              <a:buFont typeface="Wingdings" pitchFamily="2" charset="2"/>
              <a:buChar char="Ø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Вопросы, поступившие в адрес МИ ФНС России по КН № 5 через личный кабинет налогоплательщика;</a:t>
            </a:r>
          </a:p>
          <a:p>
            <a:pPr marL="935038" indent="-571500">
              <a:buFont typeface="Wingdings" pitchFamily="2" charset="2"/>
              <a:buChar char="Ø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Он-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лайн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вопросы.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Вопросы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налогоплательщиков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9218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en-US" sz="6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Контрольный отдел №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2 </a:t>
            </a:r>
          </a:p>
          <a:p>
            <a:pPr algn="ctr"/>
            <a:r>
              <a:rPr lang="ru-RU" smtClean="0">
                <a:latin typeface="Times New Roman" pitchFamily="18" charset="0"/>
                <a:cs typeface="Times New Roman" pitchFamily="18" charset="0"/>
              </a:rPr>
              <a:t>МИ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ФНС России по КН № 5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67120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94172" y="1771650"/>
            <a:ext cx="9145015" cy="4097213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Нормативно-правовая база.</a:t>
            </a:r>
          </a:p>
          <a:p>
            <a:pPr marL="534988" lvl="0" indent="-171450" algn="just"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Условия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которым должна соответствовать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организация-    заявитель.</a:t>
            </a:r>
          </a:p>
          <a:p>
            <a:pPr marL="534988" lvl="0" indent="-171450" algn="just"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Соглашение о создании новых мощностей и (или) модернизации (реконструкции) действующих мощностей по производству товаров, являющихся продукцией нефтехимии. </a:t>
            </a:r>
          </a:p>
          <a:p>
            <a:pPr marL="534988" lvl="0" indent="-171450" algn="just">
              <a:buFont typeface="Wingdings" pitchFamily="2" charset="2"/>
              <a:buChar char="Ø"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Документы, необходимые для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получения свидетельства.</a:t>
            </a:r>
          </a:p>
          <a:p>
            <a:pPr marL="360363" lvl="0" indent="3175" algn="just"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Отказ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выдаче свидетельства о регистрации лица, совершающего операции по переработке сжиженных углеводородных газов,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приостановление действия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ранее выданного свидетельства или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аннулирование свидетельства.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0363" lvl="0" indent="3175" algn="just"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Ответы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поступившие вопросы от налогоплательщиков.</a:t>
            </a:r>
          </a:p>
          <a:p>
            <a:pPr>
              <a:buFont typeface="Wingdings" pitchFamily="2" charset="2"/>
              <a:buChar char="Ø"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Перечень рассматриваемых вопросов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Нормативно-правовая база</a:t>
            </a:r>
            <a:endParaRPr lang="ru-RU" sz="30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3" name="Полилиния 2"/>
          <p:cNvSpPr/>
          <p:nvPr/>
        </p:nvSpPr>
        <p:spPr>
          <a:xfrm>
            <a:off x="1203296" y="1644707"/>
            <a:ext cx="740621" cy="1058030"/>
          </a:xfrm>
          <a:custGeom>
            <a:avLst/>
            <a:gdLst>
              <a:gd name="connsiteX0" fmla="*/ 0 w 1058029"/>
              <a:gd name="connsiteY0" fmla="*/ 0 h 740620"/>
              <a:gd name="connsiteX1" fmla="*/ 687719 w 1058029"/>
              <a:gd name="connsiteY1" fmla="*/ 0 h 740620"/>
              <a:gd name="connsiteX2" fmla="*/ 1058029 w 1058029"/>
              <a:gd name="connsiteY2" fmla="*/ 370310 h 740620"/>
              <a:gd name="connsiteX3" fmla="*/ 687719 w 1058029"/>
              <a:gd name="connsiteY3" fmla="*/ 740620 h 740620"/>
              <a:gd name="connsiteX4" fmla="*/ 0 w 1058029"/>
              <a:gd name="connsiteY4" fmla="*/ 740620 h 740620"/>
              <a:gd name="connsiteX5" fmla="*/ 370310 w 1058029"/>
              <a:gd name="connsiteY5" fmla="*/ 370310 h 740620"/>
              <a:gd name="connsiteX6" fmla="*/ 0 w 1058029"/>
              <a:gd name="connsiteY6" fmla="*/ 0 h 740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58029" h="740620">
                <a:moveTo>
                  <a:pt x="1058028" y="0"/>
                </a:moveTo>
                <a:lnTo>
                  <a:pt x="1058028" y="481403"/>
                </a:lnTo>
                <a:lnTo>
                  <a:pt x="529015" y="740620"/>
                </a:lnTo>
                <a:lnTo>
                  <a:pt x="1" y="481403"/>
                </a:lnTo>
                <a:lnTo>
                  <a:pt x="1" y="0"/>
                </a:lnTo>
                <a:lnTo>
                  <a:pt x="529015" y="259217"/>
                </a:lnTo>
                <a:lnTo>
                  <a:pt x="1058028" y="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701" tIns="383010" rIns="12700" bIns="383011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kern="1200" dirty="0" smtClean="0"/>
              <a:t>1</a:t>
            </a:r>
            <a:endParaRPr lang="ru-RU" sz="2000" kern="1200" dirty="0"/>
          </a:p>
        </p:txBody>
      </p:sp>
      <p:sp>
        <p:nvSpPr>
          <p:cNvPr id="4" name="Полилиния 3"/>
          <p:cNvSpPr/>
          <p:nvPr/>
        </p:nvSpPr>
        <p:spPr>
          <a:xfrm>
            <a:off x="1943916" y="1644708"/>
            <a:ext cx="7403311" cy="687719"/>
          </a:xfrm>
          <a:custGeom>
            <a:avLst/>
            <a:gdLst>
              <a:gd name="connsiteX0" fmla="*/ 114622 w 687719"/>
              <a:gd name="connsiteY0" fmla="*/ 0 h 7403311"/>
              <a:gd name="connsiteX1" fmla="*/ 573097 w 687719"/>
              <a:gd name="connsiteY1" fmla="*/ 0 h 7403311"/>
              <a:gd name="connsiteX2" fmla="*/ 687719 w 687719"/>
              <a:gd name="connsiteY2" fmla="*/ 114622 h 7403311"/>
              <a:gd name="connsiteX3" fmla="*/ 687719 w 687719"/>
              <a:gd name="connsiteY3" fmla="*/ 7403311 h 7403311"/>
              <a:gd name="connsiteX4" fmla="*/ 687719 w 687719"/>
              <a:gd name="connsiteY4" fmla="*/ 7403311 h 7403311"/>
              <a:gd name="connsiteX5" fmla="*/ 0 w 687719"/>
              <a:gd name="connsiteY5" fmla="*/ 7403311 h 7403311"/>
              <a:gd name="connsiteX6" fmla="*/ 0 w 687719"/>
              <a:gd name="connsiteY6" fmla="*/ 7403311 h 7403311"/>
              <a:gd name="connsiteX7" fmla="*/ 0 w 687719"/>
              <a:gd name="connsiteY7" fmla="*/ 114622 h 7403311"/>
              <a:gd name="connsiteX8" fmla="*/ 114622 w 687719"/>
              <a:gd name="connsiteY8" fmla="*/ 0 h 7403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7719" h="7403311">
                <a:moveTo>
                  <a:pt x="687719" y="1233912"/>
                </a:moveTo>
                <a:lnTo>
                  <a:pt x="687719" y="6169399"/>
                </a:lnTo>
                <a:cubicBezTo>
                  <a:pt x="687719" y="6850867"/>
                  <a:pt x="682952" y="7403306"/>
                  <a:pt x="677071" y="7403306"/>
                </a:cubicBezTo>
                <a:lnTo>
                  <a:pt x="0" y="7403306"/>
                </a:lnTo>
                <a:lnTo>
                  <a:pt x="0" y="7403306"/>
                </a:lnTo>
                <a:lnTo>
                  <a:pt x="0" y="5"/>
                </a:lnTo>
                <a:lnTo>
                  <a:pt x="0" y="5"/>
                </a:lnTo>
                <a:lnTo>
                  <a:pt x="677071" y="5"/>
                </a:lnTo>
                <a:cubicBezTo>
                  <a:pt x="682952" y="5"/>
                  <a:pt x="687719" y="552444"/>
                  <a:pt x="687719" y="1233912"/>
                </a:cubicBez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2240" tIns="46272" rIns="46272" bIns="46272" numCol="1" spcCol="1270" anchor="ctr" anchorCtr="0">
            <a:noAutofit/>
          </a:bodyPr>
          <a:lstStyle/>
          <a:p>
            <a:pPr marL="0" lvl="1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sz="1800" kern="1200" dirty="0" smtClean="0">
                <a:latin typeface="Times New Roman" pitchFamily="18" charset="0"/>
                <a:cs typeface="Times New Roman" pitchFamily="18" charset="0"/>
              </a:rPr>
              <a:t>Налоговый кодекс Российской Федерации (статья 179.9);</a:t>
            </a:r>
            <a:endParaRPr lang="ru-RU" sz="1800" kern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олилиния 6"/>
          <p:cNvSpPr/>
          <p:nvPr/>
        </p:nvSpPr>
        <p:spPr>
          <a:xfrm>
            <a:off x="1203296" y="2590113"/>
            <a:ext cx="740621" cy="1058030"/>
          </a:xfrm>
          <a:custGeom>
            <a:avLst/>
            <a:gdLst>
              <a:gd name="connsiteX0" fmla="*/ 0 w 1058029"/>
              <a:gd name="connsiteY0" fmla="*/ 0 h 740620"/>
              <a:gd name="connsiteX1" fmla="*/ 687719 w 1058029"/>
              <a:gd name="connsiteY1" fmla="*/ 0 h 740620"/>
              <a:gd name="connsiteX2" fmla="*/ 1058029 w 1058029"/>
              <a:gd name="connsiteY2" fmla="*/ 370310 h 740620"/>
              <a:gd name="connsiteX3" fmla="*/ 687719 w 1058029"/>
              <a:gd name="connsiteY3" fmla="*/ 740620 h 740620"/>
              <a:gd name="connsiteX4" fmla="*/ 0 w 1058029"/>
              <a:gd name="connsiteY4" fmla="*/ 740620 h 740620"/>
              <a:gd name="connsiteX5" fmla="*/ 370310 w 1058029"/>
              <a:gd name="connsiteY5" fmla="*/ 370310 h 740620"/>
              <a:gd name="connsiteX6" fmla="*/ 0 w 1058029"/>
              <a:gd name="connsiteY6" fmla="*/ 0 h 740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58029" h="740620">
                <a:moveTo>
                  <a:pt x="1058028" y="0"/>
                </a:moveTo>
                <a:lnTo>
                  <a:pt x="1058028" y="481403"/>
                </a:lnTo>
                <a:lnTo>
                  <a:pt x="529015" y="740620"/>
                </a:lnTo>
                <a:lnTo>
                  <a:pt x="1" y="481403"/>
                </a:lnTo>
                <a:lnTo>
                  <a:pt x="1" y="0"/>
                </a:lnTo>
                <a:lnTo>
                  <a:pt x="529015" y="259217"/>
                </a:lnTo>
                <a:lnTo>
                  <a:pt x="1058028" y="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701" tIns="383010" rIns="12700" bIns="383011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kern="1200" dirty="0" smtClean="0"/>
              <a:t>2</a:t>
            </a:r>
            <a:endParaRPr lang="ru-RU" sz="2000" kern="1200" dirty="0"/>
          </a:p>
        </p:txBody>
      </p:sp>
      <p:sp>
        <p:nvSpPr>
          <p:cNvPr id="8" name="Полилиния 7"/>
          <p:cNvSpPr/>
          <p:nvPr/>
        </p:nvSpPr>
        <p:spPr>
          <a:xfrm>
            <a:off x="1943916" y="2590114"/>
            <a:ext cx="7403311" cy="2918709"/>
          </a:xfrm>
          <a:custGeom>
            <a:avLst/>
            <a:gdLst>
              <a:gd name="connsiteX0" fmla="*/ 114622 w 687719"/>
              <a:gd name="connsiteY0" fmla="*/ 0 h 7403311"/>
              <a:gd name="connsiteX1" fmla="*/ 573097 w 687719"/>
              <a:gd name="connsiteY1" fmla="*/ 0 h 7403311"/>
              <a:gd name="connsiteX2" fmla="*/ 687719 w 687719"/>
              <a:gd name="connsiteY2" fmla="*/ 114622 h 7403311"/>
              <a:gd name="connsiteX3" fmla="*/ 687719 w 687719"/>
              <a:gd name="connsiteY3" fmla="*/ 7403311 h 7403311"/>
              <a:gd name="connsiteX4" fmla="*/ 687719 w 687719"/>
              <a:gd name="connsiteY4" fmla="*/ 7403311 h 7403311"/>
              <a:gd name="connsiteX5" fmla="*/ 0 w 687719"/>
              <a:gd name="connsiteY5" fmla="*/ 7403311 h 7403311"/>
              <a:gd name="connsiteX6" fmla="*/ 0 w 687719"/>
              <a:gd name="connsiteY6" fmla="*/ 7403311 h 7403311"/>
              <a:gd name="connsiteX7" fmla="*/ 0 w 687719"/>
              <a:gd name="connsiteY7" fmla="*/ 114622 h 7403311"/>
              <a:gd name="connsiteX8" fmla="*/ 114622 w 687719"/>
              <a:gd name="connsiteY8" fmla="*/ 0 h 7403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7719" h="7403311">
                <a:moveTo>
                  <a:pt x="687719" y="1233912"/>
                </a:moveTo>
                <a:lnTo>
                  <a:pt x="687719" y="6169399"/>
                </a:lnTo>
                <a:cubicBezTo>
                  <a:pt x="687719" y="6850867"/>
                  <a:pt x="682952" y="7403306"/>
                  <a:pt x="677071" y="7403306"/>
                </a:cubicBezTo>
                <a:lnTo>
                  <a:pt x="0" y="7403306"/>
                </a:lnTo>
                <a:lnTo>
                  <a:pt x="0" y="7403306"/>
                </a:lnTo>
                <a:lnTo>
                  <a:pt x="0" y="5"/>
                </a:lnTo>
                <a:lnTo>
                  <a:pt x="0" y="5"/>
                </a:lnTo>
                <a:lnTo>
                  <a:pt x="677071" y="5"/>
                </a:lnTo>
                <a:cubicBezTo>
                  <a:pt x="682952" y="5"/>
                  <a:pt x="687719" y="552444"/>
                  <a:pt x="687719" y="1233912"/>
                </a:cubicBez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2240" tIns="46272" rIns="46272" bIns="46272" numCol="1" spcCol="1270" anchor="ctr" anchorCtr="0">
            <a:noAutofit/>
          </a:bodyPr>
          <a:lstStyle/>
          <a:p>
            <a:pPr marL="0" lvl="1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ФНС России от 23.11.2021 N ЕД-7-15/1014@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"Об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утверждении Административного регламента по предоставлению Федеральной налоговой службой государственной услуги по выдаче свидетельства о регистрации лица, совершающего операции по переработке сжиженных углеводородных газов, и формы решения о приостановлении (возобновлении) действия, о неполном устранении нарушений, повлекших за собой приостановление действия, об аннулировании свидетельства (дубликата свидетельства) о регистрации лица, совершающего операции по переработке сжиженных углеводородных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газов"</a:t>
            </a:r>
            <a:endParaRPr lang="ru-RU" sz="1800" kern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Нормативно-правовая база</a:t>
            </a:r>
            <a:endParaRPr lang="ru-RU" sz="30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1203295" y="1908423"/>
            <a:ext cx="740621" cy="1058030"/>
          </a:xfrm>
          <a:custGeom>
            <a:avLst/>
            <a:gdLst>
              <a:gd name="connsiteX0" fmla="*/ 0 w 1058029"/>
              <a:gd name="connsiteY0" fmla="*/ 0 h 740620"/>
              <a:gd name="connsiteX1" fmla="*/ 687719 w 1058029"/>
              <a:gd name="connsiteY1" fmla="*/ 0 h 740620"/>
              <a:gd name="connsiteX2" fmla="*/ 1058029 w 1058029"/>
              <a:gd name="connsiteY2" fmla="*/ 370310 h 740620"/>
              <a:gd name="connsiteX3" fmla="*/ 687719 w 1058029"/>
              <a:gd name="connsiteY3" fmla="*/ 740620 h 740620"/>
              <a:gd name="connsiteX4" fmla="*/ 0 w 1058029"/>
              <a:gd name="connsiteY4" fmla="*/ 740620 h 740620"/>
              <a:gd name="connsiteX5" fmla="*/ 370310 w 1058029"/>
              <a:gd name="connsiteY5" fmla="*/ 370310 h 740620"/>
              <a:gd name="connsiteX6" fmla="*/ 0 w 1058029"/>
              <a:gd name="connsiteY6" fmla="*/ 0 h 740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58029" h="740620">
                <a:moveTo>
                  <a:pt x="1058028" y="0"/>
                </a:moveTo>
                <a:lnTo>
                  <a:pt x="1058028" y="481403"/>
                </a:lnTo>
                <a:lnTo>
                  <a:pt x="529015" y="740620"/>
                </a:lnTo>
                <a:lnTo>
                  <a:pt x="1" y="481403"/>
                </a:lnTo>
                <a:lnTo>
                  <a:pt x="1" y="0"/>
                </a:lnTo>
                <a:lnTo>
                  <a:pt x="529015" y="259217"/>
                </a:lnTo>
                <a:lnTo>
                  <a:pt x="1058028" y="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701" tIns="383010" rIns="12700" bIns="383011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kern="1200" dirty="0" smtClean="0"/>
              <a:t>3</a:t>
            </a:r>
            <a:endParaRPr lang="ru-RU" sz="2000" kern="1200" dirty="0"/>
          </a:p>
        </p:txBody>
      </p:sp>
      <p:sp>
        <p:nvSpPr>
          <p:cNvPr id="11" name="Полилиния 10"/>
          <p:cNvSpPr/>
          <p:nvPr/>
        </p:nvSpPr>
        <p:spPr>
          <a:xfrm>
            <a:off x="1943916" y="1922116"/>
            <a:ext cx="7651256" cy="2794619"/>
          </a:xfrm>
          <a:custGeom>
            <a:avLst/>
            <a:gdLst>
              <a:gd name="connsiteX0" fmla="*/ 174059 w 1044336"/>
              <a:gd name="connsiteY0" fmla="*/ 0 h 7403311"/>
              <a:gd name="connsiteX1" fmla="*/ 870277 w 1044336"/>
              <a:gd name="connsiteY1" fmla="*/ 0 h 7403311"/>
              <a:gd name="connsiteX2" fmla="*/ 1044336 w 1044336"/>
              <a:gd name="connsiteY2" fmla="*/ 174059 h 7403311"/>
              <a:gd name="connsiteX3" fmla="*/ 1044336 w 1044336"/>
              <a:gd name="connsiteY3" fmla="*/ 7403311 h 7403311"/>
              <a:gd name="connsiteX4" fmla="*/ 1044336 w 1044336"/>
              <a:gd name="connsiteY4" fmla="*/ 7403311 h 7403311"/>
              <a:gd name="connsiteX5" fmla="*/ 0 w 1044336"/>
              <a:gd name="connsiteY5" fmla="*/ 7403311 h 7403311"/>
              <a:gd name="connsiteX6" fmla="*/ 0 w 1044336"/>
              <a:gd name="connsiteY6" fmla="*/ 7403311 h 7403311"/>
              <a:gd name="connsiteX7" fmla="*/ 0 w 1044336"/>
              <a:gd name="connsiteY7" fmla="*/ 174059 h 7403311"/>
              <a:gd name="connsiteX8" fmla="*/ 174059 w 1044336"/>
              <a:gd name="connsiteY8" fmla="*/ 0 h 7403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4336" h="7403311">
                <a:moveTo>
                  <a:pt x="1044336" y="1233909"/>
                </a:moveTo>
                <a:lnTo>
                  <a:pt x="1044336" y="6169402"/>
                </a:lnTo>
                <a:cubicBezTo>
                  <a:pt x="1044336" y="6850868"/>
                  <a:pt x="1033343" y="7403307"/>
                  <a:pt x="1019783" y="7403307"/>
                </a:cubicBezTo>
                <a:lnTo>
                  <a:pt x="0" y="7403307"/>
                </a:lnTo>
                <a:lnTo>
                  <a:pt x="0" y="7403307"/>
                </a:lnTo>
                <a:lnTo>
                  <a:pt x="0" y="4"/>
                </a:lnTo>
                <a:lnTo>
                  <a:pt x="0" y="4"/>
                </a:lnTo>
                <a:lnTo>
                  <a:pt x="1019783" y="4"/>
                </a:lnTo>
                <a:cubicBezTo>
                  <a:pt x="1033343" y="4"/>
                  <a:pt x="1044336" y="552443"/>
                  <a:pt x="1044336" y="1233909"/>
                </a:cubicBez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2241" tIns="63680" rIns="63680" bIns="63681" numCol="1" spcCol="1270" anchor="ctr" anchorCtr="0">
            <a:noAutofit/>
          </a:bodyPr>
          <a:lstStyle/>
          <a:p>
            <a:pPr marL="0" lvl="1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Постановление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Правительства РФ от 10.03.2021 N 341 "О соглашениях о создании новых мощностей и (или) модернизации (реконструкции) действующих мощностей по производству товаров, являющихся продукцией нефтехимии" (вместе с "Правилами заключения соглашения о создании новых мощностей и (или) модернизации (реконструкции) действующих мощностей по производству товаров, являющихся продукцией нефтехимии, внесения изменений в указанное соглашение и осуществления контроля за его исполнением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")</a:t>
            </a:r>
            <a:endParaRPr lang="ru-RU" sz="1800" kern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олилиния 11"/>
          <p:cNvSpPr/>
          <p:nvPr/>
        </p:nvSpPr>
        <p:spPr>
          <a:xfrm>
            <a:off x="1203296" y="5098865"/>
            <a:ext cx="740621" cy="1058030"/>
          </a:xfrm>
          <a:custGeom>
            <a:avLst/>
            <a:gdLst>
              <a:gd name="connsiteX0" fmla="*/ 0 w 1058029"/>
              <a:gd name="connsiteY0" fmla="*/ 0 h 740620"/>
              <a:gd name="connsiteX1" fmla="*/ 687719 w 1058029"/>
              <a:gd name="connsiteY1" fmla="*/ 0 h 740620"/>
              <a:gd name="connsiteX2" fmla="*/ 1058029 w 1058029"/>
              <a:gd name="connsiteY2" fmla="*/ 370310 h 740620"/>
              <a:gd name="connsiteX3" fmla="*/ 687719 w 1058029"/>
              <a:gd name="connsiteY3" fmla="*/ 740620 h 740620"/>
              <a:gd name="connsiteX4" fmla="*/ 0 w 1058029"/>
              <a:gd name="connsiteY4" fmla="*/ 740620 h 740620"/>
              <a:gd name="connsiteX5" fmla="*/ 370310 w 1058029"/>
              <a:gd name="connsiteY5" fmla="*/ 370310 h 740620"/>
              <a:gd name="connsiteX6" fmla="*/ 0 w 1058029"/>
              <a:gd name="connsiteY6" fmla="*/ 0 h 740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58029" h="740620">
                <a:moveTo>
                  <a:pt x="1058028" y="0"/>
                </a:moveTo>
                <a:lnTo>
                  <a:pt x="1058028" y="481403"/>
                </a:lnTo>
                <a:lnTo>
                  <a:pt x="529015" y="740620"/>
                </a:lnTo>
                <a:lnTo>
                  <a:pt x="1" y="481403"/>
                </a:lnTo>
                <a:lnTo>
                  <a:pt x="1" y="0"/>
                </a:lnTo>
                <a:lnTo>
                  <a:pt x="529015" y="259217"/>
                </a:lnTo>
                <a:lnTo>
                  <a:pt x="1058028" y="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701" tIns="383010" rIns="12700" bIns="383011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kern="1200" dirty="0" smtClean="0"/>
              <a:t>4</a:t>
            </a:r>
          </a:p>
        </p:txBody>
      </p:sp>
      <p:sp>
        <p:nvSpPr>
          <p:cNvPr id="21" name="Полилиния 20"/>
          <p:cNvSpPr/>
          <p:nvPr/>
        </p:nvSpPr>
        <p:spPr>
          <a:xfrm>
            <a:off x="1943915" y="4875703"/>
            <a:ext cx="7651257" cy="2361312"/>
          </a:xfrm>
          <a:custGeom>
            <a:avLst/>
            <a:gdLst>
              <a:gd name="connsiteX0" fmla="*/ 114622 w 687719"/>
              <a:gd name="connsiteY0" fmla="*/ 0 h 7403311"/>
              <a:gd name="connsiteX1" fmla="*/ 573097 w 687719"/>
              <a:gd name="connsiteY1" fmla="*/ 0 h 7403311"/>
              <a:gd name="connsiteX2" fmla="*/ 687719 w 687719"/>
              <a:gd name="connsiteY2" fmla="*/ 114622 h 7403311"/>
              <a:gd name="connsiteX3" fmla="*/ 687719 w 687719"/>
              <a:gd name="connsiteY3" fmla="*/ 7403311 h 7403311"/>
              <a:gd name="connsiteX4" fmla="*/ 687719 w 687719"/>
              <a:gd name="connsiteY4" fmla="*/ 7403311 h 7403311"/>
              <a:gd name="connsiteX5" fmla="*/ 0 w 687719"/>
              <a:gd name="connsiteY5" fmla="*/ 7403311 h 7403311"/>
              <a:gd name="connsiteX6" fmla="*/ 0 w 687719"/>
              <a:gd name="connsiteY6" fmla="*/ 7403311 h 7403311"/>
              <a:gd name="connsiteX7" fmla="*/ 0 w 687719"/>
              <a:gd name="connsiteY7" fmla="*/ 114622 h 7403311"/>
              <a:gd name="connsiteX8" fmla="*/ 114622 w 687719"/>
              <a:gd name="connsiteY8" fmla="*/ 0 h 7403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7719" h="7403311">
                <a:moveTo>
                  <a:pt x="687719" y="1233912"/>
                </a:moveTo>
                <a:lnTo>
                  <a:pt x="687719" y="6169399"/>
                </a:lnTo>
                <a:cubicBezTo>
                  <a:pt x="687719" y="6850867"/>
                  <a:pt x="682952" y="7403306"/>
                  <a:pt x="677071" y="7403306"/>
                </a:cubicBezTo>
                <a:lnTo>
                  <a:pt x="0" y="7403306"/>
                </a:lnTo>
                <a:lnTo>
                  <a:pt x="0" y="7403306"/>
                </a:lnTo>
                <a:lnTo>
                  <a:pt x="0" y="5"/>
                </a:lnTo>
                <a:lnTo>
                  <a:pt x="0" y="5"/>
                </a:lnTo>
                <a:lnTo>
                  <a:pt x="677071" y="5"/>
                </a:lnTo>
                <a:cubicBezTo>
                  <a:pt x="682952" y="5"/>
                  <a:pt x="687719" y="552444"/>
                  <a:pt x="687719" y="1233912"/>
                </a:cubicBez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2240" tIns="46272" rIns="46272" bIns="46272" numCol="1" spcCol="1270" anchor="ctr" anchorCtr="0">
            <a:noAutofit/>
          </a:bodyPr>
          <a:lstStyle/>
          <a:p>
            <a:pPr marL="0" lvl="1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ФНС России от 23.11.2021 N ЕД-7-15/1013@ "Об утверждении формы и формата представления уведомления о наступлении обстоятельств, влекущих изменение сведений, указанных в свидетельстве о регистрации лица, совершающего операции по переработке этана, или в свидетельстве о регистрации лица, совершающего операции по переработке сжиженных углеводородных газов, в электронной форме, порядка его заполнения и представления в налоговые органы"</a:t>
            </a:r>
          </a:p>
        </p:txBody>
      </p:sp>
    </p:spTree>
    <p:extLst>
      <p:ext uri="{BB962C8B-B14F-4D97-AF65-F5344CB8AC3E}">
        <p14:creationId xmlns:p14="http://schemas.microsoft.com/office/powerpoint/2010/main" xmlns="" val="1666943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5" y="612279"/>
            <a:ext cx="8561139" cy="1296144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3000" cap="none" dirty="0">
                <a:latin typeface="Times New Roman" pitchFamily="18" charset="0"/>
                <a:cs typeface="Times New Roman" pitchFamily="18" charset="0"/>
              </a:rPr>
              <a:t>Условия, которым должна соответствовать </a:t>
            </a:r>
            <a:r>
              <a:rPr lang="ru-RU" sz="3000" cap="none" dirty="0" smtClean="0">
                <a:latin typeface="Times New Roman" pitchFamily="18" charset="0"/>
                <a:cs typeface="Times New Roman" pitchFamily="18" charset="0"/>
              </a:rPr>
              <a:t>организация-заявитель</a:t>
            </a:r>
            <a:endParaRPr lang="ru-RU" sz="3000" cap="non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38188" y="1764407"/>
            <a:ext cx="9353227" cy="720080"/>
          </a:xfrm>
        </p:spPr>
        <p:txBody>
          <a:bodyPr anchor="ctr" anchorCtr="0">
            <a:normAutofit/>
          </a:bodyPr>
          <a:lstStyle/>
          <a:p>
            <a:r>
              <a:rPr lang="ru-RU" sz="1200" b="1" dirty="0" smtClean="0">
                <a:solidFill>
                  <a:srgbClr val="005AA9"/>
                </a:solidFill>
                <a:latin typeface="Times New Roman" pitchFamily="18" charset="0"/>
                <a:cs typeface="Times New Roman" pitchFamily="18" charset="0"/>
              </a:rPr>
              <a:t>Заявители: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оссийские организации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осуществляющие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переработку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СУГ, в том числе на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основании договора об оказании такой организации услуг по переработке СУГ, в целях получения товаров, являющихся продукцией нефтехимии</a:t>
            </a:r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5</a:t>
            </a:fld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810196" y="2790521"/>
            <a:ext cx="1800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2862424" y="2790521"/>
            <a:ext cx="23762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5458535" y="2798648"/>
            <a:ext cx="4878060" cy="162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849847" y="2466485"/>
            <a:ext cx="1080120" cy="324036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При наличии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94172" y="2558852"/>
            <a:ext cx="1800200" cy="324036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r>
              <a:rPr lang="ru-RU" sz="1200" b="1" dirty="0" smtClean="0">
                <a:solidFill>
                  <a:srgbClr val="005AA9"/>
                </a:solidFill>
                <a:latin typeface="Times New Roman" pitchFamily="18" charset="0"/>
                <a:cs typeface="Times New Roman" pitchFamily="18" charset="0"/>
              </a:rPr>
              <a:t>Выдается на </a:t>
            </a:r>
            <a:r>
              <a:rPr lang="ru-RU" sz="1200" b="1" dirty="0">
                <a:solidFill>
                  <a:srgbClr val="005AA9"/>
                </a:solidFill>
                <a:latin typeface="Times New Roman" pitchFamily="18" charset="0"/>
                <a:cs typeface="Times New Roman" pitchFamily="18" charset="0"/>
              </a:rPr>
              <a:t>основании</a:t>
            </a:r>
            <a:endParaRPr lang="en-US" sz="1200" b="1" dirty="0">
              <a:solidFill>
                <a:srgbClr val="005AA9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12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43793" y="2857699"/>
            <a:ext cx="1894596" cy="558062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Заявления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(по установленной форме)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endParaRPr lang="en-US" sz="12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10396" y="2814903"/>
            <a:ext cx="2736304" cy="684076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/>
          <a:p>
            <a:pPr marL="171450" indent="-171450" algn="just"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производственных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мощностей 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необходимых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для переработки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СУГ;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средств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измерений для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определения </a:t>
            </a: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количества СУГ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91191" y="2412479"/>
            <a:ext cx="4963013" cy="402424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/>
          <a:p>
            <a:r>
              <a:rPr lang="ru-RU" sz="1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1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выполнении </a:t>
            </a:r>
            <a:r>
              <a:rPr lang="ru-RU" sz="1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хотя бы одного </a:t>
            </a:r>
            <a:r>
              <a:rPr lang="ru-RU" sz="1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из следующих </a:t>
            </a:r>
            <a:r>
              <a:rPr lang="ru-RU" sz="1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условий</a:t>
            </a:r>
          </a:p>
          <a:p>
            <a:r>
              <a:rPr lang="ru-RU" sz="1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(п.2 ст. 179.9 НК РФ):</a:t>
            </a:r>
            <a:endParaRPr lang="ru-RU" sz="1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296035" y="2814903"/>
            <a:ext cx="5040560" cy="1689831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 01.01.2022 введены новые производственные мощности по переработке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СУГ по сырью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300+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тыс. тонн в год, либо 600+ тыс. тонн этана и СУГ в год.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1 января 2023 года заключено с Минэнерго России соглашение 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создании новых мощностей и (или) модернизации (реконструкции) 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действующих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(далее –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Соглашение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Наличие взаимозависимого лица:</a:t>
            </a:r>
          </a:p>
          <a:p>
            <a:pPr marL="692978" lvl="1" indent="-171450"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Деятельность в субъекте РФ организации-заявителя</a:t>
            </a:r>
          </a:p>
          <a:p>
            <a:pPr marL="692978" lvl="1" indent="-171450">
              <a:buFont typeface="Arial" pitchFamily="34" charset="0"/>
              <a:buChar char="•"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Соглашение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: ввод в эксплуатацию ОС 01.01.2022 - 31.01.2027 –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ПС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&gt; 220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млрд. руб.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882204" y="4482710"/>
            <a:ext cx="46805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954212" y="3708623"/>
            <a:ext cx="4176464" cy="722436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/>
          <a:p>
            <a:r>
              <a:rPr lang="ru-RU" sz="12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Вне зависимости от выполнения условий, </a:t>
            </a:r>
          </a:p>
          <a:p>
            <a:r>
              <a:rPr lang="ru-RU" sz="12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установленных п. 2 ст. 179.9 НК РФ,</a:t>
            </a:r>
          </a:p>
          <a:p>
            <a:r>
              <a:rPr lang="ru-RU" sz="12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12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выполнении </a:t>
            </a:r>
            <a:r>
              <a:rPr lang="ru-RU" sz="1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хотя бы </a:t>
            </a:r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одного </a:t>
            </a:r>
            <a:r>
              <a:rPr lang="ru-RU" sz="12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из следующих требований</a:t>
            </a:r>
          </a:p>
          <a:p>
            <a:r>
              <a:rPr lang="ru-RU" sz="12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(п. 3 ст. 179.9 НК РФ):</a:t>
            </a:r>
            <a:endParaRPr lang="en-US" sz="12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82204" y="4572719"/>
            <a:ext cx="8784976" cy="2304256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 lnSpcReduction="10000"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наличие договора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об оказании услуг по переработке СУГ с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организацией:</a:t>
            </a:r>
          </a:p>
          <a:p>
            <a:pPr marL="692978" lvl="1" indent="-171450"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непосредственно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осуществляющей указанную переработку и 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692978" lvl="1" indent="-171450"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имеющей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производственные мощности, необходимые для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переработки СУГ </a:t>
            </a:r>
          </a:p>
          <a:p>
            <a:pPr marL="692978" lvl="1" indent="-171450"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имеющей средства измерения для определения количества СУГ; </a:t>
            </a:r>
          </a:p>
          <a:p>
            <a:pPr marL="692978" lvl="1" indent="-171450">
              <a:buFont typeface="Arial" pitchFamily="34" charset="0"/>
              <a:buChar char="•"/>
            </a:pPr>
            <a:r>
              <a:rPr lang="ru-RU" sz="1200" u="sng" dirty="0" smtClean="0">
                <a:latin typeface="Times New Roman" pitchFamily="18" charset="0"/>
                <a:cs typeface="Times New Roman" pitchFamily="18" charset="0"/>
              </a:rPr>
              <a:t>+ выполнение условия (</a:t>
            </a:r>
            <a:r>
              <a:rPr lang="ru-RU" sz="1200" u="sng" dirty="0" err="1" smtClean="0">
                <a:latin typeface="Times New Roman" pitchFamily="18" charset="0"/>
                <a:cs typeface="Times New Roman" pitchFamily="18" charset="0"/>
              </a:rPr>
              <a:t>пп</a:t>
            </a:r>
            <a:r>
              <a:rPr lang="ru-RU" sz="1200" u="sng" dirty="0" smtClean="0">
                <a:latin typeface="Times New Roman" pitchFamily="18" charset="0"/>
                <a:cs typeface="Times New Roman" pitchFamily="18" charset="0"/>
              </a:rPr>
              <a:t>. 1 п. 2 ст. 179.9 НК РФ).</a:t>
            </a:r>
          </a:p>
          <a:p>
            <a:pPr marL="171450" indent="-171450">
              <a:buFont typeface="Arial" pitchFamily="34" charset="0"/>
              <a:buChar char="•"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аличие договора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об оказании услуг по переработке СУГ с организацией:</a:t>
            </a:r>
          </a:p>
          <a:p>
            <a:pPr marL="692978" lvl="1" indent="-171450">
              <a:buFont typeface="Arial" pitchFamily="34" charset="0"/>
              <a:buChar char="•"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непосредственно осуществляющей указанную переработку и </a:t>
            </a:r>
          </a:p>
          <a:p>
            <a:pPr marL="692978" lvl="1" indent="-171450">
              <a:buFont typeface="Arial" pitchFamily="34" charset="0"/>
              <a:buChar char="•"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имеющей производственные мощности, необходимые для переработки СУГ, </a:t>
            </a:r>
          </a:p>
          <a:p>
            <a:pPr marL="692978" lvl="1" indent="-171450">
              <a:buFont typeface="Arial" pitchFamily="34" charset="0"/>
              <a:buChar char="•"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имеющей средства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измерения для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определения количества СУГ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692978" lvl="1" indent="-171450">
              <a:buFont typeface="Arial" pitchFamily="34" charset="0"/>
              <a:buChar char="•"/>
            </a:pPr>
            <a:r>
              <a:rPr lang="ru-RU" sz="1200" u="sng" dirty="0">
                <a:latin typeface="Times New Roman" pitchFamily="18" charset="0"/>
                <a:cs typeface="Times New Roman" pitchFamily="18" charset="0"/>
              </a:rPr>
              <a:t>+ выполнение условия (</a:t>
            </a:r>
            <a:r>
              <a:rPr lang="ru-RU" sz="1200" u="sng" dirty="0" err="1">
                <a:latin typeface="Times New Roman" pitchFamily="18" charset="0"/>
                <a:cs typeface="Times New Roman" pitchFamily="18" charset="0"/>
              </a:rPr>
              <a:t>пп</a:t>
            </a:r>
            <a:r>
              <a:rPr lang="ru-RU" sz="1200" u="sng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00" u="sng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1200" u="sng" dirty="0">
                <a:latin typeface="Times New Roman" pitchFamily="18" charset="0"/>
                <a:cs typeface="Times New Roman" pitchFamily="18" charset="0"/>
              </a:rPr>
              <a:t>п. 2 ст. 179.9 НК </a:t>
            </a:r>
            <a:r>
              <a:rPr lang="ru-RU" sz="1200" u="sng" dirty="0" smtClean="0">
                <a:latin typeface="Times New Roman" pitchFamily="18" charset="0"/>
                <a:cs typeface="Times New Roman" pitchFamily="18" charset="0"/>
              </a:rPr>
              <a:t>РФ);</a:t>
            </a:r>
            <a:endParaRPr lang="ru-RU" sz="1200" u="sng" baseline="-25000" dirty="0">
              <a:latin typeface="Times New Roman" pitchFamily="18" charset="0"/>
              <a:cs typeface="Times New Roman" pitchFamily="18" charset="0"/>
            </a:endParaRPr>
          </a:p>
          <a:p>
            <a:pPr marL="692978" lvl="1" indent="-171450"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доля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прямого участия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организации- заявителя в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организации, с которой у нее заключен договор об оказании ей услуг по 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переработке СУГ, составляет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50 процентов или более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422264" y="6913270"/>
            <a:ext cx="8244915" cy="324036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Срок выдачи свидетельства или уведомления об отказе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– 15 дней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со дня получения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заявления и документов</a:t>
            </a:r>
            <a:endParaRPr lang="en-US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Правая фигурная скобка 40"/>
          <p:cNvSpPr/>
          <p:nvPr/>
        </p:nvSpPr>
        <p:spPr>
          <a:xfrm>
            <a:off x="10381764" y="2923749"/>
            <a:ext cx="144016" cy="468052"/>
          </a:xfrm>
          <a:prstGeom prst="rightBrac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Левая фигурная скобка 44"/>
          <p:cNvSpPr/>
          <p:nvPr/>
        </p:nvSpPr>
        <p:spPr>
          <a:xfrm>
            <a:off x="5310607" y="3358839"/>
            <a:ext cx="94282" cy="448597"/>
          </a:xfrm>
          <a:prstGeom prst="leftBrac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Двойная стрелка влево/вверх 75"/>
          <p:cNvSpPr/>
          <p:nvPr/>
        </p:nvSpPr>
        <p:spPr>
          <a:xfrm>
            <a:off x="5130677" y="3157775"/>
            <a:ext cx="5472608" cy="2304255"/>
          </a:xfrm>
          <a:prstGeom prst="leftUpArrow">
            <a:avLst>
              <a:gd name="adj1" fmla="val 0"/>
              <a:gd name="adj2" fmla="val 2272"/>
              <a:gd name="adj3" fmla="val 9480"/>
            </a:avLst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Двойная стрелка влево/вверх 76"/>
          <p:cNvSpPr/>
          <p:nvPr/>
        </p:nvSpPr>
        <p:spPr>
          <a:xfrm rot="10800000">
            <a:off x="643793" y="3502154"/>
            <a:ext cx="4584228" cy="2943944"/>
          </a:xfrm>
          <a:prstGeom prst="leftUpArrow">
            <a:avLst>
              <a:gd name="adj1" fmla="val 0"/>
              <a:gd name="adj2" fmla="val 2272"/>
              <a:gd name="adj3" fmla="val 9480"/>
            </a:avLst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8122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2114" y="414257"/>
            <a:ext cx="8561139" cy="1296144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000" cap="none" dirty="0">
                <a:latin typeface="Times New Roman" pitchFamily="18" charset="0"/>
                <a:cs typeface="Times New Roman" pitchFamily="18" charset="0"/>
              </a:rPr>
              <a:t>Соглашение о создании новых мощностей и (или) модернизации (реконструкции) действующих мощностей по производству товаров, являющихся продукцией </a:t>
            </a:r>
            <a:r>
              <a:rPr lang="ru-RU" sz="2000" cap="none" dirty="0" smtClean="0">
                <a:latin typeface="Times New Roman" pitchFamily="18" charset="0"/>
                <a:cs typeface="Times New Roman" pitchFamily="18" charset="0"/>
              </a:rPr>
              <a:t>нефтехимии </a:t>
            </a:r>
            <a:r>
              <a:rPr lang="ru-RU" sz="2000" cap="none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cap="none" dirty="0">
                <a:latin typeface="Times New Roman" pitchFamily="18" charset="0"/>
                <a:cs typeface="Times New Roman" pitchFamily="18" charset="0"/>
              </a:rPr>
            </a:br>
            <a:endParaRPr lang="ru-RU" sz="2000" cap="non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9734550" y="6588942"/>
            <a:ext cx="724718" cy="710285"/>
          </a:xfrm>
        </p:spPr>
        <p:txBody>
          <a:bodyPr/>
          <a:lstStyle/>
          <a:p>
            <a:fld id="{E20E89E6-FE54-4E13-859C-1FA908D70D39}" type="slidenum">
              <a:rPr lang="ru-RU" smtClean="0"/>
              <a:pPr/>
              <a:t>6</a:t>
            </a:fld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666180" y="1836415"/>
            <a:ext cx="38164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66180" y="1548383"/>
            <a:ext cx="3932074" cy="324036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/>
          <a:p>
            <a:pPr>
              <a:spcBef>
                <a:spcPct val="0"/>
              </a:spcBef>
            </a:pPr>
            <a:r>
              <a:rPr lang="ru-RU" sz="1200" b="1" dirty="0" smtClean="0">
                <a:solidFill>
                  <a:srgbClr val="005AA9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Совокупная первоначальная стоимость объектов ОС</a:t>
            </a:r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6180" y="1872419"/>
            <a:ext cx="3816424" cy="684076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65+ млрд. руб.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110+ млрд. руб., если налогообложение СУГ согласно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абзацу 2 п. 12 ст.193 НК РФ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4554612" y="1836415"/>
            <a:ext cx="20162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554612" y="1548383"/>
            <a:ext cx="2016224" cy="324036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Ввод в эксплуатацию</a:t>
            </a:r>
            <a:r>
              <a:rPr lang="ru-RU" sz="1200" b="1" dirty="0" smtClean="0">
                <a:solidFill>
                  <a:srgbClr val="005AA9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:</a:t>
            </a:r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54612" y="1836415"/>
            <a:ext cx="2016224" cy="576064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 01.01.2022 – по 31.12.2027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666180" y="3564607"/>
            <a:ext cx="9721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66179" y="3204567"/>
            <a:ext cx="9721081" cy="33039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>
              <a:spcBef>
                <a:spcPct val="0"/>
              </a:spcBef>
            </a:pPr>
            <a:r>
              <a:rPr lang="ru-RU" sz="1200" b="1" dirty="0" smtClean="0">
                <a:solidFill>
                  <a:srgbClr val="005AA9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Применяются требования для </a:t>
            </a:r>
            <a:r>
              <a:rPr lang="ru-RU" sz="1200" b="1" dirty="0">
                <a:solidFill>
                  <a:srgbClr val="005AA9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соответствующих соглашений, заключаемых для целей статьи 179.8 НК РФ.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66180" y="3636615"/>
            <a:ext cx="9073008" cy="3384376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/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целей заключения Соглашений Правительством Российской Федерации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утверждается перечень установок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, которые связаны с 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производством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товаров, являющихся продукцией нефтехимии, и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могут являться предметом таких соглашений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171450" indent="-171450" algn="just">
              <a:buFont typeface="Arial" pitchFamily="34" charset="0"/>
              <a:buChar char="•"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171450" indent="-171450" algn="just">
              <a:buFont typeface="Arial" pitchFamily="34" charset="0"/>
              <a:buChar char="•"/>
            </a:pP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Не допускается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включение в Соглашение:</a:t>
            </a:r>
          </a:p>
          <a:p>
            <a:pPr marL="692978" lvl="1" indent="-171450" algn="just">
              <a:buFont typeface="Arial" pitchFamily="34" charset="0"/>
              <a:buChar char="•"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объектов основных средств,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указанных в ранее заключенных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Соглашениях, 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692978" lvl="1" indent="-171450" algn="just"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объектов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основных средств,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не включенных в перечень установок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, которые связаны с производством товаров, являющихся 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продукцией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нефтехимии, и могут являться предметом Соглашений.</a:t>
            </a:r>
          </a:p>
          <a:p>
            <a:pPr marL="171450" indent="-171450" algn="just">
              <a:buFont typeface="Arial" pitchFamily="34" charset="0"/>
              <a:buChar char="•"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171450" indent="-171450" algn="just">
              <a:buFont typeface="Arial" pitchFamily="34" charset="0"/>
              <a:buChar char="•"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Форма Соглашения, порядок внесения изменений в Соглашение, порядок осуществления контроля за исполнением Соглашения, 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устанавливаются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Правительством Российской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Федерации -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Постановление Правительства РФ от 10.03.2021 N 341</a:t>
            </a:r>
          </a:p>
          <a:p>
            <a:pPr algn="just"/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171450" indent="-171450" algn="just">
              <a:buFont typeface="Arial" pitchFamily="34" charset="0"/>
              <a:buChar char="•"/>
            </a:pP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До 1 января 2025 года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организация, заключившая соглашение о создании новых мощностей и (или) модернизации (реконструкции) 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действующих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мощностей по производству товаров, являющихся продукцией нефтехимии,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имеет право вносить изменения в указанное </a:t>
            </a: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соглашение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, в том числе в отношении корректировки (добавления, замены или исключения) сведений об установках, которые связаны с 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производством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товаров, являющихся продукцией нефтехимии, и могут являться предметом такого соглашения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6642844" y="1836415"/>
            <a:ext cx="3600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642844" y="1548383"/>
            <a:ext cx="3600400" cy="324036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Не допускается</a:t>
            </a:r>
            <a:r>
              <a:rPr lang="ru-RU" sz="1200" b="1" dirty="0" smtClean="0">
                <a:solidFill>
                  <a:srgbClr val="005AA9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:</a:t>
            </a:r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642844" y="1836415"/>
            <a:ext cx="3600400" cy="1368152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после 1 января 2025 года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внесение изменений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соглашение, за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исключением:</a:t>
            </a: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изменения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сроков реализации отдельных 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мероприятий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, указанных в соглашении, но не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более</a:t>
            </a: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чем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на шесть месяцев по сравнению со сроками 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реализации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таких мероприятий, зафиксированными 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соглашении.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7515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6220" y="612279"/>
            <a:ext cx="8561139" cy="100811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3000" cap="none" dirty="0" smtClean="0">
                <a:latin typeface="Times New Roman" pitchFamily="18" charset="0"/>
                <a:cs typeface="Times New Roman" pitchFamily="18" charset="0"/>
              </a:rPr>
              <a:t>Соглашение считается неисполненным</a:t>
            </a:r>
            <a:endParaRPr lang="ru-RU" sz="3000" cap="non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0196" y="1620391"/>
            <a:ext cx="8856983" cy="5544616"/>
          </a:xfrm>
        </p:spPr>
        <p:txBody>
          <a:bodyPr>
            <a:noAutofit/>
          </a:bodyPr>
          <a:lstStyle/>
          <a:p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наступлении 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хотя бы одного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 следующих обстоятельств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Соглашение 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расторгнуто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 основанию, указанному в пункте 7 статьи 179.8 НК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РФ (по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результатам ежегодной проверки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Минэнерго;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случае нарушения сроков реализации хотя бы одного из мероприятий);</a:t>
            </a:r>
          </a:p>
          <a:p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решение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реорганизации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организации, заключившей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Соглашение, за исключением: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реорганизации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форме присоединения к такой организации других юридических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лиц,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форме выделения из такой организации юридических лиц без передачи им мощностей по производству товаров, являющихся продукцией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нефтехимии),</a:t>
            </a:r>
          </a:p>
          <a:p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решение о 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ликвидации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такой организации в период с 1 января 2022 года по 31 декабря 2027 года включительно;</a:t>
            </a:r>
          </a:p>
          <a:p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совокупная первоначальная стоимость объектов основных средств, включенных в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Соглашение,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введенных в эксплуатацию в период с 1 января 2022 года по 31 декабря 2027 года включительно, оказалась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менее: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65 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миллиардов рублей </a:t>
            </a:r>
            <a:endParaRPr lang="ru-RU" sz="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Wingdings" pitchFamily="2" charset="2"/>
              <a:buChar char="Ø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110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миллиардов рублей для организации, которая осуществляет налогообложение СУГ в порядке, установленном абзацем вторым пункта 12 статьи 193 НК РФ, или </a:t>
            </a:r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Wingdings" pitchFamily="2" charset="2"/>
              <a:buChar char="Ø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220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миллиардов рублей для организации, заключившей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Соглашение,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условии, что такое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Соглашение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служило основанием для получения свидетельства лицом, являющимся 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взаимозависимым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 отношению к такой организации, в соответствии с подпунктом 3 пункта 2 статьи 179.9 НК РФ).</a:t>
            </a:r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Wingdings" pitchFamily="2" charset="2"/>
              <a:buChar char="Ø"/>
            </a:pP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4) в период с 1 января 2022 года по 31 декабря 2027 года включительно 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прекращено право собственности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организации (за исключением гибели или уничтожения имущества) в отношении 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объектов основных средств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предусмотренных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Соглашением;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Соглашение,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явилось основанием для выдачи свидетельства о регистрации лица, совершающего операции по переработке сжиженных углеводородных газов, в соответствии с подпунктом 3 пункта 2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статьи 179.9 НК РФ при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условии, что организация, заключившая такое соглашение, 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имеет свидетельство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 регистрации лица, совершающего операции 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переработке этана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свидетельство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 регистрации лица, совершающего операции 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переработке сжиженных углеводородных газов.</a:t>
            </a:r>
          </a:p>
          <a:p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43808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5" y="612279"/>
            <a:ext cx="9353227" cy="1008112"/>
          </a:xfrm>
        </p:spPr>
        <p:txBody>
          <a:bodyPr>
            <a:noAutofit/>
          </a:bodyPr>
          <a:lstStyle/>
          <a:p>
            <a:pPr marL="534988" lvl="0" indent="-171450" algn="ctr"/>
            <a:r>
              <a:rPr lang="ru-RU" sz="2400" cap="none" dirty="0" smtClean="0">
                <a:latin typeface="Times New Roman" pitchFamily="18" charset="0"/>
                <a:cs typeface="Times New Roman" pitchFamily="18" charset="0"/>
              </a:rPr>
              <a:t>Документы, необходимые для получения Свидетельства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1548383"/>
            <a:ext cx="8777163" cy="5760640"/>
          </a:xfrm>
        </p:spPr>
        <p:txBody>
          <a:bodyPr>
            <a:normAutofit lnSpcReduction="10000"/>
          </a:bodyPr>
          <a:lstStyle/>
          <a:p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Организация-заявитель представляет заявление и один из следующих комплектов документов:</a:t>
            </a:r>
            <a:endParaRPr lang="ru-RU" sz="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  <a:hlinkClick r:id="rId2"/>
            </a:endParaRPr>
          </a:p>
          <a:p>
            <a:pPr marL="228600" indent="-228600">
              <a:buFont typeface="+mj-lt"/>
              <a:buAutoNum type="arabicPeriod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перечень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производственных мощностей по переработке СУГ в товары, являющиеся продукцией нефтехимии, с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приложением: </a:t>
            </a:r>
          </a:p>
          <a:p>
            <a:pPr marL="692978" lvl="1" indent="-171450">
              <a:buFont typeface="Wingdings" pitchFamily="2" charset="2"/>
              <a:buChar char="Ø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копий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документов, подтверждающих право собственности на указанные мощности и (или)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право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владения (пользования) ими на ином законном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основании:</a:t>
            </a:r>
          </a:p>
          <a:p>
            <a:pPr marL="1214506" lvl="2" indent="-171450">
              <a:buFont typeface="Arial" pitchFamily="34" charset="0"/>
              <a:buChar char="•"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копии 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свидетельств о государственной регистрации права собственности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(права хозяйственного ведения или права оперативного управления) на недвижимое имущество;</a:t>
            </a:r>
          </a:p>
          <a:p>
            <a:pPr marL="1214506" lvl="2" indent="-171450">
              <a:buFont typeface="Arial" pitchFamily="34" charset="0"/>
              <a:buChar char="•"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(или) 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выписки из Единого государственного реестра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недвижимости;</a:t>
            </a:r>
          </a:p>
          <a:p>
            <a:pPr marL="1214506" lvl="2" indent="-171450">
              <a:buFont typeface="Arial" pitchFamily="34" charset="0"/>
              <a:buChar char="•"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(или) копии документов, подтверждающих право на недвижимое имущество, возникшее до вступления в силу Федерального закона от 21.07.1997 N 122-ФЗ "О государственной регистрации прав на недвижимое имущество и сделок с ним" (Собрание законодательства Российской Федерации, 1997, N 30, ст. 3594; 2016, N 27, ст. 4294);</a:t>
            </a:r>
          </a:p>
          <a:p>
            <a:pPr marL="1214506" lvl="2" indent="-171450">
              <a:buFont typeface="Arial" pitchFamily="34" charset="0"/>
              <a:buChar char="•"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(или) копии 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документов, подтверждающих право владения или пользования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недвижимое имущество на других законных основаниях в соответствии с законодательством Российской Федерации. </a:t>
            </a:r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692978" lvl="1" indent="-171450">
              <a:buFont typeface="Wingdings" pitchFamily="2" charset="2"/>
              <a:buChar char="Ø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перечень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средств измерений (с указанием мест их размещения) для определения количества СУГ, направленного на переработку, а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также</a:t>
            </a:r>
          </a:p>
          <a:p>
            <a:pPr marL="692978" lvl="1" indent="-171450">
              <a:buFont typeface="Wingdings" pitchFamily="2" charset="2"/>
              <a:buChar char="Ø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документы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сведения, подтверждающие выполнение в отношении организации-заявителя хотя бы одного из условий, указанных в подпунктах 1 - 3 пункта 2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статьи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179.9 НК РФ;</a:t>
            </a:r>
          </a:p>
          <a:p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заверенная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организацией-заявителем 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копия договора об оказании услуг по переработке СУГ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товары, являющиеся продукцией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нефтехимии (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отметкой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налогового органа по месту нахождения указанной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организации),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заключенного с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организацией:</a:t>
            </a:r>
          </a:p>
          <a:p>
            <a:pPr marL="692978" lvl="1" indent="-171450">
              <a:buFont typeface="Wingdings" pitchFamily="2" charset="2"/>
              <a:buChar char="Ø"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непосредственно 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осуществляющей переработку СУГ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товары, являющиеся продукцией нефтехимии, </a:t>
            </a:r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692978" lvl="1" indent="-171450">
              <a:buFont typeface="Wingdings" pitchFamily="2" charset="2"/>
              <a:buChar char="Ø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имеющей свидетельство. 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Отметка 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договоре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представлении в налоговый орган по месту нахождения организации копии указанного договора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проставляется при условии:</a:t>
            </a:r>
          </a:p>
          <a:p>
            <a:pPr marL="1214506" lvl="2" indent="-171450">
              <a:buFont typeface="Wingdings" pitchFamily="2" charset="2"/>
              <a:buChar char="Ø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наличия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этой организации производственных мощностей по переработке СУГ в товары, являющиеся продукцией нефтехимии, </a:t>
            </a:r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214506" lvl="2" indent="-171450">
              <a:buFont typeface="Wingdings" pitchFamily="2" charset="2"/>
              <a:buChar char="Ø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средств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измерений для определения количества СУГ, направленного на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переработку;</a:t>
            </a:r>
          </a:p>
          <a:p>
            <a:pPr lvl="2"/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Отметка проставляется в течение 5 рабочих дней со дня представлении копии договора.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57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5" y="612279"/>
            <a:ext cx="8561139" cy="1296144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3000" cap="none" dirty="0" smtClean="0">
                <a:latin typeface="Times New Roman" pitchFamily="18" charset="0"/>
                <a:cs typeface="Times New Roman" pitchFamily="18" charset="0"/>
              </a:rPr>
              <a:t>Отказ в выдаче, приостановление действия Свидетельства</a:t>
            </a:r>
            <a:endParaRPr lang="ru-RU" sz="3000" cap="non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9</a:t>
            </a:fld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666180" y="1980432"/>
            <a:ext cx="32403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66180" y="1692400"/>
            <a:ext cx="3338553" cy="324036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/>
          <a:p>
            <a:pPr>
              <a:spcBef>
                <a:spcPct val="0"/>
              </a:spcBef>
            </a:pPr>
            <a:r>
              <a:rPr lang="ru-RU" sz="1200" b="1" noProof="0" dirty="0" smtClean="0">
                <a:solidFill>
                  <a:srgbClr val="005AA9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Отказ в выдаче Свидетельства</a:t>
            </a:r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6180" y="2016435"/>
            <a:ext cx="3888432" cy="126014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Заявление не в соответствии с установленной формой.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Документы не представлены либо не в полном объеме.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Недостоверная информация в документах.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Доля прямого участия в организации –  переработчике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СУГ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&lt; 50%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пп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 2 п. 3 ст. 179.9 НК РФ).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4626620" y="1980432"/>
            <a:ext cx="49685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626620" y="1692399"/>
            <a:ext cx="4968552" cy="324037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Приостановка деятельности Свидетельства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626620" y="1980432"/>
            <a:ext cx="4968552" cy="1368152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невыполнение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положений законодательства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о налогах и сборах в части 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исчисления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и уплаты акцизов;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приостановление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действия свидетельства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переработчика СУГ.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отсутствие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средств измерений для определения количества СУГ, 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направленного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на переработку, или 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нахождение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таких средств измерений в состоянии, препятствующем 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определению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количества СУГ, направляемого на переработку.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4626620" y="3780632"/>
            <a:ext cx="49685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626620" y="3492599"/>
            <a:ext cx="4968552" cy="324037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В случае</a:t>
            </a:r>
            <a:r>
              <a:rPr kumimoji="0" lang="ru-RU" sz="1200" b="1" i="0" u="none" strike="noStrike" kern="1200" cap="none" spc="0" normalizeH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п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риостановления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626620" y="3780632"/>
            <a:ext cx="4968552" cy="1368152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Устанавливается срок для устранения нарушений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&lt; 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месяцев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Организация, действие свидетельства которой приостановлено, обязана 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уведомить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в письменной форме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об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устранении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нарушений.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течение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10 рабочих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дней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со дня получения такого уведомления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налоговый орган принимает решение: </a:t>
            </a:r>
          </a:p>
          <a:p>
            <a:pPr marL="146050" lvl="2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о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возобновлении действия свидетельства или 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146050" lvl="2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о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неполном устранении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нарушений.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075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Present_FNS2012_A4</Template>
  <TotalTime>6713</TotalTime>
  <Words>2640</Words>
  <Application>Microsoft Office PowerPoint</Application>
  <PresentationFormat>Произвольный</PresentationFormat>
  <Paragraphs>237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Present_FNS2012_A4</vt:lpstr>
      <vt:lpstr> МИ ФНС России по крупнейшим налогоплательщикам №5  Порядок выдачи свидетельства о регистрации лица, совершающего операции по переработке сжиженных углеводородных газов.</vt:lpstr>
      <vt:lpstr>Перечень рассматриваемых вопросов</vt:lpstr>
      <vt:lpstr>Нормативно-правовая база</vt:lpstr>
      <vt:lpstr>Нормативно-правовая база</vt:lpstr>
      <vt:lpstr>Условия, которым должна соответствовать организация-заявитель</vt:lpstr>
      <vt:lpstr>Соглашение о создании новых мощностей и (или) модернизации (реконструкции) действующих мощностей по производству товаров, являющихся продукцией нефтехимии  </vt:lpstr>
      <vt:lpstr>Соглашение считается неисполненным</vt:lpstr>
      <vt:lpstr>Документы, необходимые для получения Свидетельства </vt:lpstr>
      <vt:lpstr>Отказ в выдаче, приостановление действия Свидетельства</vt:lpstr>
      <vt:lpstr>Аннулирование Свидетельства</vt:lpstr>
      <vt:lpstr>Особенности аннулирования Свидетельства</vt:lpstr>
      <vt:lpstr>Общие положения</vt:lpstr>
      <vt:lpstr>Вопросы налогоплательщиков</vt:lpstr>
      <vt:lpstr>Слайд 14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9975-00-713</dc:creator>
  <cp:lastModifiedBy>9975-00-646</cp:lastModifiedBy>
  <cp:revision>157</cp:revision>
  <cp:lastPrinted>2022-07-25T10:24:13Z</cp:lastPrinted>
  <dcterms:created xsi:type="dcterms:W3CDTF">2020-05-27T12:21:38Z</dcterms:created>
  <dcterms:modified xsi:type="dcterms:W3CDTF">2022-08-03T11:39:40Z</dcterms:modified>
</cp:coreProperties>
</file>