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4661" r:id="rId4"/>
  </p:sldMasterIdLst>
  <p:notesMasterIdLst>
    <p:notesMasterId r:id="rId15"/>
  </p:notesMasterIdLst>
  <p:sldIdLst>
    <p:sldId id="447" r:id="rId5"/>
    <p:sldId id="466" r:id="rId6"/>
    <p:sldId id="470" r:id="rId7"/>
    <p:sldId id="469" r:id="rId8"/>
    <p:sldId id="458" r:id="rId9"/>
    <p:sldId id="468" r:id="rId10"/>
    <p:sldId id="464" r:id="rId11"/>
    <p:sldId id="462" r:id="rId12"/>
    <p:sldId id="467" r:id="rId13"/>
    <p:sldId id="448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6600"/>
    <a:srgbClr val="005AA9"/>
    <a:srgbClr val="00B050"/>
    <a:srgbClr val="3E699D"/>
    <a:srgbClr val="339933"/>
    <a:srgbClr val="000000"/>
    <a:srgbClr val="B14141"/>
    <a:srgbClr val="BE4E4E"/>
    <a:srgbClr val="7FA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628" autoAdjust="0"/>
  </p:normalViewPr>
  <p:slideViewPr>
    <p:cSldViewPr>
      <p:cViewPr>
        <p:scale>
          <a:sx n="125" d="100"/>
          <a:sy n="125" d="100"/>
        </p:scale>
        <p:origin x="-136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dirty="0" smtClean="0"/>
              <a:t>2020 </a:t>
            </a:r>
            <a:r>
              <a:rPr lang="ru-RU" dirty="0"/>
              <a:t>год </a:t>
            </a:r>
          </a:p>
        </c:rich>
      </c:tx>
      <c:layout>
        <c:manualLayout>
          <c:xMode val="edge"/>
          <c:yMode val="edge"/>
          <c:x val="2.0659150043365132E-2"/>
          <c:y val="1.8408941485864562E-2"/>
        </c:manualLayout>
      </c:layout>
      <c:overlay val="0"/>
    </c:title>
    <c:autoTitleDeleted val="0"/>
    <c:view3D>
      <c:rotX val="0"/>
      <c:rotY val="1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775696639767196E-3"/>
          <c:y val="0.13625190635383946"/>
          <c:w val="0.83595530201859658"/>
          <c:h val="0.53190175839048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1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9050" h="88900"/>
              </a:sp3d>
            </c:spPr>
          </c:dPt>
          <c:dPt>
            <c:idx val="1"/>
            <c:invertIfNegative val="0"/>
            <c:bubble3D val="0"/>
            <c:explosion val="16"/>
          </c:dPt>
          <c:dPt>
            <c:idx val="2"/>
            <c:invertIfNegative val="0"/>
            <c:bubble3D val="0"/>
            <c:explosion val="1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возбуждено дел по  ч. 3 ст. 14.25 КоАП РФ</c:v>
                </c:pt>
                <c:pt idx="1">
                  <c:v>вынесено постановлений</c:v>
                </c:pt>
                <c:pt idx="2">
                  <c:v>возбужден дел по ч. 4 ст. 14.25 КоАП РФ</c:v>
                </c:pt>
                <c:pt idx="3">
                  <c:v>вынесено постановлений</c:v>
                </c:pt>
                <c:pt idx="4">
                  <c:v>возбуждено дел по ч. 5 ст. 14.25 КоАП РФ</c:v>
                </c:pt>
                <c:pt idx="5">
                  <c:v>вынесено постановлений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98</c:v>
                </c:pt>
                <c:pt idx="3">
                  <c:v>80</c:v>
                </c:pt>
                <c:pt idx="4">
                  <c:v>36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06"/>
        <c:shape val="cylinder"/>
        <c:axId val="215597056"/>
        <c:axId val="215598592"/>
        <c:axId val="0"/>
      </c:bar3DChart>
      <c:catAx>
        <c:axId val="215597056"/>
        <c:scaling>
          <c:orientation val="minMax"/>
        </c:scaling>
        <c:delete val="1"/>
        <c:axPos val="b"/>
        <c:majorTickMark val="out"/>
        <c:minorTickMark val="none"/>
        <c:tickLblPos val="nextTo"/>
        <c:crossAx val="215598592"/>
        <c:auto val="1"/>
        <c:lblAlgn val="ctr"/>
        <c:lblOffset val="100"/>
        <c:noMultiLvlLbl val="0"/>
      </c:catAx>
      <c:valAx>
        <c:axId val="2155985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15597056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77000">
              <a:schemeClr val="accent1">
                <a:tint val="44500"/>
                <a:satMod val="160000"/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200000" scaled="0"/>
        </a:gradFill>
      </c:spPr>
    </c:plotArea>
    <c:legend>
      <c:legendPos val="r"/>
      <c:layout>
        <c:manualLayout>
          <c:xMode val="edge"/>
          <c:yMode val="edge"/>
          <c:x val="0"/>
          <c:y val="0.72774531786030505"/>
          <c:w val="0.98857085186354432"/>
          <c:h val="0.2722546821396948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dirty="0" smtClean="0"/>
              <a:t>2021 </a:t>
            </a:r>
            <a:r>
              <a:rPr lang="ru-RU" dirty="0"/>
              <a:t>год </a:t>
            </a:r>
          </a:p>
        </c:rich>
      </c:tx>
      <c:layout>
        <c:manualLayout>
          <c:xMode val="edge"/>
          <c:yMode val="edge"/>
          <c:x val="2.0659150043365132E-2"/>
          <c:y val="1.8408941485864562E-2"/>
        </c:manualLayout>
      </c:layout>
      <c:overlay val="0"/>
    </c:title>
    <c:autoTitleDeleted val="0"/>
    <c:view3D>
      <c:rotX val="0"/>
      <c:rotY val="1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775696639767196E-3"/>
          <c:y val="0.13625190635383946"/>
          <c:w val="0.83595530201859658"/>
          <c:h val="0.53190175839048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1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9050" h="88900"/>
              </a:sp3d>
            </c:spPr>
          </c:dPt>
          <c:dPt>
            <c:idx val="1"/>
            <c:invertIfNegative val="0"/>
            <c:bubble3D val="0"/>
            <c:explosion val="16"/>
          </c:dPt>
          <c:dPt>
            <c:idx val="2"/>
            <c:invertIfNegative val="0"/>
            <c:bubble3D val="0"/>
            <c:explosion val="1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возбуждено дел по  ч. 3 ст. 14.25 КоАП РФ</c:v>
                </c:pt>
                <c:pt idx="1">
                  <c:v>вынесено постановлений</c:v>
                </c:pt>
                <c:pt idx="2">
                  <c:v>возбужден дел по ч. 4 ст. 14.25 КоАП РФ</c:v>
                </c:pt>
                <c:pt idx="3">
                  <c:v>вынесено постановлений</c:v>
                </c:pt>
                <c:pt idx="4">
                  <c:v>возбуждено дел по ч. 5 ст. 14.25 КоАП РФ</c:v>
                </c:pt>
                <c:pt idx="5">
                  <c:v>вынесено постановлений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11</c:v>
                </c:pt>
                <c:pt idx="1">
                  <c:v>9</c:v>
                </c:pt>
                <c:pt idx="2">
                  <c:v>25</c:v>
                </c:pt>
                <c:pt idx="3">
                  <c:v>15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06"/>
        <c:shape val="cylinder"/>
        <c:axId val="125880576"/>
        <c:axId val="125911040"/>
        <c:axId val="0"/>
      </c:bar3DChart>
      <c:catAx>
        <c:axId val="125880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25911040"/>
        <c:crosses val="autoZero"/>
        <c:auto val="1"/>
        <c:lblAlgn val="ctr"/>
        <c:lblOffset val="100"/>
        <c:noMultiLvlLbl val="0"/>
      </c:catAx>
      <c:valAx>
        <c:axId val="1259110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5880576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77000">
              <a:schemeClr val="accent1">
                <a:tint val="44500"/>
                <a:satMod val="160000"/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200000" scaled="0"/>
        </a:gradFill>
      </c:spPr>
    </c:plotArea>
    <c:legend>
      <c:legendPos val="r"/>
      <c:layout>
        <c:manualLayout>
          <c:xMode val="edge"/>
          <c:yMode val="edge"/>
          <c:x val="0"/>
          <c:y val="0.72774531786030505"/>
          <c:w val="0.98857085186354432"/>
          <c:h val="0.2722546821396948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2945767" cy="496652"/>
          </a:xfrm>
          <a:prstGeom prst="rect">
            <a:avLst/>
          </a:prstGeom>
        </p:spPr>
        <p:txBody>
          <a:bodyPr vert="horz" lIns="92310" tIns="46155" rIns="92310" bIns="461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97" y="8"/>
            <a:ext cx="2945767" cy="496652"/>
          </a:xfrm>
          <a:prstGeom prst="rect">
            <a:avLst/>
          </a:prstGeom>
        </p:spPr>
        <p:txBody>
          <a:bodyPr vert="horz" lIns="92310" tIns="46155" rIns="92310" bIns="461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03DBE4-B52B-44C5-A990-2D9C531D824E}" type="datetimeFigureOut">
              <a:rPr lang="ru-RU"/>
              <a:pPr>
                <a:defRPr/>
              </a:pPr>
              <a:t>26.05.2021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0" tIns="46155" rIns="92310" bIns="46155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03" y="4715794"/>
            <a:ext cx="5440074" cy="4465071"/>
          </a:xfrm>
          <a:prstGeom prst="rect">
            <a:avLst/>
          </a:prstGeom>
        </p:spPr>
        <p:txBody>
          <a:bodyPr vert="horz" lIns="92310" tIns="46155" rIns="92310" bIns="4615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395"/>
            <a:ext cx="2945767" cy="496652"/>
          </a:xfrm>
          <a:prstGeom prst="rect">
            <a:avLst/>
          </a:prstGeom>
        </p:spPr>
        <p:txBody>
          <a:bodyPr vert="horz" lIns="92310" tIns="46155" rIns="92310" bIns="461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97" y="9428395"/>
            <a:ext cx="2945767" cy="496652"/>
          </a:xfrm>
          <a:prstGeom prst="rect">
            <a:avLst/>
          </a:prstGeom>
        </p:spPr>
        <p:txBody>
          <a:bodyPr vert="horz" lIns="92310" tIns="46155" rIns="92310" bIns="461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52DE7E-2463-4B80-9268-C678072E15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023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5AEC-6240-45D3-A78A-C8D4CECEF4C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73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D93B-E4CA-4ECB-A2B7-4A1BB0D5A9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0042-BC60-4839-BD8F-01E7BC740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64F5-9C00-4302-931B-ABD63F26BE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9E92-38F0-4E8A-BE7E-9F83AACD50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110842"/>
            <a:ext cx="7203506" cy="912616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363925"/>
            <a:ext cx="8482012" cy="4818761"/>
          </a:xfrm>
        </p:spPr>
        <p:txBody>
          <a:bodyPr lIns="0" tIns="0" rIns="0" bIns="0"/>
          <a:lstStyle>
            <a:lvl1pPr marL="176213" indent="-176213">
              <a:buClr>
                <a:srgbClr val="C00000"/>
              </a:buClr>
              <a:buFont typeface="Arial" pitchFamily="34" charset="0"/>
              <a:buChar char="•"/>
              <a:defRPr sz="28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60363" indent="-184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36575" indent="-17621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20725" indent="-184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896938" indent="-17621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500" y="6323013"/>
            <a:ext cx="2133600" cy="365125"/>
          </a:xfrm>
        </p:spPr>
        <p:txBody>
          <a:bodyPr rIns="0"/>
          <a:lstStyle>
            <a:lvl1pPr>
              <a:defRPr sz="1600" i="0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7A41C9-34D2-406C-B697-A05E74B416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B0E8-1212-4511-9BA9-4CAE7A95A0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BDB4-CE15-429B-A91F-DAF49B812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CA9D-8F5D-41D1-BC99-93FE1E1D07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B9AC-CDB1-41D1-8944-CDB738B5F8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C8BB-1265-4BC9-87C4-B1EE1F87AD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C450-58BE-422E-A5A8-CD6B7A87B7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110842"/>
            <a:ext cx="7203506" cy="912616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363925"/>
            <a:ext cx="8482012" cy="4818761"/>
          </a:xfrm>
        </p:spPr>
        <p:txBody>
          <a:bodyPr lIns="0" tIns="0" rIns="0" bIns="0"/>
          <a:lstStyle>
            <a:lvl1pPr marL="176213" indent="-176213">
              <a:buClr>
                <a:srgbClr val="C00000"/>
              </a:buClr>
              <a:buFont typeface="Arial" pitchFamily="34" charset="0"/>
              <a:buChar char="•"/>
              <a:defRPr sz="28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60363" indent="-184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36575" indent="-17621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20725" indent="-184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896938" indent="-17621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500" y="6323013"/>
            <a:ext cx="2133600" cy="365125"/>
          </a:xfrm>
        </p:spPr>
        <p:txBody>
          <a:bodyPr rIns="0"/>
          <a:lstStyle>
            <a:lvl1pPr>
              <a:defRPr sz="1600" i="0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6B5A95-5B05-473E-88E2-2B98CBECC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7C09-91FC-4580-8762-1E93BD604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5FD2-4543-46E9-A0FC-AE6670E32F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97E2-4CCD-4505-BD8C-976DB63E12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B735-57BC-4261-BA74-DB76D57B73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110842"/>
            <a:ext cx="7203506" cy="912616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363925"/>
            <a:ext cx="8482012" cy="4818761"/>
          </a:xfrm>
        </p:spPr>
        <p:txBody>
          <a:bodyPr lIns="0" tIns="0" rIns="0" bIns="0"/>
          <a:lstStyle>
            <a:lvl1pPr marL="176213" indent="-176213">
              <a:buClr>
                <a:srgbClr val="C00000"/>
              </a:buClr>
              <a:buFont typeface="Arial" pitchFamily="34" charset="0"/>
              <a:buChar char="•"/>
              <a:defRPr sz="28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60363" indent="-184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36575" indent="-17621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20725" indent="-184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896938" indent="-17621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500" y="6323013"/>
            <a:ext cx="2133600" cy="365125"/>
          </a:xfrm>
        </p:spPr>
        <p:txBody>
          <a:bodyPr rIns="0"/>
          <a:lstStyle>
            <a:lvl1pPr>
              <a:defRPr sz="1600" i="0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E9032C-1415-41F2-8CEB-080EEC0887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8E8C-80D7-4BBD-803A-4AB7C873D4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ABA3-6A37-4CC3-814C-60CCB690F2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0ACE-5F43-44E1-9B3C-8E7A070481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356A-DFF8-4A83-AD6B-5971841E4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D96B-5AD5-4A50-B1BD-5E7D799EDC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D54C-66C6-4DBD-9AB3-DEFAA1A66A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3B01-6409-4EE3-B2B0-D3FB623375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32E8-0E83-4490-AF70-21B4CB9949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7C9F-8E5F-4DA4-8902-67D505FC03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5CD9-56B7-4651-90FC-0E1D4ED207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8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5926138" y="5127625"/>
            <a:ext cx="923925" cy="376238"/>
          </a:xfrm>
          <a:prstGeom prst="rect">
            <a:avLst/>
          </a:prstGeom>
          <a:noFill/>
        </p:spPr>
        <p:txBody>
          <a:bodyPr lIns="80147" tIns="40074" rIns="80147" bIns="40074"/>
          <a:lstStyle/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AC7B-5B8F-42B3-88A7-3F729EE16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5318-44FE-42B3-B076-75DF83B42F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DFE3-7A53-4F7F-A028-F1C18AD9DB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476B-D5B1-4B47-946C-59DED4F891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CA25-9ADD-4817-A661-78CBB166E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B6AA-F6F7-4FB9-B462-DA11E4F419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C72F-CCD3-496E-9960-2ACE0AAD80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5872163"/>
            <a:ext cx="566738" cy="654050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BEFDE15-84C4-4FBA-8A92-D44ADA243B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3D4F-9A63-4A1B-A268-07038B2D0C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33E6-6B9D-45C5-80AC-9FEA02D3D9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BC9E-C8DB-4E98-B502-6E40796A29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E4C7-E392-431E-BAA7-5DECF0DD7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081F-E37B-47E2-B69A-B09013DAE3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1E77-463A-4015-8B1F-CA6EF0C18E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7FAE2-FB10-4729-8E80-EAEFA862F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E588-D619-4C99-90C6-56AFCFF07C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D768-FB8C-4239-8E19-C8F9E6C798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88" y="111125"/>
            <a:ext cx="81137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636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6E5E59-44CF-4EFF-8DFE-34B567C523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9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91475" y="111125"/>
            <a:ext cx="10525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088" y="1108075"/>
            <a:ext cx="7418387" cy="55563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31" name="Объект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88" y="111125"/>
            <a:ext cx="81137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636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385957-5252-48BA-B02E-E1F782A8B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3317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91475" y="111125"/>
            <a:ext cx="10525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088" y="1108075"/>
            <a:ext cx="7418387" cy="55563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319" name="Объект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88" y="111125"/>
            <a:ext cx="81137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636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3A304F6-ED90-4D3E-B384-AD2A4FA077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605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91475" y="111125"/>
            <a:ext cx="10525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088" y="1108075"/>
            <a:ext cx="7418387" cy="55563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5607" name="Объект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9765679-BEBA-4483-A580-85B94F47C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06" r:id="rId6"/>
    <p:sldLayoutId id="2147484745" r:id="rId7"/>
    <p:sldLayoutId id="2147484746" r:id="rId8"/>
    <p:sldLayoutId id="2147484705" r:id="rId9"/>
    <p:sldLayoutId id="2147484704" r:id="rId10"/>
    <p:sldLayoutId id="2147484703" r:id="rId11"/>
    <p:sldLayoutId id="2147484702" r:id="rId12"/>
  </p:sldLayoutIdLst>
  <p:hf hdr="0" ftr="0" dt="0"/>
  <p:txStyles>
    <p:titleStyle>
      <a:lvl1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72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44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16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88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500" algn="l" defTabSz="912813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00" algn="l" defTabSz="912813" rtl="0" fontAlgn="base">
        <a:spcBef>
          <a:spcPct val="20000"/>
        </a:spcBef>
        <a:spcAft>
          <a:spcPct val="0"/>
        </a:spcAft>
        <a:buFont typeface="Arial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88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4325" algn="just" defTabSz="912813" rtl="0" fontAlgn="base">
        <a:lnSpc>
          <a:spcPts val="1575"/>
        </a:lnSpc>
        <a:spcBef>
          <a:spcPts val="350"/>
        </a:spcBef>
        <a:spcAft>
          <a:spcPct val="0"/>
        </a:spcAft>
        <a:buFont typeface="Arial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300" algn="l" defTabSz="912813" rtl="0" fontAlgn="base">
        <a:lnSpc>
          <a:spcPts val="1575"/>
        </a:lnSpc>
        <a:spcBef>
          <a:spcPts val="350"/>
        </a:spcBef>
        <a:spcAft>
          <a:spcPct val="0"/>
        </a:spcAft>
        <a:buFont typeface="Arial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0CE9DDB54141128C882E65F7CDD275AB3E280440B0F8F7A1E84475652D6DDA4B3FE9734906436C2A67E8B4C213B7686F85FA221927F7FM" TargetMode="External"/><Relationship Id="rId2" Type="http://schemas.openxmlformats.org/officeDocument/2006/relationships/hyperlink" Target="consultantplus://offline/ref=90CE9DDB54141128C882E65F7CDD275AB3E282450F0F8F7A1E84475652D6DDA4B3FE973392603C9DA36B9A142E3F6E98FD44BE2390FC7171M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936" cy="223224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 Narrow" panose="020B0606020202030204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Результаты правоприменительной практики налоговых органов при ведении производства по делам об административных правонарушениях</a:t>
            </a:r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ru-RU" sz="2800" i="1" dirty="0" smtClean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685800" y="5379915"/>
            <a:ext cx="7772400" cy="85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Начальник правового отдела УФНС России по Республике Хакасия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Соболева Татьяна Анатольевна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8573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 Narrow" pitchFamily="34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5" y="1606871"/>
            <a:ext cx="4901493" cy="4829253"/>
          </a:xfrm>
        </p:spPr>
        <p:txBody>
          <a:bodyPr/>
          <a:lstStyle/>
          <a:p>
            <a:pPr marL="60439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 Несвоевременное или неточное внесение сведений в ЕГРЮЛ и ЕГРИП</a:t>
            </a:r>
          </a:p>
          <a:p>
            <a:pPr marL="60439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 Отказ в предоставлении сведений или несвоевременное предоставление сведений, содержащихся в ЕГРЮЛ и ЕГРИП </a:t>
            </a:r>
            <a:endParaRPr lang="ru-RU" sz="2000" dirty="0" smtClean="0"/>
          </a:p>
          <a:p>
            <a:pPr marL="60439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 Несвоевременное предоставление сведений в регистрирующий орган</a:t>
            </a:r>
          </a:p>
          <a:p>
            <a:pPr marL="60439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Непредставление или представление недостоверных сведений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Административные правонарушения в области государственной регистрации юридических лиц и индивидуальных предпринимателей. </a:t>
            </a:r>
            <a:endParaRPr lang="ru-RU" sz="20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023922"/>
            <a:ext cx="2389517" cy="11473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Предусмотрена ответственность для должностных лиц регистрирующего органа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59" y="4077072"/>
            <a:ext cx="2389517" cy="11473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600" dirty="0"/>
              <a:t>Предусмотрена ответственность для </a:t>
            </a:r>
            <a:r>
              <a:rPr lang="ru-RU" sz="1600" dirty="0" smtClean="0"/>
              <a:t> хозяйствующих субъектов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364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2915" y="2064071"/>
            <a:ext cx="3322981" cy="2249136"/>
          </a:xfrm>
        </p:spPr>
        <p:txBody>
          <a:bodyPr/>
          <a:lstStyle/>
          <a:p>
            <a:pPr marL="329729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rgbClr val="FF0000"/>
                </a:solidFill>
              </a:rPr>
              <a:t>	</a:t>
            </a:r>
            <a:r>
              <a:rPr lang="ru-RU" sz="3100" dirty="0" smtClean="0"/>
              <a:t> </a:t>
            </a:r>
            <a:endParaRPr lang="ru-RU" sz="3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0" y="6041425"/>
            <a:ext cx="619712" cy="631834"/>
          </a:xfrm>
          <a:prstGeom prst="rect">
            <a:avLst/>
          </a:prstGeom>
        </p:spPr>
        <p:txBody>
          <a:bodyPr/>
          <a:lstStyle/>
          <a:p>
            <a:fld id="{BC7779C1-1859-4A93-AA84-EEF930EF0EFE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67746" y="5229200"/>
            <a:ext cx="6916229" cy="1352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r>
              <a:rPr lang="ru-RU" sz="1400" b="1" dirty="0">
                <a:solidFill>
                  <a:srgbClr val="005AA9"/>
                </a:solidFill>
                <a:latin typeface="+mj-lt"/>
              </a:rPr>
              <a:t>ч.5 ст. 14.25 КоАП </a:t>
            </a:r>
            <a:r>
              <a:rPr lang="ru-RU" sz="1400" b="1" dirty="0">
                <a:solidFill>
                  <a:srgbClr val="005AA9"/>
                </a:solidFill>
                <a:latin typeface="+mj-lt"/>
              </a:rPr>
              <a:t>РФ</a:t>
            </a:r>
            <a:endParaRPr lang="ru-RU" sz="1400" b="1" dirty="0">
              <a:solidFill>
                <a:srgbClr val="005AA9"/>
              </a:solidFill>
              <a:latin typeface="+mj-lt"/>
            </a:endParaRPr>
          </a:p>
          <a:p>
            <a:r>
              <a:rPr lang="ru-RU" sz="1400" b="1" dirty="0" smtClean="0">
                <a:solidFill>
                  <a:srgbClr val="005AA9"/>
                </a:solidFill>
                <a:latin typeface="+mj-lt"/>
              </a:rPr>
              <a:t>Повторное </a:t>
            </a:r>
            <a:r>
              <a:rPr lang="ru-RU" sz="1400" b="1" dirty="0">
                <a:solidFill>
                  <a:srgbClr val="005AA9"/>
                </a:solidFill>
                <a:latin typeface="+mj-lt"/>
              </a:rPr>
              <a:t>совершение административного правонарушения, предусмотренного </a:t>
            </a:r>
            <a:r>
              <a:rPr lang="ru-RU" sz="1400" b="1" dirty="0">
                <a:solidFill>
                  <a:srgbClr val="005AA9"/>
                </a:solidFill>
                <a:latin typeface="+mj-lt"/>
                <a:hlinkClick r:id="rId2"/>
              </a:rPr>
              <a:t>частью 4</a:t>
            </a:r>
            <a:r>
              <a:rPr lang="ru-RU" sz="1400" b="1" dirty="0">
                <a:solidFill>
                  <a:srgbClr val="005AA9"/>
                </a:solidFill>
                <a:latin typeface="+mj-lt"/>
              </a:rPr>
              <a:t> настоящей статьи, а также представление в орган, осуществляющий государственную регистрацию юридических лиц и индивидуальных предпринимателей, документов, содержащих заведомо ложные сведения, если такое действие не содержит уголовно наказуемого </a:t>
            </a:r>
            <a:r>
              <a:rPr lang="ru-RU" sz="1400" b="1" dirty="0" smtClean="0">
                <a:solidFill>
                  <a:srgbClr val="005AA9"/>
                </a:solidFill>
                <a:latin typeface="+mj-lt"/>
                <a:hlinkClick r:id="rId3"/>
              </a:rPr>
              <a:t>деяния</a:t>
            </a:r>
            <a:endParaRPr lang="ru-RU" sz="1400" b="1" dirty="0">
              <a:solidFill>
                <a:srgbClr val="005AA9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1664494" cy="2219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7831" y="476672"/>
            <a:ext cx="7614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Aharoni" panose="02010803020104030203" pitchFamily="2" charset="-79"/>
              </a:rPr>
              <a:t>Административные правонарушения в области государственной регистрации юридических лиц и индивидуальных предпринимателей.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060848"/>
            <a:ext cx="2983584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9729" algn="ctr" defTabSz="912813">
              <a:spcBef>
                <a:spcPct val="20000"/>
              </a:spcBef>
            </a:pPr>
            <a:r>
              <a:rPr lang="ru-RU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sz="1400" b="1" dirty="0" smtClean="0">
                <a:solidFill>
                  <a:srgbClr val="005AA9"/>
                </a:solidFill>
              </a:rPr>
              <a:t>ч.4 </a:t>
            </a:r>
            <a:r>
              <a:rPr lang="ru-RU" sz="1400" b="1" dirty="0">
                <a:solidFill>
                  <a:srgbClr val="005AA9"/>
                </a:solidFill>
              </a:rPr>
              <a:t>ст. 14.25 КоАП </a:t>
            </a:r>
            <a:r>
              <a:rPr lang="ru-RU" sz="1400" b="1" dirty="0" smtClean="0">
                <a:solidFill>
                  <a:srgbClr val="005AA9"/>
                </a:solidFill>
              </a:rPr>
              <a:t>РФ </a:t>
            </a:r>
            <a:endParaRPr lang="ru-RU" sz="1400" b="1" dirty="0">
              <a:solidFill>
                <a:srgbClr val="005AA9"/>
              </a:solidFill>
            </a:endParaRPr>
          </a:p>
          <a:p>
            <a:pPr marL="329729" algn="ctr" defTabSz="912813">
              <a:spcBef>
                <a:spcPct val="20000"/>
              </a:spcBef>
            </a:pPr>
            <a:r>
              <a:rPr lang="ru-RU" sz="1400" b="1" dirty="0" smtClean="0">
                <a:solidFill>
                  <a:srgbClr val="005AA9"/>
                </a:solidFill>
                <a:latin typeface="+mj-lt"/>
              </a:rPr>
              <a:t>Непредставление </a:t>
            </a:r>
            <a:r>
              <a:rPr lang="ru-RU" sz="1400" b="1" dirty="0">
                <a:solidFill>
                  <a:srgbClr val="005AA9"/>
                </a:solidFill>
                <a:latin typeface="+mj-lt"/>
              </a:rPr>
              <a:t>или представление недостоверных сведений о юридическом лице или об индивидуальном предпринимателе в орган, осуществляющий государственную регистрацию юридических лиц и индивидуальных </a:t>
            </a:r>
            <a:r>
              <a:rPr lang="ru-RU" sz="1400" b="1" dirty="0" smtClean="0">
                <a:solidFill>
                  <a:srgbClr val="005AA9"/>
                </a:solidFill>
                <a:latin typeface="+mj-lt"/>
              </a:rPr>
              <a:t>предпринимателей</a:t>
            </a:r>
            <a:endParaRPr lang="ru-RU" sz="1400" b="1" dirty="0">
              <a:solidFill>
                <a:srgbClr val="005AA9"/>
              </a:solidFill>
              <a:latin typeface="+mj-lt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 bwMode="auto">
          <a:xfrm>
            <a:off x="312915" y="2060848"/>
            <a:ext cx="332298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18641" indent="0" algn="l" defTabSz="912813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15858" indent="2783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1012" indent="-228197" algn="l" defTabSz="9128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15858" algn="just" defTabSz="912813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charset="0"/>
              <a:defRPr sz="1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257300" algn="l" defTabSz="912813" rtl="0" fontAlgn="base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9729" algn="ctr"/>
            <a:r>
              <a:rPr lang="ru-RU" sz="1400" dirty="0" smtClean="0"/>
              <a:t>ч</a:t>
            </a:r>
            <a:r>
              <a:rPr lang="ru-RU" sz="1400" dirty="0"/>
              <a:t>. 3 ст. 14.25 КоАП </a:t>
            </a:r>
            <a:r>
              <a:rPr lang="ru-RU" sz="1400" dirty="0" smtClean="0"/>
              <a:t>РФ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329729" algn="ctr"/>
            <a:r>
              <a:rPr lang="ru-RU" sz="1400" dirty="0" smtClean="0"/>
              <a:t>Несвоевременное </a:t>
            </a:r>
            <a:r>
              <a:rPr lang="ru-RU" sz="1400" dirty="0"/>
              <a:t>представление сведений о юридическом лице или об индивидуальном предпринимателе в орган, осуществляющий государственную регистрацию юридических лиц и индивидуальных </a:t>
            </a:r>
            <a:r>
              <a:rPr lang="ru-RU" sz="1400" dirty="0" smtClean="0"/>
              <a:t>предпринимателей  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5" y="4754468"/>
            <a:ext cx="1097817" cy="1515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5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3589"/>
            <a:ext cx="8280920" cy="10024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sz="24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Ответственность установленная К</a:t>
            </a:r>
            <a:r>
              <a:rPr lang="ru-RU" sz="18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</a:t>
            </a:r>
            <a:r>
              <a:rPr lang="ru-RU" sz="24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АП РФ За нарушения законодательства о государственной регистрации </a:t>
            </a:r>
            <a:endParaRPr lang="ru-RU" sz="24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56363" y="1324680"/>
            <a:ext cx="7848873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 smtClean="0"/>
              <a:t> </a:t>
            </a:r>
            <a:endParaRPr lang="ru-RU" sz="2000" cap="all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6853" y="3179228"/>
            <a:ext cx="3528393" cy="1148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cap="all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6958" y="1499973"/>
            <a:ext cx="3898278" cy="597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cap="all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32178" y="4149080"/>
            <a:ext cx="6940221" cy="1820525"/>
          </a:xfrm>
          <a:prstGeom prst="roundRect">
            <a:avLst>
              <a:gd name="adj" fmla="val 17948"/>
            </a:avLst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cap="all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/>
              <a:t>П</a:t>
            </a:r>
            <a:r>
              <a:rPr lang="ru-RU" sz="2000" dirty="0" smtClean="0"/>
              <a:t>о </a:t>
            </a:r>
            <a:r>
              <a:rPr lang="ru-RU" sz="2000" dirty="0"/>
              <a:t>делам о привлечении к ответственности по части 4 статьи 14.25 КоАП РФ не подлежат применению положения части 1 статьи 4.1.1 КоАП РФ, предусматривающие возможность замены административного штрафа на </a:t>
            </a:r>
            <a:r>
              <a:rPr lang="ru-RU" sz="2000" dirty="0" smtClean="0"/>
              <a:t>предупреждение.</a:t>
            </a:r>
            <a:r>
              <a:rPr lang="ru-RU" sz="2000" cap="all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endParaRPr lang="ru-RU" sz="2000" cap="all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93296"/>
            <a:ext cx="619125" cy="58057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C60DF16F-9F8A-4E8E-8F33-483CA6DE486F}" type="slidenum">
              <a:rPr lang="ru-RU" sz="2400">
                <a:solidFill>
                  <a:prstClr val="white"/>
                </a:solidFill>
                <a:latin typeface="Arial Narrow" panose="020B0606020202030204" pitchFamily="34" charset="0"/>
              </a:rPr>
              <a:pPr algn="ctr">
                <a:defRPr/>
              </a:pPr>
              <a:t>4</a:t>
            </a:fld>
            <a:endParaRPr lang="ru-RU" sz="2400" dirty="0">
              <a:latin typeface="Arial Narrow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833" y1="17857" x2="45000" y2="43750"/>
                        <a14:foregroundMark x1="15833" y1="9821" x2="15833" y2="9821"/>
                        <a14:foregroundMark x1="20000" y1="8929" x2="52500" y2="30357"/>
                        <a14:foregroundMark x1="61667" y1="28571" x2="88333" y2="8929"/>
                        <a14:foregroundMark x1="55833" y1="41964" x2="75000" y2="67857"/>
                        <a14:foregroundMark x1="18333" y1="62500" x2="11667" y2="7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95" y="4350152"/>
            <a:ext cx="292565" cy="27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440539" y="2090680"/>
            <a:ext cx="4680520" cy="1410328"/>
          </a:xfrm>
          <a:prstGeom prst="roundRect">
            <a:avLst>
              <a:gd name="adj" fmla="val 22997"/>
            </a:avLst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cap="all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1</a:t>
            </a:r>
            <a:r>
              <a:rPr lang="ru-RU" sz="1600" b="1" cap="all" dirty="0">
                <a:solidFill>
                  <a:srgbClr val="1F4E79"/>
                </a:solidFill>
                <a:latin typeface="Arial Narrow" panose="020B0606020202030204" pitchFamily="34" charset="0"/>
              </a:rPr>
              <a:t>. </a:t>
            </a:r>
            <a:r>
              <a:rPr lang="ru-RU" sz="1600" b="1" cap="all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   предупреждение</a:t>
            </a:r>
            <a:endParaRPr lang="ru-RU" sz="1600" b="1" cap="all" dirty="0">
              <a:solidFill>
                <a:srgbClr val="1F4E79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 startAt="2"/>
            </a:pPr>
            <a:r>
              <a:rPr lang="ru-RU" sz="1600" b="1" cap="all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Административный штраф</a:t>
            </a:r>
          </a:p>
          <a:p>
            <a:pPr marL="342900" indent="-342900">
              <a:buAutoNum type="arabicPeriod" startAt="2"/>
            </a:pPr>
            <a:r>
              <a:rPr lang="ru-RU" sz="1600" b="1" cap="all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дисквалификация</a:t>
            </a:r>
            <a:endParaRPr lang="ru-RU" sz="1600" b="1" cap="all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4" y="1821634"/>
            <a:ext cx="1597651" cy="145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49661"/>
              </p:ext>
            </p:extLst>
          </p:nvPr>
        </p:nvGraphicFramePr>
        <p:xfrm>
          <a:off x="683568" y="1484784"/>
          <a:ext cx="72728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4" y="501069"/>
            <a:ext cx="7997837" cy="1055723"/>
          </a:xfrm>
        </p:spPr>
        <p:txBody>
          <a:bodyPr/>
          <a:lstStyle/>
          <a:p>
            <a:pPr algn="ctr"/>
            <a: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Количество дел об административных правонарушениях, возбужденных налоговыми органами республики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2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221419"/>
              </p:ext>
            </p:extLst>
          </p:nvPr>
        </p:nvGraphicFramePr>
        <p:xfrm>
          <a:off x="683568" y="1484784"/>
          <a:ext cx="72728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4" y="501069"/>
            <a:ext cx="7997837" cy="1055723"/>
          </a:xfrm>
        </p:spPr>
        <p:txBody>
          <a:bodyPr/>
          <a:lstStyle/>
          <a:p>
            <a:pPr algn="ctr"/>
            <a: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sz="20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Количество дел об административных правонарушениях, возбужденных налоговыми органами республики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4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72729" y="1700808"/>
            <a:ext cx="6793302" cy="3914989"/>
          </a:xfrm>
        </p:spPr>
        <p:txBody>
          <a:bodyPr/>
          <a:lstStyle/>
          <a:p>
            <a:pPr marL="844079" indent="-514350">
              <a:buAutoNum type="arabicPeriod"/>
            </a:pPr>
            <a:r>
              <a:rPr lang="ru-RU" sz="2400" dirty="0" smtClean="0">
                <a:solidFill>
                  <a:srgbClr val="E46C0A"/>
                </a:solidFill>
              </a:rPr>
              <a:t> </a:t>
            </a:r>
            <a:r>
              <a:rPr lang="ru-RU" sz="2400" dirty="0">
                <a:solidFill>
                  <a:srgbClr val="E46C0A"/>
                </a:solidFill>
              </a:rPr>
              <a:t>Н</a:t>
            </a:r>
            <a:r>
              <a:rPr lang="ru-RU" sz="2400" dirty="0" smtClean="0">
                <a:solidFill>
                  <a:srgbClr val="E46C0A"/>
                </a:solidFill>
              </a:rPr>
              <a:t>есоблюдение сроков, предусмотренных действующим законодательством для обращения за государственной регистрацией</a:t>
            </a:r>
          </a:p>
          <a:p>
            <a:pPr marL="844079" indent="-514350">
              <a:buAutoNum type="arabicPeriod"/>
            </a:pPr>
            <a:endParaRPr lang="ru-RU" sz="2400" dirty="0" smtClean="0">
              <a:solidFill>
                <a:srgbClr val="E46C0A"/>
              </a:solidFill>
            </a:endParaRPr>
          </a:p>
          <a:p>
            <a:pPr marL="844079" indent="-514350">
              <a:buAutoNum type="arabicPeriod"/>
            </a:pPr>
            <a:r>
              <a:rPr lang="ru-RU" sz="2400" dirty="0" smtClean="0">
                <a:solidFill>
                  <a:srgbClr val="E46C0A"/>
                </a:solidFill>
              </a:rPr>
              <a:t>Непредставление достоверных сведений об адресе или лице, имеющем право действовать без доверенности от имени юридического лица</a:t>
            </a:r>
            <a:endParaRPr lang="ru-RU" sz="2400" dirty="0">
              <a:solidFill>
                <a:srgbClr val="E46C0A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445783" cy="1396742"/>
          </a:xfrm>
        </p:spPr>
        <p:txBody>
          <a:bodyPr>
            <a:noAutofit/>
          </a:bodyPr>
          <a:lstStyle/>
          <a:p>
            <a:r>
              <a:rPr lang="ru-RU" sz="4000" dirty="0" smtClean="0"/>
              <a:t> Факты и причины: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0" y="6041425"/>
            <a:ext cx="619712" cy="631834"/>
          </a:xfrm>
          <a:prstGeom prst="rect">
            <a:avLst/>
          </a:prstGeom>
        </p:spPr>
        <p:txBody>
          <a:bodyPr/>
          <a:lstStyle/>
          <a:p>
            <a:fld id="{BC7779C1-1859-4A93-AA84-EEF930EF0EFE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1" y="2015649"/>
            <a:ext cx="1477220" cy="328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r>
              <a:rPr lang="ru-RU" altLang="ru-RU" sz="2000" cap="all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негативные последствия: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Rectangle 1"/>
          <p:cNvSpPr>
            <a:spLocks noGrp="1"/>
          </p:cNvSpPr>
          <p:nvPr>
            <p:ph idx="1"/>
          </p:nvPr>
        </p:nvSpPr>
        <p:spPr>
          <a:xfrm>
            <a:off x="827584" y="2792760"/>
            <a:ext cx="7320689" cy="207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Применение административного наказания в виде штрафа или дисквалификации</a:t>
            </a:r>
            <a:endParaRPr lang="ru-RU" sz="16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 Исключение из ЕГРЮЛ  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 Ликвидация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Потеря деловой репутации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Отказ в банковском обслуживание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2" y="1268760"/>
            <a:ext cx="1143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1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5" y="1606872"/>
            <a:ext cx="7974069" cy="4571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dirty="0" smtClean="0"/>
              <a:t> 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46C0A"/>
                </a:solidFill>
              </a:rPr>
              <a:t> </a:t>
            </a:r>
            <a:r>
              <a:rPr lang="ru-RU" dirty="0" smtClean="0">
                <a:solidFill>
                  <a:srgbClr val="E46C0A"/>
                </a:solidFill>
              </a:rPr>
              <a:t>	</a:t>
            </a:r>
            <a:r>
              <a:rPr lang="ru-RU" sz="3600" dirty="0"/>
              <a:t>Ч</a:t>
            </a:r>
            <a:r>
              <a:rPr lang="ru-RU" sz="3600" dirty="0" smtClean="0"/>
              <a:t>то необходимо учитывать</a:t>
            </a:r>
            <a:endParaRPr lang="ru-RU" sz="3600" dirty="0">
              <a:solidFill>
                <a:srgbClr val="E46C0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0" y="6041425"/>
            <a:ext cx="619712" cy="631834"/>
          </a:xfrm>
          <a:prstGeom prst="rect">
            <a:avLst/>
          </a:prstGeom>
        </p:spPr>
        <p:txBody>
          <a:bodyPr/>
          <a:lstStyle/>
          <a:p>
            <a:fld id="{BC7779C1-1859-4A93-AA84-EEF930EF0EFE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2540" y="1916832"/>
            <a:ext cx="4761035" cy="43081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Соблюдение участниками гражданского оборота положений действующего законодательства</a:t>
            </a:r>
          </a:p>
          <a:p>
            <a:pPr defTabSz="1043056">
              <a:spcBef>
                <a:spcPct val="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4800" dirty="0" smtClean="0">
              <a:solidFill>
                <a:srgbClr val="FF0000"/>
              </a:solidFill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5" y="2719835"/>
            <a:ext cx="429175" cy="1524429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580112" y="3366483"/>
            <a:ext cx="771525" cy="655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723452"/>
            <a:ext cx="25841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Создаст нормальные условия для ведения бизнеса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25321</TotalTime>
  <Words>374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Специальное оформление</vt:lpstr>
      <vt:lpstr>1_Специальное оформление</vt:lpstr>
      <vt:lpstr>2_Специальное оформление</vt:lpstr>
      <vt:lpstr>Present_FNS2012_A4</vt:lpstr>
      <vt:lpstr>  Результаты правоприменительной практики налоговых органов при ведении производства по делам об административных правонарушениях </vt:lpstr>
      <vt:lpstr> Административные правонарушения в области государственной регистрации юридических лиц и индивидуальных предпринимателей. </vt:lpstr>
      <vt:lpstr>  </vt:lpstr>
      <vt:lpstr> Ответственность установленная КОАП РФ За нарушения законодательства о государственной регистрации </vt:lpstr>
      <vt:lpstr>  Количество дел об административных правонарушениях, возбужденных налоговыми органами республики</vt:lpstr>
      <vt:lpstr>  Количество дел об административных правонарушениях, возбужденных налоговыми органами республики</vt:lpstr>
      <vt:lpstr> Факты и причины:</vt:lpstr>
      <vt:lpstr> негативные последствия:</vt:lpstr>
      <vt:lpstr>  Что необходимо учитывать</vt:lpstr>
      <vt:lpstr>Спасибо за внимание!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Касянюк</dc:creator>
  <cp:lastModifiedBy>Соболева Татьяна Анатольевна</cp:lastModifiedBy>
  <cp:revision>1197</cp:revision>
  <cp:lastPrinted>2019-05-15T01:47:49Z</cp:lastPrinted>
  <dcterms:created xsi:type="dcterms:W3CDTF">2012-06-29T04:11:25Z</dcterms:created>
  <dcterms:modified xsi:type="dcterms:W3CDTF">2021-05-26T16:36:21Z</dcterms:modified>
</cp:coreProperties>
</file>