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4005" r:id="rId2"/>
    <p:sldMasterId id="2147484018" r:id="rId3"/>
    <p:sldMasterId id="2147484032" r:id="rId4"/>
    <p:sldMasterId id="2147484046" r:id="rId5"/>
  </p:sldMasterIdLst>
  <p:notesMasterIdLst>
    <p:notesMasterId r:id="rId17"/>
  </p:notesMasterIdLst>
  <p:sldIdLst>
    <p:sldId id="425" r:id="rId6"/>
    <p:sldId id="500" r:id="rId7"/>
    <p:sldId id="434" r:id="rId8"/>
    <p:sldId id="440" r:id="rId9"/>
    <p:sldId id="435" r:id="rId10"/>
    <p:sldId id="432" r:id="rId11"/>
    <p:sldId id="501" r:id="rId12"/>
    <p:sldId id="502" r:id="rId13"/>
    <p:sldId id="504" r:id="rId14"/>
    <p:sldId id="503" r:id="rId15"/>
    <p:sldId id="393" r:id="rId16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36C0A"/>
    <a:srgbClr val="006EB9"/>
    <a:srgbClr val="005AA9"/>
    <a:srgbClr val="FFFFFF"/>
    <a:srgbClr val="1F497D"/>
    <a:srgbClr val="C0504D"/>
    <a:srgbClr val="207E2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8273" autoAdjust="0"/>
  </p:normalViewPr>
  <p:slideViewPr>
    <p:cSldViewPr>
      <p:cViewPr>
        <p:scale>
          <a:sx n="100" d="100"/>
          <a:sy n="100" d="100"/>
        </p:scale>
        <p:origin x="-58" y="12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950" b="0" dirty="0" smtClean="0"/>
            <a:t>Прозрачность расчетов</a:t>
          </a:r>
          <a:endParaRPr lang="ru-RU" sz="1950" b="0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200" dirty="0" smtClean="0"/>
            <a:t>Легализация торговли и услуг</a:t>
          </a:r>
          <a:endParaRPr lang="ru-RU" sz="12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200" dirty="0" smtClean="0"/>
            <a:t>Увеличение поступлений в бюджет</a:t>
          </a:r>
          <a:endParaRPr lang="ru-RU" sz="12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2000" dirty="0" smtClean="0"/>
            <a:t>Комфортные условия ведения бизнеса</a:t>
          </a:r>
          <a:endParaRPr lang="ru-RU" sz="2000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200" dirty="0" smtClean="0"/>
            <a:t>Регистрация ККТ и взаимодействие с налоговыми органами через сайт ФНС России</a:t>
          </a:r>
          <a:endParaRPr lang="ru-RU" sz="12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200" dirty="0" smtClean="0"/>
            <a:t>Отказ от массовых проверок за счет автоматизированного риск-анализа</a:t>
          </a:r>
          <a:endParaRPr lang="ru-RU" sz="12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2000" dirty="0" smtClean="0"/>
            <a:t>Защиту прав потребителя</a:t>
          </a:r>
          <a:endParaRPr lang="ru-RU" sz="2000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200" dirty="0" smtClean="0"/>
            <a:t>Здоровая конкуренция за счет пресечения минимизации налогов</a:t>
          </a:r>
          <a:endParaRPr lang="ru-RU" sz="12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200" dirty="0" smtClean="0"/>
            <a:t>Гарантированное выявление фактов занижения выручки, в том числе путем создания механизма гражданского контроля</a:t>
          </a:r>
          <a:endParaRPr lang="ru-RU" sz="12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200" dirty="0" smtClean="0"/>
            <a:t>Качественно новый анализ процессов, возникающих в ходе экономического оборота</a:t>
          </a:r>
          <a:endParaRPr lang="ru-RU" sz="12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200" dirty="0" smtClean="0"/>
            <a:t>Новые возможности контроля и планирования собственного бизнеса</a:t>
          </a:r>
          <a:endParaRPr lang="ru-RU" sz="12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/>
        </a:p>
      </dgm:t>
    </dgm:pt>
    <dgm:pt modelId="{4F2DB090-6912-45E1-A670-892DC360089E}">
      <dgm:prSet phldrT="[Текст]" custT="1"/>
      <dgm:spPr/>
      <dgm:t>
        <a:bodyPr/>
        <a:lstStyle/>
        <a:p>
          <a:r>
            <a:rPr lang="ru-RU" sz="1400" dirty="0" smtClean="0"/>
            <a:t>Всегда получать при расчете кассовый чек (включая расчеты с плательщиками ЕНВД и ПСН)</a:t>
          </a:r>
          <a:endParaRPr lang="ru-RU" sz="1400" dirty="0"/>
        </a:p>
      </dgm:t>
    </dgm:pt>
    <dgm:pt modelId="{C78C83BC-2797-4943-B606-79A8CBC698B9}" type="parTrans" cxnId="{25A54005-E126-408F-8540-3A7D33F2C0A1}">
      <dgm:prSet/>
      <dgm:spPr/>
    </dgm:pt>
    <dgm:pt modelId="{97FBB80E-CCDE-42F9-AD62-4EDB5A022CFD}" type="sibTrans" cxnId="{25A54005-E126-408F-8540-3A7D33F2C0A1}">
      <dgm:prSet/>
      <dgm:spPr/>
    </dgm:pt>
    <dgm:pt modelId="{B9A30441-3704-427E-A1B8-F63E3A923D75}" type="pres">
      <dgm:prSet presAssocID="{7C5BC610-852F-43B7-8E8C-724130FA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A91B4-79CD-4FE5-A9C0-3501002931D4}" type="pres">
      <dgm:prSet presAssocID="{0B682223-D286-43F3-B81A-F27E0ECF2290}" presName="composite" presStyleCnt="0"/>
      <dgm:spPr/>
      <dgm:t>
        <a:bodyPr/>
        <a:lstStyle/>
        <a:p>
          <a:endParaRPr lang="ru-RU"/>
        </a:p>
      </dgm:t>
    </dgm:pt>
    <dgm:pt modelId="{35A2B475-8F92-409E-AFE2-777E4EF53929}" type="pres">
      <dgm:prSet presAssocID="{0B682223-D286-43F3-B81A-F27E0ECF22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713B-4DD5-4F3F-B202-A4C746812F89}" type="pres">
      <dgm:prSet presAssocID="{0B682223-D286-43F3-B81A-F27E0ECF22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860E-B636-44CF-A746-7A9C80CE183E}" type="pres">
      <dgm:prSet presAssocID="{07368D24-30AB-4ADC-A591-6366632C157B}" presName="space" presStyleCnt="0"/>
      <dgm:spPr/>
      <dgm:t>
        <a:bodyPr/>
        <a:lstStyle/>
        <a:p>
          <a:endParaRPr lang="ru-RU"/>
        </a:p>
      </dgm:t>
    </dgm:pt>
    <dgm:pt modelId="{613E5EFC-745D-4CF9-896C-A3FB7EE024C9}" type="pres">
      <dgm:prSet presAssocID="{CF202BA1-974B-42E1-AAC5-2B70D76969BC}" presName="composite" presStyleCnt="0"/>
      <dgm:spPr/>
      <dgm:t>
        <a:bodyPr/>
        <a:lstStyle/>
        <a:p>
          <a:endParaRPr lang="ru-RU"/>
        </a:p>
      </dgm:t>
    </dgm:pt>
    <dgm:pt modelId="{D1935EBC-6B04-48E5-97BB-C72AAD6E9EB4}" type="pres">
      <dgm:prSet presAssocID="{CF202BA1-974B-42E1-AAC5-2B70D76969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7736-DF3F-4EA9-80F5-9A212B3D145B}" type="pres">
      <dgm:prSet presAssocID="{CF202BA1-974B-42E1-AAC5-2B70D76969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05203-A30C-4725-8311-278FE055E36A}" type="pres">
      <dgm:prSet presAssocID="{1C7F633F-4D21-464B-9D4C-57DA99B2BBA5}" presName="space" presStyleCnt="0"/>
      <dgm:spPr/>
      <dgm:t>
        <a:bodyPr/>
        <a:lstStyle/>
        <a:p>
          <a:endParaRPr lang="ru-RU"/>
        </a:p>
      </dgm:t>
    </dgm:pt>
    <dgm:pt modelId="{0DD0AB7B-DB4A-48CB-8449-59232CDF19A8}" type="pres">
      <dgm:prSet presAssocID="{14D5F067-77CB-4F35-A900-97FF9FD62B70}" presName="composite" presStyleCnt="0"/>
      <dgm:spPr/>
      <dgm:t>
        <a:bodyPr/>
        <a:lstStyle/>
        <a:p>
          <a:endParaRPr lang="ru-RU"/>
        </a:p>
      </dgm:t>
    </dgm:pt>
    <dgm:pt modelId="{5471ADB9-BC5F-4319-ADCB-AA2189B07CC1}" type="pres">
      <dgm:prSet presAssocID="{14D5F067-77CB-4F35-A900-97FF9FD62B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0597E-338F-4729-9306-823F19DE05C7}" type="pres">
      <dgm:prSet presAssocID="{14D5F067-77CB-4F35-A900-97FF9FD62B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AB9A5DA3-390E-4463-A0E4-289480B3035C}" type="presOf" srcId="{14D5F067-77CB-4F35-A900-97FF9FD62B70}" destId="{5471ADB9-BC5F-4319-ADCB-AA2189B07CC1}" srcOrd="0" destOrd="0" presId="urn:microsoft.com/office/officeart/2005/8/layout/hList1"/>
    <dgm:cxn modelId="{2FC569BD-B527-4B1F-8988-B2B857647634}" type="presOf" srcId="{2E3B8639-44EB-41ED-B133-D30E20CDD9B1}" destId="{A931713B-4DD5-4F3F-B202-A4C746812F89}" srcOrd="0" destOrd="2" presId="urn:microsoft.com/office/officeart/2005/8/layout/hList1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CD671F8A-A7D3-4D83-AD55-E88057F58E22}" type="presOf" srcId="{32A14B02-6652-4D8D-A440-6EFF890AC703}" destId="{C5B07736-DF3F-4EA9-80F5-9A212B3D145B}" srcOrd="0" destOrd="3" presId="urn:microsoft.com/office/officeart/2005/8/layout/hList1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423A9E67-0AC7-43AD-92EA-34E78523B828}" type="presOf" srcId="{CF202BA1-974B-42E1-AAC5-2B70D76969BC}" destId="{D1935EBC-6B04-48E5-97BB-C72AAD6E9EB4}" srcOrd="0" destOrd="0" presId="urn:microsoft.com/office/officeart/2005/8/layout/hList1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97B480FD-E9C7-413C-B763-E285BDA754E7}" type="presOf" srcId="{E6C02C3A-3AB2-4FB9-A369-D287A9C703B3}" destId="{A8C0597E-338F-4729-9306-823F19DE05C7}" srcOrd="0" destOrd="0" presId="urn:microsoft.com/office/officeart/2005/8/layout/hList1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847C9FBF-0462-4712-9977-D4077FB9286A}" type="presOf" srcId="{63EFF125-FBCA-4925-B2BD-571E120485B3}" destId="{C5B07736-DF3F-4EA9-80F5-9A212B3D145B}" srcOrd="0" destOrd="1" presId="urn:microsoft.com/office/officeart/2005/8/layout/hList1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6AA53FDC-DEF7-4526-BC2C-EEC12A576674}" type="presOf" srcId="{AEACEC31-A62A-421B-B46A-04AE6CF5C071}" destId="{C5B07736-DF3F-4EA9-80F5-9A212B3D145B}" srcOrd="0" destOrd="0" presId="urn:microsoft.com/office/officeart/2005/8/layout/h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25A54005-E126-408F-8540-3A7D33F2C0A1}" srcId="{14D5F067-77CB-4F35-A900-97FF9FD62B70}" destId="{4F2DB090-6912-45E1-A670-892DC360089E}" srcOrd="2" destOrd="0" parTransId="{C78C83BC-2797-4943-B606-79A8CBC698B9}" sibTransId="{97FBB80E-CCDE-42F9-AD62-4EDB5A022CFD}"/>
    <dgm:cxn modelId="{8FD877A2-B729-4B88-AA78-8708343ED362}" type="presOf" srcId="{4F2DB090-6912-45E1-A670-892DC360089E}" destId="{A8C0597E-338F-4729-9306-823F19DE05C7}" srcOrd="0" destOrd="2" presId="urn:microsoft.com/office/officeart/2005/8/layout/hList1"/>
    <dgm:cxn modelId="{E64021C1-4813-4A84-80FE-CB771B3F8358}" type="presOf" srcId="{5500E718-1006-49EE-9AD1-C672C4DEEA12}" destId="{A8C0597E-338F-4729-9306-823F19DE05C7}" srcOrd="0" destOrd="1" presId="urn:microsoft.com/office/officeart/2005/8/layout/h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0BA815B9-C236-44B8-9388-F4E82AFE9C3C}" type="presOf" srcId="{7C5BC610-852F-43B7-8E8C-724130FA519B}" destId="{B9A30441-3704-427E-A1B8-F63E3A923D75}" srcOrd="0" destOrd="0" presId="urn:microsoft.com/office/officeart/2005/8/layout/hList1"/>
    <dgm:cxn modelId="{BBD1EFEB-9A4C-420B-96A9-6852DEFF0E4E}" type="presOf" srcId="{92DA133E-8479-4895-8451-79206211BD07}" destId="{A931713B-4DD5-4F3F-B202-A4C746812F89}" srcOrd="0" destOrd="1" presId="urn:microsoft.com/office/officeart/2005/8/layout/h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A79C66DA-D1D0-46FF-BAB4-66BEF7FBD60C}" type="presOf" srcId="{9C3BD915-5B21-4E69-8453-7D447F70A3D8}" destId="{A931713B-4DD5-4F3F-B202-A4C746812F89}" srcOrd="0" destOrd="0" presId="urn:microsoft.com/office/officeart/2005/8/layout/hList1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4724FBFE-4999-4FE7-A4EE-469EB914523E}" type="presOf" srcId="{BE74CC55-03E5-4E8D-8062-DE8B9FBFDA1D}" destId="{A931713B-4DD5-4F3F-B202-A4C746812F89}" srcOrd="0" destOrd="3" presId="urn:microsoft.com/office/officeart/2005/8/layout/hList1"/>
    <dgm:cxn modelId="{FAFB919C-695E-4F9F-A9F0-68469949BC0E}" type="presOf" srcId="{410609F6-126E-4394-B1C2-B0E120108099}" destId="{C5B07736-DF3F-4EA9-80F5-9A212B3D145B}" srcOrd="0" destOrd="2" presId="urn:microsoft.com/office/officeart/2005/8/layout/h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36B8264B-992B-486C-B622-101ECF62BE4E}" type="presOf" srcId="{0B682223-D286-43F3-B81A-F27E0ECF2290}" destId="{35A2B475-8F92-409E-AFE2-777E4EF53929}" srcOrd="0" destOrd="0" presId="urn:microsoft.com/office/officeart/2005/8/layout/hList1"/>
    <dgm:cxn modelId="{EB9640E0-6FC1-401A-87E9-B53F99C99B0E}" type="presParOf" srcId="{B9A30441-3704-427E-A1B8-F63E3A923D75}" destId="{5E1A91B4-79CD-4FE5-A9C0-3501002931D4}" srcOrd="0" destOrd="0" presId="urn:microsoft.com/office/officeart/2005/8/layout/hList1"/>
    <dgm:cxn modelId="{9C98A8CB-BC0A-4CC3-8244-1FAEBC19F8A0}" type="presParOf" srcId="{5E1A91B4-79CD-4FE5-A9C0-3501002931D4}" destId="{35A2B475-8F92-409E-AFE2-777E4EF53929}" srcOrd="0" destOrd="0" presId="urn:microsoft.com/office/officeart/2005/8/layout/hList1"/>
    <dgm:cxn modelId="{00A13A0D-985A-4247-AFD3-5A21A4B2FB98}" type="presParOf" srcId="{5E1A91B4-79CD-4FE5-A9C0-3501002931D4}" destId="{A931713B-4DD5-4F3F-B202-A4C746812F89}" srcOrd="1" destOrd="0" presId="urn:microsoft.com/office/officeart/2005/8/layout/hList1"/>
    <dgm:cxn modelId="{AC8F9ACB-9D6A-4336-9F34-DA3730EE43E4}" type="presParOf" srcId="{B9A30441-3704-427E-A1B8-F63E3A923D75}" destId="{0768860E-B636-44CF-A746-7A9C80CE183E}" srcOrd="1" destOrd="0" presId="urn:microsoft.com/office/officeart/2005/8/layout/hList1"/>
    <dgm:cxn modelId="{2BAE87B1-7BDC-43ED-97A4-306570973DFC}" type="presParOf" srcId="{B9A30441-3704-427E-A1B8-F63E3A923D75}" destId="{613E5EFC-745D-4CF9-896C-A3FB7EE024C9}" srcOrd="2" destOrd="0" presId="urn:microsoft.com/office/officeart/2005/8/layout/hList1"/>
    <dgm:cxn modelId="{7F46324D-468E-45B0-BDA5-EA43BF14405A}" type="presParOf" srcId="{613E5EFC-745D-4CF9-896C-A3FB7EE024C9}" destId="{D1935EBC-6B04-48E5-97BB-C72AAD6E9EB4}" srcOrd="0" destOrd="0" presId="urn:microsoft.com/office/officeart/2005/8/layout/hList1"/>
    <dgm:cxn modelId="{4837172F-CA93-42F1-91AD-5A463770935F}" type="presParOf" srcId="{613E5EFC-745D-4CF9-896C-A3FB7EE024C9}" destId="{C5B07736-DF3F-4EA9-80F5-9A212B3D145B}" srcOrd="1" destOrd="0" presId="urn:microsoft.com/office/officeart/2005/8/layout/hList1"/>
    <dgm:cxn modelId="{0FFF4E83-7220-4EDF-82D9-3FE8D85A5FFD}" type="presParOf" srcId="{B9A30441-3704-427E-A1B8-F63E3A923D75}" destId="{79805203-A30C-4725-8311-278FE055E36A}" srcOrd="3" destOrd="0" presId="urn:microsoft.com/office/officeart/2005/8/layout/hList1"/>
    <dgm:cxn modelId="{3B0A845A-3CFE-4B65-B6BC-36874B6529F1}" type="presParOf" srcId="{B9A30441-3704-427E-A1B8-F63E3A923D75}" destId="{0DD0AB7B-DB4A-48CB-8449-59232CDF19A8}" srcOrd="4" destOrd="0" presId="urn:microsoft.com/office/officeart/2005/8/layout/hList1"/>
    <dgm:cxn modelId="{CCDAE06E-14CD-4948-AEA7-41527965C68B}" type="presParOf" srcId="{0DD0AB7B-DB4A-48CB-8449-59232CDF19A8}" destId="{5471ADB9-BC5F-4319-ADCB-AA2189B07CC1}" srcOrd="0" destOrd="0" presId="urn:microsoft.com/office/officeart/2005/8/layout/hList1"/>
    <dgm:cxn modelId="{B7209058-710E-4A9A-8A09-9FB539709AF7}" type="presParOf" srcId="{0DD0AB7B-DB4A-48CB-8449-59232CDF19A8}" destId="{A8C0597E-338F-4729-9306-823F19DE05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663F2-DC9F-4695-BC4B-A6691B72F1A2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50D9FC9-2B72-49D2-859D-EDD7EB42724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500" dirty="0" smtClean="0"/>
            <a:t>Сфера услуг населению</a:t>
          </a:r>
          <a:endParaRPr lang="ru-RU" sz="2500" dirty="0"/>
        </a:p>
      </dgm:t>
    </dgm:pt>
    <dgm:pt modelId="{C388DBE8-80D8-43E0-BFE4-1555E02402BA}" type="parTrans" cxnId="{D87A4520-8C16-45E5-8A90-A73626E04AE0}">
      <dgm:prSet/>
      <dgm:spPr/>
      <dgm:t>
        <a:bodyPr/>
        <a:lstStyle/>
        <a:p>
          <a:endParaRPr lang="ru-RU"/>
        </a:p>
      </dgm:t>
    </dgm:pt>
    <dgm:pt modelId="{502802BF-9E06-44AE-BB5C-5EBECCAB50BF}" type="sibTrans" cxnId="{D87A4520-8C16-45E5-8A90-A73626E04AE0}">
      <dgm:prSet/>
      <dgm:spPr/>
      <dgm:t>
        <a:bodyPr/>
        <a:lstStyle/>
        <a:p>
          <a:endParaRPr lang="ru-RU"/>
        </a:p>
      </dgm:t>
    </dgm:pt>
    <dgm:pt modelId="{BB8C7725-D232-4378-B74A-D89E86892C4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500" dirty="0" smtClean="0"/>
            <a:t>ИП (ЕНВД и ПСН), не имеющие работников, в сфере торговли или общественного питания  </a:t>
          </a:r>
          <a:endParaRPr lang="ru-RU" sz="1500" dirty="0"/>
        </a:p>
      </dgm:t>
    </dgm:pt>
    <dgm:pt modelId="{58A14DE1-42D7-4070-838C-6F6A06E5C1C3}" type="parTrans" cxnId="{718BF848-3569-4208-846B-A72AB623829F}">
      <dgm:prSet/>
      <dgm:spPr/>
      <dgm:t>
        <a:bodyPr/>
        <a:lstStyle/>
        <a:p>
          <a:endParaRPr lang="ru-RU"/>
        </a:p>
      </dgm:t>
    </dgm:pt>
    <dgm:pt modelId="{3DB92667-F3E7-4A40-9A27-B714351FDB7F}" type="sibTrans" cxnId="{718BF848-3569-4208-846B-A72AB623829F}">
      <dgm:prSet/>
      <dgm:spPr/>
      <dgm:t>
        <a:bodyPr/>
        <a:lstStyle/>
        <a:p>
          <a:endParaRPr lang="ru-RU"/>
        </a:p>
      </dgm:t>
    </dgm:pt>
    <dgm:pt modelId="{BE160E1D-FD4E-4BA1-AA32-1B573EABA13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Безналичные расчеты с физическими лицами</a:t>
          </a:r>
          <a:endParaRPr lang="ru-RU" sz="2000" dirty="0"/>
        </a:p>
      </dgm:t>
    </dgm:pt>
    <dgm:pt modelId="{B7994007-4A50-4CED-8AC0-CE40EBCF11D4}" type="parTrans" cxnId="{9F868574-4E1E-4140-AF07-405D62CFCFDD}">
      <dgm:prSet/>
      <dgm:spPr/>
      <dgm:t>
        <a:bodyPr/>
        <a:lstStyle/>
        <a:p>
          <a:endParaRPr lang="ru-RU"/>
        </a:p>
      </dgm:t>
    </dgm:pt>
    <dgm:pt modelId="{3B01654D-A63B-4523-A5CD-E12C4F05F3DC}" type="sibTrans" cxnId="{9F868574-4E1E-4140-AF07-405D62CFCFDD}">
      <dgm:prSet/>
      <dgm:spPr/>
      <dgm:t>
        <a:bodyPr/>
        <a:lstStyle/>
        <a:p>
          <a:endParaRPr lang="ru-RU"/>
        </a:p>
      </dgm:t>
    </dgm:pt>
    <dgm:pt modelId="{FFA4D1F2-52A1-4E8C-B404-FA2587D6A03E}">
      <dgm:prSet phldrT="[Текст]"/>
      <dgm:spPr/>
      <dgm:t>
        <a:bodyPr/>
        <a:lstStyle/>
        <a:p>
          <a:r>
            <a:rPr lang="ru-RU" dirty="0" smtClean="0"/>
            <a:t>Транспортные перевозки пассажиров и грузов (такси и т.д.)</a:t>
          </a:r>
          <a:endParaRPr lang="ru-RU" dirty="0"/>
        </a:p>
      </dgm:t>
    </dgm:pt>
    <dgm:pt modelId="{2B453D8B-D504-4CC6-9EC5-284E143AA08E}" type="parTrans" cxnId="{8CCDC86E-019D-49F0-B14D-1648D1B9A731}">
      <dgm:prSet/>
      <dgm:spPr/>
      <dgm:t>
        <a:bodyPr/>
        <a:lstStyle/>
        <a:p>
          <a:endParaRPr lang="ru-RU"/>
        </a:p>
      </dgm:t>
    </dgm:pt>
    <dgm:pt modelId="{119499AE-0541-42A4-A0B8-8BA1215D2EE2}" type="sibTrans" cxnId="{8CCDC86E-019D-49F0-B14D-1648D1B9A731}">
      <dgm:prSet/>
      <dgm:spPr/>
      <dgm:t>
        <a:bodyPr/>
        <a:lstStyle/>
        <a:p>
          <a:endParaRPr lang="ru-RU"/>
        </a:p>
      </dgm:t>
    </dgm:pt>
    <dgm:pt modelId="{09A9DE4D-8A19-4F90-A1ED-6C0048CFD0D3}">
      <dgm:prSet phldrT="[Текст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Плата за ЖКХ, займы, встречное предоставление, </a:t>
          </a:r>
          <a:r>
            <a:rPr lang="ru-RU" dirty="0" err="1" smtClean="0"/>
            <a:t>вендинг</a:t>
          </a:r>
          <a:r>
            <a:rPr lang="ru-RU" dirty="0" smtClean="0"/>
            <a:t> (ИП без работников)</a:t>
          </a:r>
          <a:endParaRPr lang="ru-RU" dirty="0"/>
        </a:p>
      </dgm:t>
    </dgm:pt>
    <dgm:pt modelId="{0B524385-17E4-4047-88D1-D318E6E0F453}" type="parTrans" cxnId="{8F42A2DD-DAA1-4DF6-BAC6-DA80ED69561F}">
      <dgm:prSet/>
      <dgm:spPr/>
      <dgm:t>
        <a:bodyPr/>
        <a:lstStyle/>
        <a:p>
          <a:endParaRPr lang="ru-RU"/>
        </a:p>
      </dgm:t>
    </dgm:pt>
    <dgm:pt modelId="{CCC67CD3-83C0-4D8A-B847-0FF2EF982A7C}" type="sibTrans" cxnId="{8F42A2DD-DAA1-4DF6-BAC6-DA80ED69561F}">
      <dgm:prSet/>
      <dgm:spPr/>
      <dgm:t>
        <a:bodyPr/>
        <a:lstStyle/>
        <a:p>
          <a:endParaRPr lang="ru-RU"/>
        </a:p>
      </dgm:t>
    </dgm:pt>
    <dgm:pt modelId="{8F875A12-E14E-476C-9C20-167CC8213810}" type="pres">
      <dgm:prSet presAssocID="{A5B663F2-DC9F-4695-BC4B-A6691B72F1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910FB-C872-4182-85F3-63442B27C141}" type="pres">
      <dgm:prSet presAssocID="{050D9FC9-2B72-49D2-859D-EDD7EB4272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47AA6-C991-41FA-9BFA-B663F0D5AA79}" type="pres">
      <dgm:prSet presAssocID="{502802BF-9E06-44AE-BB5C-5EBECCAB50BF}" presName="sibTrans" presStyleCnt="0"/>
      <dgm:spPr/>
    </dgm:pt>
    <dgm:pt modelId="{41CBB35A-1F32-4295-8A6D-D1A4E7E27538}" type="pres">
      <dgm:prSet presAssocID="{BB8C7725-D232-4378-B74A-D89E86892C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D131B-9FC4-4AAA-88C7-9DCC9F203CC6}" type="pres">
      <dgm:prSet presAssocID="{3DB92667-F3E7-4A40-9A27-B714351FDB7F}" presName="sibTrans" presStyleCnt="0"/>
      <dgm:spPr/>
    </dgm:pt>
    <dgm:pt modelId="{C49A4D96-FE3B-4B73-B230-D241F0D348C9}" type="pres">
      <dgm:prSet presAssocID="{BE160E1D-FD4E-4BA1-AA32-1B573EABA1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0DA4-B6F6-499A-A789-20C733932B3C}" type="pres">
      <dgm:prSet presAssocID="{3B01654D-A63B-4523-A5CD-E12C4F05F3DC}" presName="sibTrans" presStyleCnt="0"/>
      <dgm:spPr/>
    </dgm:pt>
    <dgm:pt modelId="{4387B92A-C040-4ED2-99FC-4C3D5E1BA75B}" type="pres">
      <dgm:prSet presAssocID="{FFA4D1F2-52A1-4E8C-B404-FA2587D6A0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0A38-AC39-42AF-933F-885431DE8151}" type="pres">
      <dgm:prSet presAssocID="{119499AE-0541-42A4-A0B8-8BA1215D2EE2}" presName="sibTrans" presStyleCnt="0"/>
      <dgm:spPr/>
    </dgm:pt>
    <dgm:pt modelId="{0712B618-D8C5-4F10-B574-9A4CDD608A60}" type="pres">
      <dgm:prSet presAssocID="{09A9DE4D-8A19-4F90-A1ED-6C0048CFD0D3}" presName="node" presStyleLbl="node1" presStyleIdx="4" presStyleCnt="5" custScaleX="8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65566-F70B-43D2-8144-1C88239D26B5}" type="presOf" srcId="{BB8C7725-D232-4378-B74A-D89E86892C4C}" destId="{41CBB35A-1F32-4295-8A6D-D1A4E7E27538}" srcOrd="0" destOrd="0" presId="urn:microsoft.com/office/officeart/2005/8/layout/default#1"/>
    <dgm:cxn modelId="{73B18243-7AC8-4FAC-BF2D-EFE2E64D28F7}" type="presOf" srcId="{09A9DE4D-8A19-4F90-A1ED-6C0048CFD0D3}" destId="{0712B618-D8C5-4F10-B574-9A4CDD608A60}" srcOrd="0" destOrd="0" presId="urn:microsoft.com/office/officeart/2005/8/layout/default#1"/>
    <dgm:cxn modelId="{A5D46CAC-0D63-4C9B-A890-A7F3A01D4201}" type="presOf" srcId="{A5B663F2-DC9F-4695-BC4B-A6691B72F1A2}" destId="{8F875A12-E14E-476C-9C20-167CC8213810}" srcOrd="0" destOrd="0" presId="urn:microsoft.com/office/officeart/2005/8/layout/default#1"/>
    <dgm:cxn modelId="{FB3F6A5E-B373-4DB8-AA0A-95C86DCCA321}" type="presOf" srcId="{050D9FC9-2B72-49D2-859D-EDD7EB427244}" destId="{14E910FB-C872-4182-85F3-63442B27C141}" srcOrd="0" destOrd="0" presId="urn:microsoft.com/office/officeart/2005/8/layout/default#1"/>
    <dgm:cxn modelId="{8F42A2DD-DAA1-4DF6-BAC6-DA80ED69561F}" srcId="{A5B663F2-DC9F-4695-BC4B-A6691B72F1A2}" destId="{09A9DE4D-8A19-4F90-A1ED-6C0048CFD0D3}" srcOrd="4" destOrd="0" parTransId="{0B524385-17E4-4047-88D1-D318E6E0F453}" sibTransId="{CCC67CD3-83C0-4D8A-B847-0FF2EF982A7C}"/>
    <dgm:cxn modelId="{8CCDC86E-019D-49F0-B14D-1648D1B9A731}" srcId="{A5B663F2-DC9F-4695-BC4B-A6691B72F1A2}" destId="{FFA4D1F2-52A1-4E8C-B404-FA2587D6A03E}" srcOrd="3" destOrd="0" parTransId="{2B453D8B-D504-4CC6-9EC5-284E143AA08E}" sibTransId="{119499AE-0541-42A4-A0B8-8BA1215D2EE2}"/>
    <dgm:cxn modelId="{9F868574-4E1E-4140-AF07-405D62CFCFDD}" srcId="{A5B663F2-DC9F-4695-BC4B-A6691B72F1A2}" destId="{BE160E1D-FD4E-4BA1-AA32-1B573EABA134}" srcOrd="2" destOrd="0" parTransId="{B7994007-4A50-4CED-8AC0-CE40EBCF11D4}" sibTransId="{3B01654D-A63B-4523-A5CD-E12C4F05F3DC}"/>
    <dgm:cxn modelId="{718BF848-3569-4208-846B-A72AB623829F}" srcId="{A5B663F2-DC9F-4695-BC4B-A6691B72F1A2}" destId="{BB8C7725-D232-4378-B74A-D89E86892C4C}" srcOrd="1" destOrd="0" parTransId="{58A14DE1-42D7-4070-838C-6F6A06E5C1C3}" sibTransId="{3DB92667-F3E7-4A40-9A27-B714351FDB7F}"/>
    <dgm:cxn modelId="{81087768-8F1F-497B-B869-86BEA297A494}" type="presOf" srcId="{BE160E1D-FD4E-4BA1-AA32-1B573EABA134}" destId="{C49A4D96-FE3B-4B73-B230-D241F0D348C9}" srcOrd="0" destOrd="0" presId="urn:microsoft.com/office/officeart/2005/8/layout/default#1"/>
    <dgm:cxn modelId="{D87A4520-8C16-45E5-8A90-A73626E04AE0}" srcId="{A5B663F2-DC9F-4695-BC4B-A6691B72F1A2}" destId="{050D9FC9-2B72-49D2-859D-EDD7EB427244}" srcOrd="0" destOrd="0" parTransId="{C388DBE8-80D8-43E0-BFE4-1555E02402BA}" sibTransId="{502802BF-9E06-44AE-BB5C-5EBECCAB50BF}"/>
    <dgm:cxn modelId="{1955A808-C5F8-4204-A28F-54A42653936E}" type="presOf" srcId="{FFA4D1F2-52A1-4E8C-B404-FA2587D6A03E}" destId="{4387B92A-C040-4ED2-99FC-4C3D5E1BA75B}" srcOrd="0" destOrd="0" presId="urn:microsoft.com/office/officeart/2005/8/layout/default#1"/>
    <dgm:cxn modelId="{937F910A-1AEA-4106-B7D3-4FF8A67A69C9}" type="presParOf" srcId="{8F875A12-E14E-476C-9C20-167CC8213810}" destId="{14E910FB-C872-4182-85F3-63442B27C141}" srcOrd="0" destOrd="0" presId="urn:microsoft.com/office/officeart/2005/8/layout/default#1"/>
    <dgm:cxn modelId="{AF405259-E9FF-46F5-BD6F-67124CD9D098}" type="presParOf" srcId="{8F875A12-E14E-476C-9C20-167CC8213810}" destId="{BAD47AA6-C991-41FA-9BFA-B663F0D5AA79}" srcOrd="1" destOrd="0" presId="urn:microsoft.com/office/officeart/2005/8/layout/default#1"/>
    <dgm:cxn modelId="{35B349AB-DC8C-43C9-B669-6AC45D124D35}" type="presParOf" srcId="{8F875A12-E14E-476C-9C20-167CC8213810}" destId="{41CBB35A-1F32-4295-8A6D-D1A4E7E27538}" srcOrd="2" destOrd="0" presId="urn:microsoft.com/office/officeart/2005/8/layout/default#1"/>
    <dgm:cxn modelId="{BB948716-4059-41AC-8174-B1C967BBDA0B}" type="presParOf" srcId="{8F875A12-E14E-476C-9C20-167CC8213810}" destId="{B1CD131B-9FC4-4AAA-88C7-9DCC9F203CC6}" srcOrd="3" destOrd="0" presId="urn:microsoft.com/office/officeart/2005/8/layout/default#1"/>
    <dgm:cxn modelId="{87FD3C6B-A427-4304-A480-2B686A14A826}" type="presParOf" srcId="{8F875A12-E14E-476C-9C20-167CC8213810}" destId="{C49A4D96-FE3B-4B73-B230-D241F0D348C9}" srcOrd="4" destOrd="0" presId="urn:microsoft.com/office/officeart/2005/8/layout/default#1"/>
    <dgm:cxn modelId="{857D749E-C784-46AC-B802-552BD03F3755}" type="presParOf" srcId="{8F875A12-E14E-476C-9C20-167CC8213810}" destId="{FF780DA4-B6F6-499A-A789-20C733932B3C}" srcOrd="5" destOrd="0" presId="urn:microsoft.com/office/officeart/2005/8/layout/default#1"/>
    <dgm:cxn modelId="{0B69DCE6-5730-456E-84AC-6EE50BEAEBFB}" type="presParOf" srcId="{8F875A12-E14E-476C-9C20-167CC8213810}" destId="{4387B92A-C040-4ED2-99FC-4C3D5E1BA75B}" srcOrd="6" destOrd="0" presId="urn:microsoft.com/office/officeart/2005/8/layout/default#1"/>
    <dgm:cxn modelId="{B811B1E6-A7BD-4F4F-9C7C-77837E6D5172}" type="presParOf" srcId="{8F875A12-E14E-476C-9C20-167CC8213810}" destId="{2D4B0A38-AC39-42AF-933F-885431DE8151}" srcOrd="7" destOrd="0" presId="urn:microsoft.com/office/officeart/2005/8/layout/default#1"/>
    <dgm:cxn modelId="{6228772F-A766-46A2-8CE1-9E8A13E46E2D}" type="presParOf" srcId="{8F875A12-E14E-476C-9C20-167CC8213810}" destId="{0712B618-D8C5-4F10-B574-9A4CDD608A6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849" tIns="46427" rIns="92849" bIns="464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849" tIns="46427" rIns="92849" bIns="464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D79231-555F-4BAD-BB88-AB32624019E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9" tIns="46427" rIns="92849" bIns="4642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2849" tIns="46427" rIns="92849" bIns="4642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2849" tIns="46427" rIns="92849" bIns="464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2849" tIns="46427" rIns="92849" bIns="464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896CA9-4732-4DF1-9151-FDB108145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444B87-B85D-497B-B212-D0391AA3B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98391F-19B0-43CC-853F-7503341D0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FAAE58-3E8C-4C37-97BD-B770D4836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>
              <a:lnSpc>
                <a:spcPts val="1238"/>
              </a:lnSpc>
              <a:defRPr sz="1200" smtClean="0">
                <a:solidFill>
                  <a:srgbClr val="888888"/>
                </a:solidFill>
                <a:latin typeface="Trebuchet MS" pitchFamily="34" charset="0"/>
                <a:cs typeface="Arial" charset="0"/>
              </a:defRPr>
            </a:lvl1pPr>
          </a:lstStyle>
          <a:p>
            <a:fld id="{2CC02CFC-9B69-4B4C-A17D-11A34ED1D6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965200" y="1873250"/>
            <a:ext cx="1106488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>
              <a:lnSpc>
                <a:spcPts val="1238"/>
              </a:lnSpc>
              <a:defRPr sz="1200" smtClean="0">
                <a:solidFill>
                  <a:srgbClr val="888888"/>
                </a:solidFill>
                <a:latin typeface="Trebuchet MS" pitchFamily="34" charset="0"/>
                <a:cs typeface="Arial" charset="0"/>
              </a:defRPr>
            </a:lvl1pPr>
          </a:lstStyle>
          <a:p>
            <a:fld id="{FA54851D-4672-4F8E-A3EC-936D443B5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60110" tIns="30056" rIns="60110" bIns="30056"/>
          <a:lstStyle/>
          <a:p>
            <a:pPr>
              <a:defRPr/>
            </a:pPr>
            <a:endParaRPr lang="ru-RU" sz="13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6894" indent="2087">
              <a:defRPr>
                <a:latin typeface="+mj-lt"/>
              </a:defRPr>
            </a:lvl2pPr>
            <a:lvl3pPr marL="413259" indent="-171148">
              <a:tabLst/>
              <a:defRPr>
                <a:latin typeface="+mj-lt"/>
              </a:defRPr>
            </a:lvl3pPr>
            <a:lvl4pPr marL="0" indent="23689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5B69B-AA2B-4C40-8AFE-0ED166472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8981" indent="0">
              <a:defRPr>
                <a:latin typeface="+mj-lt"/>
              </a:defRPr>
            </a:lvl2pPr>
            <a:lvl3pPr marL="413259" indent="-171148">
              <a:defRPr>
                <a:latin typeface="+mj-lt"/>
              </a:defRPr>
            </a:lvl3pPr>
            <a:lvl4pPr marL="0" indent="236894">
              <a:defRPr>
                <a:latin typeface="+mj-lt"/>
              </a:defRPr>
            </a:lvl4pPr>
            <a:lvl5pPr marL="9433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3"/>
            <a:ext cx="7337901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62D42-0C29-46B7-BFE9-70A2F652A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50095-2F07-4D09-A4C6-4B201014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4"/>
            <a:ext cx="3620764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4"/>
            <a:ext cx="3644897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4687A7-542D-4091-87D0-0DB7A528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229372-8724-4516-9B53-3A0DB95B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3" y="1606872"/>
            <a:ext cx="3674753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3" y="2174876"/>
            <a:ext cx="3674753" cy="42612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2" y="1606872"/>
            <a:ext cx="3587825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2" y="2188098"/>
            <a:ext cx="3587825" cy="424802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A728-2951-467D-9106-7587336C0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6CDC2-0031-4DDC-92CA-78BBAC19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>
              <a:defRPr sz="18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A69FCBCD-B37D-44F1-84E0-3C07BD97C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B752-B17F-448B-A6E5-8B46AC484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79" indent="0">
              <a:buNone/>
              <a:defRPr sz="1800"/>
            </a:lvl3pPr>
            <a:lvl4pPr marL="1028519" indent="0">
              <a:buNone/>
              <a:defRPr sz="1500"/>
            </a:lvl4pPr>
            <a:lvl5pPr marL="1371358" indent="0">
              <a:buNone/>
              <a:defRPr sz="1500"/>
            </a:lvl5pPr>
            <a:lvl6pPr marL="1714197" indent="0">
              <a:buNone/>
              <a:defRPr sz="1500"/>
            </a:lvl6pPr>
            <a:lvl7pPr marL="2057037" indent="0">
              <a:buNone/>
              <a:defRPr sz="1500"/>
            </a:lvl7pPr>
            <a:lvl8pPr marL="2399876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C37E-6160-4FC5-8767-0E6C0F9E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7E6D-884E-4756-A6A2-5761B8E65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1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498A-3D51-4A57-938E-6F02E40CA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defTabSz="357896">
              <a:defRPr/>
            </a:pPr>
            <a:endParaRPr lang="ru-RU" sz="9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F021A2-F9EF-49D9-BE1A-BC30460EA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8FEFD-650D-4388-A51C-A02DA6388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1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F37B67-3FE0-4A59-AD52-015018552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30A21-5177-40C0-8D75-6E8503C29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491A2-01CB-4F86-A52D-F2C361202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DCE47-AB77-48A0-93DC-A479FFEDF69F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CA69-8B31-4C1F-88EA-6C98EC85E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7F146-FFB7-450D-B16C-B7534B8EB4DD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B2890-C9E8-459B-B1BE-58267BC4D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B910B-6375-4D93-97DB-6A607612F375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>
              <a:defRPr/>
            </a:lvl1pPr>
          </a:lstStyle>
          <a:p>
            <a:fld id="{35C0E854-79A8-4E36-ADDA-5CFE8A0ED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37E7E-15E1-42B9-B4B3-36CB3F6019B3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6755-2E3E-4F5D-AC44-EE676A6BF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B89ED-EDD9-45E9-BCA2-0F641EA33E69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1F12-BD4E-4F18-B0FF-87E515263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D6A3A-D569-437A-A9BF-C1D9BDCE8A51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EA82F-D106-45BF-9BF0-B525E3ABB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C07E4-6FD5-4EEE-BA4B-39D088B3DB77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0EA15-6479-40AB-821C-4FE4C5E17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9436B-E04A-4AFE-B152-6ECB934DE4E5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B3775-C3B2-4D07-9712-3BED2AD77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C4BC16-341F-48D0-B593-0B4851A3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defTabSz="357896">
              <a:defRPr/>
            </a:pPr>
            <a:endParaRPr lang="ru-RU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BDC86C-A992-403B-B8F1-80F0F3C35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258182-5E6E-4A17-BCA4-41B2E997BF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65072-67D2-4507-98F3-1546CB3B6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105FC-74AD-4CF1-9690-1109CC69B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17A89-83B7-4250-96F6-14A3C8FF4A64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DBB02E-2EB9-4E91-B9DE-3602DB892F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1C2AE-39A0-4CD6-BEE1-2A468FDB6D7A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9725E8-E449-4FBC-9FA4-B97B404EEC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D270D3-7A8D-47A8-85D4-507EAE93C2BA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>
              <a:defRPr/>
            </a:lvl1pPr>
          </a:lstStyle>
          <a:p>
            <a:fld id="{19F58229-F5FF-4EA0-A1CB-C4933F199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0FB73-BCEF-4F61-B83E-87677E7D1E48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DAFB-96BB-4898-BE82-DA9328182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BBFB7-E982-4EEF-AD4D-E5BBC6237A73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46E0-7DAE-4597-A3A6-BEB59F6AD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3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9" y="1606873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231B15-A4F4-456B-8007-69530DF2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C7FA26-D4F4-462A-8726-A5A2B4555EEC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D323C-5B77-4E89-9FBE-09EA98D9B0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91FF6-3973-44C4-A3D5-37CA95D94481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ABAC-0DAF-4A98-9DC4-FB431CC4B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6420026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defTabSz="3578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6420025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defTabSz="3578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431804"/>
            <a:ext cx="8363939" cy="7017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1508789"/>
            <a:ext cx="8363939" cy="4704523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77292"/>
            <a:ext cx="3914979" cy="16620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88" y="6308725"/>
            <a:ext cx="708025" cy="366713"/>
          </a:xfrm>
        </p:spPr>
        <p:txBody>
          <a:bodyPr lIns="60134" tIns="30067" rIns="60134" bIns="30067"/>
          <a:lstStyle>
            <a:lvl1pPr algn="r">
              <a:defRPr sz="600">
                <a:solidFill>
                  <a:srgbClr val="898989"/>
                </a:solidFill>
                <a:latin typeface="Segoe UI Light" pitchFamily="34" charset="0"/>
              </a:defRPr>
            </a:lvl1pPr>
          </a:lstStyle>
          <a:p>
            <a:fld id="{FECA489A-95AC-4BF2-A251-01E97E38D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defTabSz="357896">
              <a:defRPr/>
            </a:pPr>
            <a:endParaRPr lang="ru-RU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7A3CC-E99F-4FB8-B9D0-C5A67A372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5A78F-1151-43C7-A4A2-CD932B436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20FBC-C408-471D-9A8D-76DED4060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94D0E-4A1F-4213-9063-EC1D642A5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16581-D525-4D13-AFBB-AF18349251D4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19550-5F76-478F-915C-F3E4805B47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8F924-7FAD-4075-9B38-85F9F74B506F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E2D6A3-F625-4D71-9A55-0A44D8FA40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1606872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2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1" y="1606872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8AF8A2-5F1C-4D2D-9657-E500354C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95D1B-34B8-4AF0-9DD5-DE7014264B22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>
              <a:defRPr/>
            </a:lvl1pPr>
          </a:lstStyle>
          <a:p>
            <a:fld id="{6CFEB1D1-28F6-4F51-9D6F-0AB4B6FDA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F02C6-8047-4FA8-B05A-DB6580ED5D4B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44EF-D52C-4D2A-953E-1D9021674A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4A188-1F9E-41F2-9489-ADD4329CB849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C868-339A-4CBA-83ED-2CC56E45B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A75EE-6861-49A0-AD78-CDD035F47C59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1691-8CCF-4C9B-B739-7AFFD1C02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F570C-9C85-41A2-B7A8-D6EF20D0305D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D7D57-DF6D-443A-91E7-20ADFE578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6420026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defTabSz="3578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6420025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defTabSz="3578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431804"/>
            <a:ext cx="8363939" cy="7017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1508789"/>
            <a:ext cx="8363939" cy="4704523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77292"/>
            <a:ext cx="3914979" cy="16620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88" y="6308725"/>
            <a:ext cx="708025" cy="366713"/>
          </a:xfrm>
        </p:spPr>
        <p:txBody>
          <a:bodyPr lIns="60134" tIns="30067" rIns="60134" bIns="30067"/>
          <a:lstStyle>
            <a:lvl1pPr algn="r">
              <a:defRPr sz="600">
                <a:solidFill>
                  <a:srgbClr val="898989"/>
                </a:solidFill>
                <a:latin typeface="Segoe UI Light" pitchFamily="34" charset="0"/>
              </a:defRPr>
            </a:lvl1pPr>
          </a:lstStyle>
          <a:p>
            <a:fld id="{84E07346-22E6-45A1-AA49-478ED4E46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101A10-4180-4781-8038-027BB2336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94FBF3A7-4830-42BA-8EC1-D9966E9E2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4063A9-EA18-4D22-967F-FEE3D4F89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96D66-8A43-4F3B-9E28-B098FC84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</p:sldLayoutIdLst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fontAlgn="auto">
              <a:lnSpc>
                <a:spcPts val="1578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0AAD3-5BD9-42BA-A1FE-64516A078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05" r:id="rId6"/>
    <p:sldLayoutId id="2147484131" r:id="rId7"/>
    <p:sldLayoutId id="2147484132" r:id="rId8"/>
    <p:sldLayoutId id="2147484104" r:id="rId9"/>
    <p:sldLayoutId id="2147484103" r:id="rId10"/>
    <p:sldLayoutId id="2147484102" r:id="rId11"/>
    <p:sldLayoutId id="2147484101" r:id="rId12"/>
  </p:sldLayoutIdLst>
  <p:hf hdr="0" ftr="0" dt="0"/>
  <p:txStyles>
    <p:titleStyle>
      <a:lvl1pPr algn="l" defTabSz="684213" rtl="0" fontAlgn="base">
        <a:lnSpc>
          <a:spcPts val="3425"/>
        </a:lnSpc>
        <a:spcBef>
          <a:spcPct val="0"/>
        </a:spcBef>
        <a:spcAft>
          <a:spcPct val="0"/>
        </a:spcAft>
        <a:defRPr sz="2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ts val="3425"/>
        </a:lnSpc>
        <a:spcBef>
          <a:spcPct val="0"/>
        </a:spcBef>
        <a:spcAft>
          <a:spcPct val="0"/>
        </a:spcAft>
        <a:defRPr sz="2700" b="1">
          <a:solidFill>
            <a:srgbClr val="005AA9"/>
          </a:solidFill>
          <a:latin typeface="Arial" pitchFamily="34" charset="0"/>
        </a:defRPr>
      </a:lvl2pPr>
      <a:lvl3pPr algn="l" defTabSz="684213" rtl="0" fontAlgn="base">
        <a:lnSpc>
          <a:spcPts val="3425"/>
        </a:lnSpc>
        <a:spcBef>
          <a:spcPct val="0"/>
        </a:spcBef>
        <a:spcAft>
          <a:spcPct val="0"/>
        </a:spcAft>
        <a:defRPr sz="2700" b="1">
          <a:solidFill>
            <a:srgbClr val="005AA9"/>
          </a:solidFill>
          <a:latin typeface="Arial" pitchFamily="34" charset="0"/>
        </a:defRPr>
      </a:lvl3pPr>
      <a:lvl4pPr algn="l" defTabSz="684213" rtl="0" fontAlgn="base">
        <a:lnSpc>
          <a:spcPts val="3425"/>
        </a:lnSpc>
        <a:spcBef>
          <a:spcPct val="0"/>
        </a:spcBef>
        <a:spcAft>
          <a:spcPct val="0"/>
        </a:spcAft>
        <a:defRPr sz="2700" b="1">
          <a:solidFill>
            <a:srgbClr val="005AA9"/>
          </a:solidFill>
          <a:latin typeface="Arial" pitchFamily="34" charset="0"/>
        </a:defRPr>
      </a:lvl4pPr>
      <a:lvl5pPr algn="l" defTabSz="684213" rtl="0" fontAlgn="base">
        <a:lnSpc>
          <a:spcPts val="3425"/>
        </a:lnSpc>
        <a:spcBef>
          <a:spcPct val="0"/>
        </a:spcBef>
        <a:spcAft>
          <a:spcPct val="0"/>
        </a:spcAft>
        <a:defRPr sz="2700" b="1">
          <a:solidFill>
            <a:srgbClr val="005AA9"/>
          </a:solidFill>
          <a:latin typeface="Arial" pitchFamily="34" charset="0"/>
        </a:defRPr>
      </a:lvl5pPr>
      <a:lvl6pPr marL="3429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6pPr>
      <a:lvl7pPr marL="6858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7pPr>
      <a:lvl8pPr marL="10287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8pPr>
      <a:lvl9pPr marL="13716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9pPr>
    </p:titleStyle>
    <p:bodyStyle>
      <a:lvl1pPr marL="238125" indent="-238125" algn="l" defTabSz="684213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8125" indent="219075" algn="l" defTabSz="684213" rtl="0" fontAlgn="base">
        <a:spcBef>
          <a:spcPct val="20000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2pPr>
      <a:lvl3pPr marL="466725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65250" algn="just" defTabSz="684213" rtl="0" fontAlgn="base">
        <a:lnSpc>
          <a:spcPts val="1175"/>
        </a:lnSpc>
        <a:spcBef>
          <a:spcPts val="263"/>
        </a:spcBef>
        <a:spcAft>
          <a:spcPct val="0"/>
        </a:spcAft>
        <a:buFont typeface="Arial" charset="0"/>
        <a:defRPr sz="1000" kern="1200">
          <a:solidFill>
            <a:srgbClr val="504F53"/>
          </a:solidFill>
          <a:latin typeface="+mj-lt"/>
          <a:ea typeface="+mn-ea"/>
          <a:cs typeface="+mn-cs"/>
        </a:defRPr>
      </a:lvl4pPr>
      <a:lvl5pPr marL="942975" indent="885825" algn="l" defTabSz="684213" rtl="0" fontAlgn="base">
        <a:lnSpc>
          <a:spcPts val="1175"/>
        </a:lnSpc>
        <a:spcBef>
          <a:spcPts val="263"/>
        </a:spcBef>
        <a:spcAft>
          <a:spcPct val="0"/>
        </a:spcAft>
        <a:buFont typeface="Arial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5617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5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9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3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7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1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9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3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7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898989"/>
                </a:solidFill>
                <a:latin typeface="Tw Cen MT" pitchFamily="34" charset="0"/>
              </a:defRPr>
            </a:lvl1pPr>
          </a:lstStyle>
          <a:p>
            <a:fld id="{9DD5090B-73BE-4AED-A5A0-2577A4ECA6AC}" type="datetime1">
              <a:rPr lang="en-US"/>
              <a:pPr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898989"/>
                </a:solidFill>
                <a:latin typeface="Tw Cen MT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088"/>
              </a:lnSpc>
              <a:defRPr sz="12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71630F86-367E-479A-A28C-4FCC0E37F4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11" r:id="rId6"/>
    <p:sldLayoutId id="2147484138" r:id="rId7"/>
    <p:sldLayoutId id="2147484139" r:id="rId8"/>
    <p:sldLayoutId id="2147484110" r:id="rId9"/>
    <p:sldLayoutId id="2147484109" r:id="rId10"/>
    <p:sldLayoutId id="2147484108" r:id="rId11"/>
    <p:sldLayoutId id="2147484107" r:id="rId12"/>
    <p:sldLayoutId id="2147484106" r:id="rId13"/>
  </p:sldLayoutIdLst>
  <p:hf hdr="0" ftr="0" dt="0"/>
  <p:txStyles>
    <p:titleStyle>
      <a:lvl1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Calibri" pitchFamily="34" charset="0"/>
        </a:defRPr>
      </a:lvl2pPr>
      <a:lvl3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Calibri" pitchFamily="34" charset="0"/>
        </a:defRPr>
      </a:lvl3pPr>
      <a:lvl4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Calibri" pitchFamily="34" charset="0"/>
        </a:defRPr>
      </a:lvl4pPr>
      <a:lvl5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Calibri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1925" indent="-161925" algn="l" defTabSz="469900" rtl="0" fontAlgn="base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1925" indent="295275" algn="l" defTabSz="469900" rtl="0" fontAlgn="base">
        <a:spcBef>
          <a:spcPct val="20000"/>
        </a:spcBef>
        <a:spcAft>
          <a:spcPct val="0"/>
        </a:spcAft>
        <a:buFont typeface="Arial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75" indent="-115888" algn="l" defTabSz="469900" rtl="0" fontAlgn="base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439863" algn="just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113" indent="1182688" algn="l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898989"/>
                </a:solidFill>
              </a:defRPr>
            </a:lvl1pPr>
          </a:lstStyle>
          <a:p>
            <a:fld id="{48F1CDDA-835F-4C7C-8711-24F5F7C49001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088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A6C94921-AE03-415E-833B-7E35C66EB6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</p:sldLayoutIdLst>
  <p:hf hdr="0" ftr="0" dt="0"/>
  <p:txStyles>
    <p:titleStyle>
      <a:lvl1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2pPr>
      <a:lvl3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3pPr>
      <a:lvl4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4pPr>
      <a:lvl5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5pPr>
      <a:lvl6pPr marL="4572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6pPr>
      <a:lvl7pPr marL="9144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7pPr>
      <a:lvl8pPr marL="13716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8pPr>
      <a:lvl9pPr marL="18288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9pPr>
    </p:titleStyle>
    <p:bodyStyle>
      <a:lvl1pPr marL="163513" algn="l" defTabSz="469900" rtl="0" fontAlgn="base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513" algn="l" defTabSz="469900" rtl="0" fontAlgn="base">
        <a:spcBef>
          <a:spcPct val="20000"/>
        </a:spcBef>
        <a:spcAft>
          <a:spcPct val="0"/>
        </a:spcAft>
        <a:buFont typeface="Arial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75" indent="-117475" algn="l" defTabSz="469900" rtl="0" fontAlgn="base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925" algn="just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113" algn="l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898989"/>
                </a:solidFill>
              </a:defRPr>
            </a:lvl1pPr>
          </a:lstStyle>
          <a:p>
            <a:fld id="{99DCB4ED-8A51-4A97-8523-4A392274DBC3}" type="datetime1">
              <a:rPr lang="en-US"/>
              <a:pPr/>
              <a:t>2/27/2019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088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810B8439-C9A3-4AA3-BCA8-8A64BEECAD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</p:sldLayoutIdLst>
  <p:hf hdr="0" ftr="0" dt="0"/>
  <p:txStyles>
    <p:titleStyle>
      <a:lvl1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2pPr>
      <a:lvl3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3pPr>
      <a:lvl4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4pPr>
      <a:lvl5pPr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5pPr>
      <a:lvl6pPr marL="4572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6pPr>
      <a:lvl7pPr marL="9144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7pPr>
      <a:lvl8pPr marL="13716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8pPr>
      <a:lvl9pPr marL="1828800" algn="l" defTabSz="469900" rtl="0" fontAlgn="base">
        <a:lnSpc>
          <a:spcPts val="2350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charset="0"/>
        </a:defRPr>
      </a:lvl9pPr>
    </p:titleStyle>
    <p:bodyStyle>
      <a:lvl1pPr marL="163513" algn="l" defTabSz="469900" rtl="0" fontAlgn="base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513" algn="l" defTabSz="469900" rtl="0" fontAlgn="base">
        <a:spcBef>
          <a:spcPct val="20000"/>
        </a:spcBef>
        <a:spcAft>
          <a:spcPct val="0"/>
        </a:spcAft>
        <a:buFont typeface="Arial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75" indent="-117475" algn="l" defTabSz="469900" rtl="0" fontAlgn="base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925" algn="just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113" algn="l" defTabSz="469900" rtl="0" fontAlgn="base">
        <a:lnSpc>
          <a:spcPts val="813"/>
        </a:lnSpc>
        <a:spcBef>
          <a:spcPts val="175"/>
        </a:spcBef>
        <a:spcAft>
          <a:spcPct val="0"/>
        </a:spcAft>
        <a:buFont typeface="Arial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ctrTitle"/>
          </p:nvPr>
        </p:nvSpPr>
        <p:spPr>
          <a:xfrm>
            <a:off x="827088" y="2636838"/>
            <a:ext cx="7772400" cy="2016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3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УФНС России по Чеченской Республике</a:t>
            </a:r>
            <a:endParaRPr lang="ru-RU" altLang="ru-RU" sz="3000" i="1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парка контрольно-кассовой техники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fld id="{9B1DA831-85E6-4591-83CF-2F28E00D80B5}" type="slidenum">
              <a:rPr lang="ru-RU" sz="1600" smtClean="0">
                <a:solidFill>
                  <a:schemeClr val="bg1"/>
                </a:solidFill>
                <a:cs typeface="Arial" charset="0"/>
              </a:rPr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600" smtClean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82947" name="Объект 4"/>
          <p:cNvGraphicFramePr>
            <a:graphicFrameLocks noGrp="1"/>
          </p:cNvGraphicFramePr>
          <p:nvPr>
            <p:ph idx="4294967295"/>
          </p:nvPr>
        </p:nvGraphicFramePr>
        <p:xfrm>
          <a:off x="668338" y="1074738"/>
          <a:ext cx="8526462" cy="4843462"/>
        </p:xfrm>
        <a:graphic>
          <a:graphicData uri="http://schemas.openxmlformats.org/presentationml/2006/ole">
            <p:oleObj spid="_x0000_s82947" r:id="rId3" imgW="8522947" imgH="484674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3"/>
          <p:cNvSpPr>
            <a:spLocks noGrp="1"/>
          </p:cNvSpPr>
          <p:nvPr>
            <p:ph type="ctrTitle"/>
          </p:nvPr>
        </p:nvSpPr>
        <p:spPr>
          <a:xfrm>
            <a:off x="685800" y="3363913"/>
            <a:ext cx="7772400" cy="8572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200" smtClean="0"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24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2"/>
          <p:cNvSpPr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/>
          <a:lstStyle/>
          <a:p>
            <a:pPr eaLnBrk="1" hangingPunct="1"/>
            <a:r>
              <a:rPr lang="ru-RU" sz="2400" smtClean="0"/>
              <a:t>Основные аспекты реформы</a:t>
            </a:r>
          </a:p>
        </p:txBody>
      </p:sp>
      <p:sp>
        <p:nvSpPr>
          <p:cNvPr id="7475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fld id="{AE258606-B8A9-4F54-BED4-CF0EE37D884F}" type="slidenum">
              <a:rPr lang="ru-RU" sz="1200" smtClean="0">
                <a:solidFill>
                  <a:schemeClr val="bg1"/>
                </a:solidFill>
                <a:cs typeface="Arial" charset="0"/>
              </a:rPr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975" y="3549650"/>
            <a:ext cx="5029200" cy="1508125"/>
          </a:xfrm>
          <a:prstGeom prst="rect">
            <a:avLst/>
          </a:prstGeom>
        </p:spPr>
        <p:txBody>
          <a:bodyPr lIns="53703" tIns="26852" rIns="53703" bIns="26852" anchor="ctr">
            <a:normAutofit/>
          </a:bodyPr>
          <a:lstStyle/>
          <a:p>
            <a:pPr marL="353109" indent="-353109" defTabSz="53705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" y="1500188"/>
            <a:ext cx="7734300" cy="4541837"/>
          </a:xfrm>
          <a:prstGeom prst="rect">
            <a:avLst/>
          </a:prstGeom>
        </p:spPr>
        <p:txBody>
          <a:bodyPr lIns="53703" tIns="26852" rIns="53703" bIns="26852" anchor="ctr"/>
          <a:lstStyle/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Передача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информации о расчетах в электронном виде в адрес налоговых органов через оператора фискальных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данных;</a:t>
            </a: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Бесконтактная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система администрирования ККТ (возможность осуществления всех регистрационных действий с ККТ и иного юридически значимого документооборота по вопросам применения ККТ через личный кабинет на сайте ФНС России);</a:t>
            </a: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Создание современной автоматизированной системы полного учета выручки для использования в целях анализа сведений о расчетах, выявления зон риска совершения правонарушений и проведения точечных проверок, контроля над ценами, сбора статистической информации и т.д.</a:t>
            </a: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530081" indent="-342900" defTabSz="537056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Вовлечение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покупателей в гражданский контроль;</a:t>
            </a: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455603" indent="-268422" defTabSz="537056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С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мягчение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порядка и видов наказаний за административные нарушения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  <a:endParaRPr lang="ru-RU" sz="1400" b="1" dirty="0">
              <a:solidFill>
                <a:srgbClr val="0070C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175" y="5129213"/>
            <a:ext cx="7610475" cy="7032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80670" indent="-267970" fontAlgn="auto">
              <a:spcBef>
                <a:spcPts val="95"/>
              </a:spcBef>
              <a:spcAft>
                <a:spcPts val="0"/>
              </a:spcAft>
              <a:buFont typeface="Wingdings"/>
              <a:buChar char=""/>
              <a:tabLst>
                <a:tab pos="280670" algn="l"/>
                <a:tab pos="281305" algn="l"/>
              </a:tabLst>
              <a:defRPr/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передача данных о каждой операции (каждый кассовый чек) в налоговые органы через оператора фискальных данных</a:t>
            </a:r>
            <a:r>
              <a:rPr sz="1000" b="1" spc="1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(ОФД)</a:t>
            </a:r>
            <a:endParaRPr sz="1000">
              <a:latin typeface="Times New Roman"/>
              <a:cs typeface="Times New Roman"/>
            </a:endParaRPr>
          </a:p>
          <a:p>
            <a:pPr marL="280670" indent="-267970" fontAlgn="auto">
              <a:spcBef>
                <a:spcPts val="900"/>
              </a:spcBef>
              <a:spcAft>
                <a:spcPts val="0"/>
              </a:spcAft>
              <a:buFont typeface="Wingdings"/>
              <a:buChar char=""/>
              <a:tabLst>
                <a:tab pos="280670" algn="l"/>
                <a:tab pos="281305" algn="l"/>
              </a:tabLst>
              <a:defRPr/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проверка </a:t>
            </a:r>
            <a:r>
              <a:rPr sz="1000" b="1" dirty="0">
                <a:solidFill>
                  <a:srgbClr val="1F487C"/>
                </a:solidFill>
                <a:latin typeface="Times New Roman"/>
                <a:cs typeface="Times New Roman"/>
              </a:rPr>
              <a:t>достоверности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(подлинности) кассового чека в момент</a:t>
            </a:r>
            <a:r>
              <a:rPr sz="10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передачи</a:t>
            </a:r>
            <a:endParaRPr sz="1000">
              <a:latin typeface="Times New Roman"/>
              <a:cs typeface="Times New Roman"/>
            </a:endParaRPr>
          </a:p>
          <a:p>
            <a:pPr marL="280670" indent="-267970" fontAlgn="auto">
              <a:spcBef>
                <a:spcPts val="900"/>
              </a:spcBef>
              <a:spcAft>
                <a:spcPts val="0"/>
              </a:spcAft>
              <a:buFont typeface="Wingdings"/>
              <a:buChar char=""/>
              <a:tabLst>
                <a:tab pos="280670" algn="l"/>
                <a:tab pos="281305" algn="l"/>
              </a:tabLst>
              <a:defRPr/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направление подтверждения о </a:t>
            </a:r>
            <a:r>
              <a:rPr sz="1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приемке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оператором фискальных данных (ОФД) каждого фискального</a:t>
            </a:r>
            <a:r>
              <a:rPr sz="1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документа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778" name="object 3"/>
          <p:cNvSpPr>
            <a:spLocks noChangeArrowheads="1"/>
          </p:cNvSpPr>
          <p:nvPr/>
        </p:nvSpPr>
        <p:spPr bwMode="auto">
          <a:xfrm>
            <a:off x="1519238" y="1327150"/>
            <a:ext cx="5991225" cy="3997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 lIns="0" tIns="12065" rIns="0" bIns="0" rtlCol="0">
            <a:spAutoFit/>
          </a:bodyPr>
          <a:lstStyle/>
          <a:p>
            <a:pPr marL="12700" defTabSz="684610">
              <a:lnSpc>
                <a:spcPct val="100000"/>
              </a:lnSpc>
              <a:spcBef>
                <a:spcPts val="95"/>
              </a:spcBef>
              <a:defRPr/>
            </a:pPr>
            <a:r>
              <a:rPr sz="2200" spc="-195" dirty="0">
                <a:cs typeface="Arial"/>
              </a:rPr>
              <a:t>Особенности </a:t>
            </a:r>
            <a:r>
              <a:rPr sz="2200" spc="-180" dirty="0">
                <a:cs typeface="Arial"/>
              </a:rPr>
              <a:t>нового</a:t>
            </a:r>
            <a:r>
              <a:rPr sz="2200" dirty="0">
                <a:cs typeface="Arial"/>
              </a:rPr>
              <a:t> </a:t>
            </a:r>
            <a:r>
              <a:rPr sz="2200" spc="-145" dirty="0">
                <a:cs typeface="Arial"/>
              </a:rPr>
              <a:t>порядка</a:t>
            </a:r>
            <a:endParaRPr sz="220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8350" y="6097588"/>
            <a:ext cx="504825" cy="46196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25400" fontAlgn="auto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spc="-25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fontAlgn="auto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-25" dirty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spc="-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fontAlgn="auto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spc="-25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713" y="6453188"/>
            <a:ext cx="91440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/>
          <a:lstStyle/>
          <a:p>
            <a:pPr algn="ctr" eaLnBrk="1" hangingPunct="1"/>
            <a:r>
              <a:rPr lang="ru-RU" sz="2200" smtClean="0"/>
              <a:t>Что дает новая система</a:t>
            </a:r>
          </a:p>
        </p:txBody>
      </p:sp>
      <p:sp>
        <p:nvSpPr>
          <p:cNvPr id="76802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57188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cs typeface="Arial" charset="0"/>
              </a:rPr>
              <a:t>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19818" y="2237476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object 22"/>
          <p:cNvSpPr>
            <a:spLocks noChangeArrowheads="1"/>
          </p:cNvSpPr>
          <p:nvPr/>
        </p:nvSpPr>
        <p:spPr bwMode="auto">
          <a:xfrm>
            <a:off x="1042988" y="1916113"/>
            <a:ext cx="1011237" cy="10429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200"/>
          </a:p>
          <a:p>
            <a:pPr algn="ctr"/>
            <a:r>
              <a:rPr lang="ru-RU" sz="1100"/>
              <a:t>Операторов  фискальных  данных</a:t>
            </a:r>
          </a:p>
        </p:txBody>
      </p:sp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430213" y="1530350"/>
            <a:ext cx="836612" cy="771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647700" y="1695450"/>
            <a:ext cx="333375" cy="381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400" spc="-50" dirty="0">
                <a:latin typeface="Trebuchet MS"/>
                <a:cs typeface="Trebuchet MS"/>
              </a:rPr>
              <a:t>20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7828" name="object 5"/>
          <p:cNvSpPr>
            <a:spLocks noChangeArrowheads="1"/>
          </p:cNvSpPr>
          <p:nvPr/>
        </p:nvSpPr>
        <p:spPr bwMode="auto">
          <a:xfrm>
            <a:off x="2641600" y="1873250"/>
            <a:ext cx="1149350" cy="1028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2665413" y="2160588"/>
            <a:ext cx="1082675" cy="285750"/>
          </a:xfrm>
          <a:prstGeom prst="rect">
            <a:avLst/>
          </a:prstGeom>
        </p:spPr>
        <p:txBody>
          <a:bodyPr lIns="0" tIns="25400" rIns="0" bIns="0">
            <a:spAutoFit/>
          </a:bodyPr>
          <a:lstStyle/>
          <a:p>
            <a:pPr marL="12700" algn="ctr">
              <a:lnSpc>
                <a:spcPts val="1000"/>
              </a:lnSpc>
              <a:spcBef>
                <a:spcPts val="200"/>
              </a:spcBef>
            </a:pPr>
            <a:r>
              <a:rPr lang="ru-RU" sz="1200">
                <a:latin typeface="Trebuchet MS" pitchFamily="34" charset="0"/>
              </a:rPr>
              <a:t>Производи-телей  ККТ</a:t>
            </a:r>
          </a:p>
        </p:txBody>
      </p:sp>
      <p:sp>
        <p:nvSpPr>
          <p:cNvPr id="77830" name="object 7"/>
          <p:cNvSpPr>
            <a:spLocks noChangeArrowheads="1"/>
          </p:cNvSpPr>
          <p:nvPr/>
        </p:nvSpPr>
        <p:spPr bwMode="auto">
          <a:xfrm>
            <a:off x="2105025" y="1500188"/>
            <a:ext cx="836613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2322513" y="1695450"/>
            <a:ext cx="333375" cy="381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400" spc="-50" dirty="0">
                <a:latin typeface="Trebuchet MS"/>
                <a:cs typeface="Trebuchet MS"/>
              </a:rPr>
              <a:t>56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7832" name="object 9"/>
          <p:cNvSpPr>
            <a:spLocks noChangeArrowheads="1"/>
          </p:cNvSpPr>
          <p:nvPr/>
        </p:nvSpPr>
        <p:spPr bwMode="auto">
          <a:xfrm>
            <a:off x="4297363" y="1881188"/>
            <a:ext cx="1104900" cy="10287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4164013" y="2179638"/>
            <a:ext cx="1363662" cy="3730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algn="ctr">
              <a:lnSpc>
                <a:spcPts val="925"/>
              </a:lnSpc>
              <a:spcBef>
                <a:spcPts val="100"/>
              </a:spcBef>
            </a:pPr>
            <a:r>
              <a:rPr lang="ru-RU" sz="1200">
                <a:latin typeface="Trebuchet MS" pitchFamily="34" charset="0"/>
              </a:rPr>
              <a:t>Производи-</a:t>
            </a:r>
          </a:p>
          <a:p>
            <a:pPr marL="12700" algn="ctr">
              <a:lnSpc>
                <a:spcPts val="925"/>
              </a:lnSpc>
              <a:spcBef>
                <a:spcPts val="100"/>
              </a:spcBef>
            </a:pPr>
            <a:r>
              <a:rPr lang="ru-RU" sz="1200">
                <a:latin typeface="Trebuchet MS" pitchFamily="34" charset="0"/>
              </a:rPr>
              <a:t>телей</a:t>
            </a:r>
          </a:p>
          <a:p>
            <a:pPr marL="12700" algn="ctr">
              <a:lnSpc>
                <a:spcPts val="925"/>
              </a:lnSpc>
            </a:pPr>
            <a:r>
              <a:rPr lang="ru-RU" sz="1200">
                <a:latin typeface="Trebuchet MS" pitchFamily="34" charset="0"/>
              </a:rPr>
              <a:t>ФН</a:t>
            </a:r>
          </a:p>
        </p:txBody>
      </p:sp>
      <p:sp>
        <p:nvSpPr>
          <p:cNvPr id="77834" name="object 11"/>
          <p:cNvSpPr>
            <a:spLocks noChangeArrowheads="1"/>
          </p:cNvSpPr>
          <p:nvPr/>
        </p:nvSpPr>
        <p:spPr bwMode="auto">
          <a:xfrm>
            <a:off x="3786188" y="1530350"/>
            <a:ext cx="757237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35" name="object 12"/>
          <p:cNvSpPr txBox="1">
            <a:spLocks noChangeArrowheads="1"/>
          </p:cNvSpPr>
          <p:nvPr/>
        </p:nvSpPr>
        <p:spPr bwMode="auto">
          <a:xfrm>
            <a:off x="4076700" y="1695450"/>
            <a:ext cx="17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>
                <a:latin typeface="Trebuchet MS" pitchFamily="34" charset="0"/>
              </a:rPr>
              <a:t>7</a:t>
            </a:r>
          </a:p>
        </p:txBody>
      </p:sp>
      <p:sp>
        <p:nvSpPr>
          <p:cNvPr id="77836" name="object 22"/>
          <p:cNvSpPr>
            <a:spLocks noChangeArrowheads="1"/>
          </p:cNvSpPr>
          <p:nvPr/>
        </p:nvSpPr>
        <p:spPr bwMode="auto">
          <a:xfrm>
            <a:off x="2628900" y="3557588"/>
            <a:ext cx="1120775" cy="10429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/>
          </a:p>
        </p:txBody>
      </p:sp>
      <p:sp>
        <p:nvSpPr>
          <p:cNvPr id="23" name="object 23"/>
          <p:cNvSpPr txBox="1"/>
          <p:nvPr/>
        </p:nvSpPr>
        <p:spPr>
          <a:xfrm>
            <a:off x="2830513" y="3667125"/>
            <a:ext cx="792162" cy="5381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ts val="1375"/>
              </a:lnSpc>
              <a:spcBef>
                <a:spcPts val="100"/>
              </a:spcBef>
            </a:pPr>
            <a:r>
              <a:rPr lang="ru-RU" sz="1200">
                <a:latin typeface="Trebuchet MS" pitchFamily="34" charset="0"/>
              </a:rPr>
              <a:t>Моделей</a:t>
            </a:r>
          </a:p>
          <a:p>
            <a:pPr marL="12700" algn="ctr">
              <a:lnSpc>
                <a:spcPts val="1325"/>
              </a:lnSpc>
            </a:pPr>
            <a:r>
              <a:rPr lang="ru-RU" sz="1200">
                <a:latin typeface="Trebuchet MS" pitchFamily="34" charset="0"/>
              </a:rPr>
              <a:t>ККТ в</a:t>
            </a:r>
          </a:p>
          <a:p>
            <a:pPr marL="12700" algn="ctr">
              <a:lnSpc>
                <a:spcPts val="1375"/>
              </a:lnSpc>
            </a:pPr>
            <a:r>
              <a:rPr lang="ru-RU" sz="1200">
                <a:latin typeface="Trebuchet MS" pitchFamily="34" charset="0"/>
              </a:rPr>
              <a:t>реестре</a:t>
            </a:r>
          </a:p>
        </p:txBody>
      </p:sp>
      <p:sp>
        <p:nvSpPr>
          <p:cNvPr id="77838" name="object 24"/>
          <p:cNvSpPr>
            <a:spLocks noChangeArrowheads="1"/>
          </p:cNvSpPr>
          <p:nvPr/>
        </p:nvSpPr>
        <p:spPr bwMode="auto">
          <a:xfrm>
            <a:off x="1979613" y="3208338"/>
            <a:ext cx="990600" cy="7969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5"/>
          <p:cNvSpPr txBox="1"/>
          <p:nvPr/>
        </p:nvSpPr>
        <p:spPr>
          <a:xfrm>
            <a:off x="2178050" y="3381375"/>
            <a:ext cx="487363" cy="381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5" dirty="0">
                <a:latin typeface="Trebuchet MS"/>
                <a:cs typeface="Trebuchet MS"/>
              </a:rPr>
              <a:t>1</a:t>
            </a:r>
            <a:r>
              <a:rPr lang="ru-RU" sz="2400" spc="-55" dirty="0">
                <a:latin typeface="Trebuchet MS"/>
                <a:cs typeface="Trebuchet MS"/>
              </a:rPr>
              <a:t>66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7840" name="object 26"/>
          <p:cNvSpPr>
            <a:spLocks noChangeArrowheads="1"/>
          </p:cNvSpPr>
          <p:nvPr/>
        </p:nvSpPr>
        <p:spPr bwMode="auto">
          <a:xfrm>
            <a:off x="4329113" y="3557588"/>
            <a:ext cx="1120775" cy="10429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27"/>
          <p:cNvSpPr txBox="1"/>
          <p:nvPr/>
        </p:nvSpPr>
        <p:spPr>
          <a:xfrm>
            <a:off x="4530725" y="3667125"/>
            <a:ext cx="625475" cy="5381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ts val="1375"/>
              </a:lnSpc>
              <a:spcBef>
                <a:spcPts val="100"/>
              </a:spcBef>
            </a:pPr>
            <a:r>
              <a:rPr lang="ru-RU" sz="1200">
                <a:latin typeface="Trebuchet MS" pitchFamily="34" charset="0"/>
              </a:rPr>
              <a:t>Моделей</a:t>
            </a:r>
          </a:p>
          <a:p>
            <a:pPr marL="12700" algn="ctr">
              <a:lnSpc>
                <a:spcPts val="1325"/>
              </a:lnSpc>
            </a:pPr>
            <a:r>
              <a:rPr lang="ru-RU" sz="1200">
                <a:latin typeface="Trebuchet MS" pitchFamily="34" charset="0"/>
              </a:rPr>
              <a:t>ФН в</a:t>
            </a:r>
          </a:p>
          <a:p>
            <a:pPr marL="12700" algn="ctr">
              <a:lnSpc>
                <a:spcPts val="1375"/>
              </a:lnSpc>
            </a:pPr>
            <a:r>
              <a:rPr lang="ru-RU" sz="1200">
                <a:latin typeface="Trebuchet MS" pitchFamily="34" charset="0"/>
              </a:rPr>
              <a:t>реестре</a:t>
            </a:r>
          </a:p>
        </p:txBody>
      </p:sp>
      <p:sp>
        <p:nvSpPr>
          <p:cNvPr id="77842" name="object 28"/>
          <p:cNvSpPr>
            <a:spLocks noChangeArrowheads="1"/>
          </p:cNvSpPr>
          <p:nvPr/>
        </p:nvSpPr>
        <p:spPr bwMode="auto">
          <a:xfrm>
            <a:off x="3790950" y="3208338"/>
            <a:ext cx="838200" cy="7969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4010025" y="3381375"/>
            <a:ext cx="333375" cy="381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5" dirty="0">
                <a:latin typeface="Trebuchet MS"/>
                <a:cs typeface="Trebuchet MS"/>
              </a:rPr>
              <a:t>1</a:t>
            </a:r>
            <a:r>
              <a:rPr lang="ru-RU" sz="2400" spc="-55" dirty="0">
                <a:latin typeface="Trebuchet MS"/>
                <a:cs typeface="Trebuchet MS"/>
              </a:rPr>
              <a:t>8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7844" name="object 38"/>
          <p:cNvSpPr>
            <a:spLocks noChangeArrowheads="1"/>
          </p:cNvSpPr>
          <p:nvPr/>
        </p:nvSpPr>
        <p:spPr bwMode="auto">
          <a:xfrm>
            <a:off x="6072188" y="5386388"/>
            <a:ext cx="1793875" cy="10556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" name="object 39"/>
          <p:cNvSpPr txBox="1"/>
          <p:nvPr/>
        </p:nvSpPr>
        <p:spPr>
          <a:xfrm>
            <a:off x="6276975" y="5532438"/>
            <a:ext cx="1247775" cy="800100"/>
          </a:xfrm>
          <a:prstGeom prst="rect">
            <a:avLst/>
          </a:prstGeom>
        </p:spPr>
        <p:txBody>
          <a:bodyPr lIns="0" tIns="29845" rIns="0" bIns="0">
            <a:spAutoFit/>
          </a:bodyPr>
          <a:lstStyle/>
          <a:p>
            <a:pPr marL="12700" algn="ctr">
              <a:lnSpc>
                <a:spcPts val="1213"/>
              </a:lnSpc>
              <a:spcBef>
                <a:spcPts val="238"/>
              </a:spcBef>
            </a:pPr>
            <a:r>
              <a:rPr lang="ru-RU" sz="1100">
                <a:latin typeface="Trebuchet MS" pitchFamily="34" charset="0"/>
              </a:rPr>
              <a:t>Зарегистрировано ККТ на территории Чеченской Республики</a:t>
            </a:r>
          </a:p>
        </p:txBody>
      </p:sp>
      <p:sp>
        <p:nvSpPr>
          <p:cNvPr id="77846" name="object 40"/>
          <p:cNvSpPr>
            <a:spLocks noChangeArrowheads="1"/>
          </p:cNvSpPr>
          <p:nvPr/>
        </p:nvSpPr>
        <p:spPr bwMode="auto">
          <a:xfrm>
            <a:off x="5527675" y="5030788"/>
            <a:ext cx="825500" cy="8826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41"/>
          <p:cNvSpPr txBox="1"/>
          <p:nvPr/>
        </p:nvSpPr>
        <p:spPr>
          <a:xfrm>
            <a:off x="5691188" y="5138738"/>
            <a:ext cx="452437" cy="508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lnSpc>
                <a:spcPts val="1950"/>
              </a:lnSpc>
              <a:spcBef>
                <a:spcPts val="100"/>
              </a:spcBef>
            </a:pPr>
            <a:r>
              <a:rPr lang="ru-RU" sz="1700">
                <a:latin typeface="Trebuchet MS" pitchFamily="34" charset="0"/>
              </a:rPr>
              <a:t>3 тыс.</a:t>
            </a:r>
          </a:p>
        </p:txBody>
      </p:sp>
      <p:sp>
        <p:nvSpPr>
          <p:cNvPr id="77848" name="object 43"/>
          <p:cNvSpPr txBox="1">
            <a:spLocks noChangeArrowheads="1"/>
          </p:cNvSpPr>
          <p:nvPr/>
        </p:nvSpPr>
        <p:spPr bwMode="auto">
          <a:xfrm>
            <a:off x="8388350" y="6178550"/>
            <a:ext cx="5048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400">
              <a:lnSpc>
                <a:spcPts val="1238"/>
              </a:lnSpc>
            </a:pPr>
            <a:endParaRPr lang="ru-RU" sz="1200">
              <a:latin typeface="Trebuchet MS" pitchFamily="34" charset="0"/>
            </a:endParaRPr>
          </a:p>
          <a:p>
            <a:pPr marL="25400">
              <a:lnSpc>
                <a:spcPts val="1238"/>
              </a:lnSpc>
            </a:pPr>
            <a:r>
              <a:rPr lang="ru-RU" sz="1200">
                <a:latin typeface="Trebuchet MS" pitchFamily="34" charset="0"/>
                <a:cs typeface="Times New Roman" pitchFamily="18" charset="0"/>
              </a:rPr>
              <a:t>   </a:t>
            </a:r>
            <a:r>
              <a:rPr lang="ru-RU" sz="16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5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325" y="441325"/>
            <a:ext cx="3125788" cy="3492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200" b="1" spc="-220" dirty="0">
                <a:solidFill>
                  <a:srgbClr val="005AA9"/>
                </a:solidFill>
                <a:latin typeface="Arial"/>
                <a:cs typeface="Arial"/>
              </a:rPr>
              <a:t>Новый </a:t>
            </a:r>
            <a:r>
              <a:rPr sz="2200" b="1" spc="-150" dirty="0">
                <a:solidFill>
                  <a:srgbClr val="005AA9"/>
                </a:solidFill>
                <a:latin typeface="Arial"/>
                <a:cs typeface="Arial"/>
              </a:rPr>
              <a:t>порядок </a:t>
            </a:r>
            <a:r>
              <a:rPr sz="2200" b="1" spc="-270" dirty="0">
                <a:solidFill>
                  <a:srgbClr val="005AA9"/>
                </a:solidFill>
                <a:latin typeface="Arial"/>
                <a:cs typeface="Arial"/>
              </a:rPr>
              <a:t>в</a:t>
            </a:r>
            <a:r>
              <a:rPr sz="2200" b="1" spc="20" dirty="0">
                <a:solidFill>
                  <a:srgbClr val="005AA9"/>
                </a:solidFill>
                <a:latin typeface="Arial"/>
                <a:cs typeface="Arial"/>
              </a:rPr>
              <a:t> </a:t>
            </a:r>
            <a:r>
              <a:rPr sz="2200" b="1" spc="-204" dirty="0">
                <a:solidFill>
                  <a:srgbClr val="005AA9"/>
                </a:solidFill>
                <a:latin typeface="Arial"/>
                <a:cs typeface="Arial"/>
              </a:rPr>
              <a:t>цифрах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2"/>
          <p:cNvSpPr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/>
          <a:lstStyle/>
          <a:p>
            <a:pPr defTabSz="909638" eaLnBrk="1" hangingPunct="1"/>
            <a:r>
              <a:rPr lang="ru-RU" sz="2500" smtClean="0">
                <a:latin typeface="Calibri" pitchFamily="34" charset="0"/>
              </a:rPr>
              <a:t>Регистрация ККТ по новому порядку</a:t>
            </a:r>
          </a:p>
        </p:txBody>
      </p:sp>
      <p:sp>
        <p:nvSpPr>
          <p:cNvPr id="7885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smtClean="0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025" y="1544638"/>
            <a:ext cx="1871663" cy="4484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4069" tIns="52033" rIns="104069" bIns="52033" anchor="ctr">
            <a:normAutofit/>
          </a:bodyPr>
          <a:lstStyle/>
          <a:p>
            <a:pPr algn="ctr" defTabSz="1040665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Регистрация</a:t>
            </a:r>
          </a:p>
          <a:p>
            <a:pPr algn="ctr" defTabSz="1040665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о</a:t>
            </a: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нлайн касс</a:t>
            </a:r>
            <a:endParaRPr lang="ru-RU" sz="2000" dirty="0">
              <a:solidFill>
                <a:srgbClr val="005AA9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600" y="1557338"/>
            <a:ext cx="4032250" cy="1223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069" tIns="52033" rIns="104069" bIns="52033" anchor="ctr">
            <a:normAutofit/>
          </a:bodyPr>
          <a:lstStyle/>
          <a:p>
            <a:pPr algn="ctr" defTabSz="1040665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Бесконтактный способ через «личный кабинет ККТ» на сайте ФНС </a:t>
            </a:r>
            <a:r>
              <a:rPr lang="en-US" sz="2000" dirty="0">
                <a:solidFill>
                  <a:srgbClr val="005AA9"/>
                </a:solidFill>
                <a:cs typeface="Arial" panose="020B0604020202020204" pitchFamily="34" charset="0"/>
              </a:rPr>
              <a:t>www.nalog.ru</a:t>
            </a: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2600" y="3187700"/>
            <a:ext cx="4032250" cy="1223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069" tIns="52033" rIns="104069" bIns="52033" anchor="ctr">
            <a:normAutofit/>
          </a:bodyPr>
          <a:lstStyle/>
          <a:p>
            <a:pPr algn="ctr" defTabSz="1040665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Непосредственно в НО посредством заявлений на бумажных носителях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2600" y="4797425"/>
            <a:ext cx="4011613" cy="123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069" tIns="52033" rIns="104069" bIns="52033" anchor="ctr">
            <a:normAutofit/>
          </a:bodyPr>
          <a:lstStyle/>
          <a:p>
            <a:pPr algn="ctr" defTabSz="1040665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Через сайт операторов фискальных данных (ОФД)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967038" y="2073275"/>
            <a:ext cx="1079500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anchor="ctr"/>
          <a:lstStyle/>
          <a:p>
            <a:pPr algn="ctr" defTabSz="9123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967038" y="3673475"/>
            <a:ext cx="1079500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anchor="ctr"/>
          <a:lstStyle/>
          <a:p>
            <a:pPr algn="ctr" defTabSz="9123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001963" y="5287963"/>
            <a:ext cx="1079500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anchor="ctr"/>
          <a:lstStyle/>
          <a:p>
            <a:pPr algn="ctr" defTabSz="9123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fld id="{1A93FA76-695B-4ADA-902E-77176BE09E60}" type="slidenum">
              <a:rPr lang="ru-RU" sz="1600" smtClean="0">
                <a:solidFill>
                  <a:srgbClr val="FFFFFF"/>
                </a:solidFill>
                <a:cs typeface="Arial" charset="0"/>
              </a:rPr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6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9875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7704138" cy="56880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2"/>
          <p:cNvSpPr>
            <a:spLocks noGrp="1"/>
          </p:cNvSpPr>
          <p:nvPr>
            <p:ph type="title"/>
          </p:nvPr>
        </p:nvSpPr>
        <p:spPr>
          <a:xfrm>
            <a:off x="822325" y="501650"/>
            <a:ext cx="7864475" cy="11049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000" smtClean="0"/>
              <a:t>Категории налогоплательщиков, переходящих на новый порядок применения ККТ в рамках 3 этапа реформы</a:t>
            </a:r>
          </a:p>
        </p:txBody>
      </p:sp>
      <p:sp>
        <p:nvSpPr>
          <p:cNvPr id="8089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fld id="{96C3ED23-5D6F-427B-A481-E53C40F8EF0C}" type="slidenum">
              <a:rPr lang="ru-RU" sz="1600" smtClean="0">
                <a:solidFill>
                  <a:schemeClr val="bg1"/>
                </a:solidFill>
                <a:cs typeface="Arial" charset="0"/>
              </a:rPr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600" smtClean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0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163" y="344488"/>
            <a:ext cx="7337425" cy="11398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sz="1200" smtClean="0"/>
              <a:t>ПЕРЕЧЕНЬ НЕПРОДОВОЛЬСТВЕННЫХ ТОВАРОВ, ПРИ ТОРГОВЛЕ КОТОРЫМИ НА РОЗНИЧНЫХ РЫНКАХ, ЯРМАРКАХ, В ВЫСТАВОЧНЫХ КОМПЛЕКСАХ, А ТАКЖЕ НА ДРУГИХ ТЕРРИТОРИЯХ, ОТВЕДЕННЫХ ДЛЯ ОСУЩЕСТВЛЕНИЯ ТОРГОВЛИ, ОРГАНИЗАЦИИ И ИНДИВИДУАЛЬНЫЕ ПРЕДПРИНИМАТЕЛИ ОБЯЗАНЫ ОСУЩЕСТВЛЯТЬ РАСЧЕТЫ С ПРИМЕНЕНИЕМ КОНТРОЛЬНО-КАССОВОЙ ТЕХНИКИ </a:t>
            </a:r>
            <a:br>
              <a:rPr lang="ru-RU" sz="1200" smtClean="0"/>
            </a:br>
            <a:r>
              <a:rPr lang="ru-RU" sz="1200" smtClean="0"/>
              <a:t>(Распоряжение Правительства РФ от 14.04.2017 N 698-р)</a:t>
            </a:r>
            <a:br>
              <a:rPr lang="ru-RU" sz="1200" smtClean="0"/>
            </a:br>
            <a:r>
              <a:rPr lang="ru-RU" sz="1200" smtClean="0"/>
              <a:t> </a:t>
            </a:r>
          </a:p>
        </p:txBody>
      </p:sp>
      <p:sp>
        <p:nvSpPr>
          <p:cNvPr id="81922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324850" y="6021388"/>
            <a:ext cx="619125" cy="6524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cs typeface="Arial" charset="0"/>
              </a:rPr>
              <a:t>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1628775"/>
            <a:ext cx="3241675" cy="144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Ковры и ковровые </a:t>
            </a:r>
            <a:r>
              <a:rPr lang="ru-RU" sz="1000" dirty="0">
                <a:solidFill>
                  <a:schemeClr val="bg1"/>
                </a:solidFill>
              </a:rPr>
              <a:t>изделия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7275" y="5003800"/>
            <a:ext cx="3227388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Вещества химические и продукты химические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1725" y="1617663"/>
            <a:ext cx="3476625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Продукты минеральные неметаллические прочие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7275" y="1941513"/>
            <a:ext cx="3227388" cy="903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Одежда, кроме: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белье нательное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платки носовые из текстильных материалов, кроме трикотажных или вязаных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изделия чулочно-носочные трикотажные или вязаные	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13313" y="5062538"/>
            <a:ext cx="340677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Изделия резиновые и пластмассовые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11725" y="2103438"/>
            <a:ext cx="347662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Оборудование компьютерное, электронное и оптическое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7275" y="3794125"/>
            <a:ext cx="3227388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Древесина и изделия из дерева и пробки, кроме мебели; изделия из соломки и материалов для плетения, кроме: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принадлежности столовые и кухонные деревянные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изделия корзиночные и плетеные</a:t>
            </a:r>
            <a:r>
              <a:rPr lang="ru-RU" sz="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7275" y="5438775"/>
            <a:ext cx="32273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Средства лекарственные и материалы, применяемые в медицинских целях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11725" y="2554288"/>
            <a:ext cx="3449638" cy="14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Оборудование электрическое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7275" y="3000375"/>
            <a:ext cx="3227388" cy="63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Кожа и изделия из кожи, кроме: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детали обуви из кожи; вкладные стельки, подпяточники и аналогичные изделия; гетры, гамаши и аналогичные изделия и их детали	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8713" y="2844800"/>
            <a:ext cx="344963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Машины и оборудование, не включенные в другие группировки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11725" y="3319463"/>
            <a:ext cx="3449638" cy="155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Средства автотранспортные, прицепы и полуприцепы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11725" y="3624263"/>
            <a:ext cx="3408363" cy="16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Мебель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19663" y="5559425"/>
            <a:ext cx="340042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Приспособления ортопедические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13313" y="3933825"/>
            <a:ext cx="3406775" cy="153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Инструменты музыкальные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13313" y="4222750"/>
            <a:ext cx="3406775" cy="64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Товары спортивные, кроме: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предметы снаряжения рыболовных снастей и удилищ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приманки искусственные и предметы их </a:t>
            </a:r>
            <a:r>
              <a:rPr lang="ru-RU" sz="1000" dirty="0">
                <a:solidFill>
                  <a:schemeClr val="bg1"/>
                </a:solidFill>
              </a:rPr>
              <a:t>оснащения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Тема1" id="{FBE77D25-3A1B-4212-993C-AA3941A9D8AE}" vid="{125034D8-AC63-4B50-8DC9-77833A5393A1}"/>
    </a:ext>
  </a:extLst>
</a:theme>
</file>

<file path=ppt/theme/theme3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16243</TotalTime>
  <Words>411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80" baseType="lpstr">
      <vt:lpstr>Arial</vt:lpstr>
      <vt:lpstr>+mj-lt</vt:lpstr>
      <vt:lpstr>Calibri</vt:lpstr>
      <vt:lpstr>Tw Cen MT</vt:lpstr>
      <vt:lpstr>Trebuchet MS</vt:lpstr>
      <vt:lpstr>Segoe UI Light</vt:lpstr>
      <vt:lpstr>Arial Narrow</vt:lpstr>
      <vt:lpstr>Times New Roman</vt:lpstr>
      <vt:lpstr>Wingdings</vt:lpstr>
      <vt:lpstr>5_Present_FNS2012_A4</vt:lpstr>
      <vt:lpstr>Тема1</vt:lpstr>
      <vt:lpstr>Концепция АСК НДС2 Кас (1)</vt:lpstr>
      <vt:lpstr>11_Present_FNS2012_A4</vt:lpstr>
      <vt:lpstr>12_Present_FNS2012_A4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5_Present_FNS2012_A4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Концепция АСК НДС2 Кас (1)</vt:lpstr>
      <vt:lpstr>Концепция АСК НДС2 Кас (1)</vt:lpstr>
      <vt:lpstr>Концепция АСК НДС2 Кас (1)</vt:lpstr>
      <vt:lpstr>Концепция АСК НДС2 Кас (1)</vt:lpstr>
      <vt:lpstr>Концепция АСК НДС2 Кас (1)</vt:lpstr>
      <vt:lpstr>Концепция АСК НДС2 Кас (1)</vt:lpstr>
      <vt:lpstr>Концепция АСК НДС2 Кас (1)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11_Present_FNS2012_A4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12_Present_FNS2012_A4</vt:lpstr>
      <vt:lpstr>Диаграмма Microsoft Excel</vt:lpstr>
      <vt:lpstr>УФНС России по Чеченской Республике</vt:lpstr>
      <vt:lpstr>Основные аспекты реформы</vt:lpstr>
      <vt:lpstr>Особенности нового порядка</vt:lpstr>
      <vt:lpstr>Что дает новая система</vt:lpstr>
      <vt:lpstr>Слайд 5</vt:lpstr>
      <vt:lpstr>Регистрация ККТ по новому порядку</vt:lpstr>
      <vt:lpstr>Слайд 7</vt:lpstr>
      <vt:lpstr>Категории налогоплательщиков, переходящих на новый порядок применения ККТ в рамках 3 этапа реформы</vt:lpstr>
      <vt:lpstr>ПЕРЕЧЕНЬ НЕПРОДОВОЛЬСТВЕННЫХ ТОВАРОВ, ПРИ ТОРГОВЛЕ КОТОРЫМИ НА РОЗНИЧНЫХ РЫНКАХ, ЯРМАРКАХ, В ВЫСТАВОЧНЫХ КОМПЛЕКСАХ, А ТАКЖЕ НА ДРУГИХ ТЕРРИТОРИЯХ, ОТВЕДЕННЫХ ДЛЯ ОСУЩЕСТВЛЕНИЯ ТОРГОВЛИ, ОРГАНИЗАЦИИ И ИНДИВИДУАЛЬНЫЕ ПРЕДПРИНИМАТЕЛИ ОБЯЗАНЫ ОСУЩЕСТВЛЯТЬ РАСЧЕТЫ С ПРИМЕНЕНИЕМ КОНТРОЛЬНО-КАССОВОЙ ТЕХНИКИ  (Распоряжение Правительства РФ от 14.04.2017 N 698-р)  </vt:lpstr>
      <vt:lpstr>Динамика парка контрольно-кассовой техники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применения рискоориентированного подхода</dc:title>
  <dc:creator>Сатин Дмитрий Станиславович</dc:creator>
  <cp:lastModifiedBy>User</cp:lastModifiedBy>
  <cp:revision>652</cp:revision>
  <cp:lastPrinted>2018-11-26T07:27:43Z</cp:lastPrinted>
  <dcterms:created xsi:type="dcterms:W3CDTF">2013-10-27T06:34:00Z</dcterms:created>
  <dcterms:modified xsi:type="dcterms:W3CDTF">2019-02-27T10:18:12Z</dcterms:modified>
</cp:coreProperties>
</file>