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4005" r:id="rId2"/>
    <p:sldMasterId id="2147484018" r:id="rId3"/>
    <p:sldMasterId id="2147484032" r:id="rId4"/>
    <p:sldMasterId id="2147484046" r:id="rId5"/>
  </p:sldMasterIdLst>
  <p:notesMasterIdLst>
    <p:notesMasterId r:id="rId17"/>
  </p:notesMasterIdLst>
  <p:sldIdLst>
    <p:sldId id="425" r:id="rId6"/>
    <p:sldId id="500" r:id="rId7"/>
    <p:sldId id="434" r:id="rId8"/>
    <p:sldId id="440" r:id="rId9"/>
    <p:sldId id="435" r:id="rId10"/>
    <p:sldId id="432" r:id="rId11"/>
    <p:sldId id="501" r:id="rId12"/>
    <p:sldId id="502" r:id="rId13"/>
    <p:sldId id="504" r:id="rId14"/>
    <p:sldId id="503" r:id="rId15"/>
    <p:sldId id="393" r:id="rId16"/>
  </p:sldIdLst>
  <p:sldSz cx="9144000" cy="6858000" type="screen4x3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C0A"/>
    <a:srgbClr val="006EB9"/>
    <a:srgbClr val="005AA9"/>
    <a:srgbClr val="FFFFFF"/>
    <a:srgbClr val="1F497D"/>
    <a:srgbClr val="C0504D"/>
    <a:srgbClr val="207E20"/>
    <a:srgbClr val="003366"/>
    <a:srgbClr val="0099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8" autoAdjust="0"/>
    <p:restoredTop sz="98273" autoAdjust="0"/>
  </p:normalViewPr>
  <p:slideViewPr>
    <p:cSldViewPr>
      <p:cViewPr>
        <p:scale>
          <a:sx n="100" d="100"/>
          <a:sy n="100" d="100"/>
        </p:scale>
        <p:origin x="-786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518518518518517E-2"/>
          <c:y val="0"/>
          <c:w val="0.98148148148148151"/>
          <c:h val="0.7888193282689303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До реформенный парк ККТ</c:v>
                </c:pt>
                <c:pt idx="1">
                  <c:v>Парк ККТ по итогам 1 и 2 этапа реформы</c:v>
                </c:pt>
                <c:pt idx="2">
                  <c:v>Предполагаемый парк ККТ по итогам 3 этапа реформы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13.3</c:v>
                </c:pt>
                <c:pt idx="1">
                  <c:v>13.3</c:v>
                </c:pt>
                <c:pt idx="2">
                  <c:v>13.3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Lbls>
            <c:dLbl>
              <c:idx val="1"/>
              <c:layout>
                <c:manualLayout>
                  <c:x val="2.7777777777777721E-2"/>
                  <c:y val="-8.418097982683463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.1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тыс.</a:t>
                    </a:r>
                  </a:p>
                  <a:p>
                    <a:r>
                      <a:rPr lang="ru-RU" dirty="0" smtClean="0"/>
                      <a:t>ККТ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numFmt formatCode="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 реформенный парк ККТ</c:v>
                </c:pt>
                <c:pt idx="1">
                  <c:v>Парк ККТ по итогам 1 и 2 этапа реформы</c:v>
                </c:pt>
                <c:pt idx="2">
                  <c:v>Предполагаемый парк ККТ по итогам 3 этапа реформы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9.1</c:v>
                </c:pt>
                <c:pt idx="2">
                  <c:v>9.1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9933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Lbls>
            <c:dLbl>
              <c:idx val="2"/>
              <c:layout>
                <c:manualLayout>
                  <c:x val="2.623456790123456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10.4</a:t>
                    </a:r>
                    <a:r>
                      <a:rPr lang="ru-RU" dirty="0" smtClean="0"/>
                      <a:t> тыс.</a:t>
                    </a:r>
                  </a:p>
                  <a:p>
                    <a:r>
                      <a:rPr lang="ru-RU" dirty="0" smtClean="0"/>
                      <a:t>ККТ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 реформенный парк ККТ</c:v>
                </c:pt>
                <c:pt idx="1">
                  <c:v>Парк ККТ по итогам 1 и 2 этапа реформы</c:v>
                </c:pt>
                <c:pt idx="2">
                  <c:v>Предполагаемый парк ККТ по итогам 3 этапа реформы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10.4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49113088"/>
        <c:axId val="78149248"/>
        <c:axId val="0"/>
      </c:bar3DChart>
      <c:catAx>
        <c:axId val="49113088"/>
        <c:scaling>
          <c:orientation val="minMax"/>
        </c:scaling>
        <c:delete val="0"/>
        <c:axPos val="b"/>
        <c:majorTickMark val="none"/>
        <c:minorTickMark val="none"/>
        <c:tickLblPos val="nextTo"/>
        <c:crossAx val="78149248"/>
        <c:crosses val="autoZero"/>
        <c:auto val="1"/>
        <c:lblAlgn val="ctr"/>
        <c:lblOffset val="100"/>
        <c:noMultiLvlLbl val="0"/>
      </c:catAx>
      <c:valAx>
        <c:axId val="7814924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9113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5BC610-852F-43B7-8E8C-724130FA519B}" type="doc">
      <dgm:prSet loTypeId="urn:microsoft.com/office/officeart/2005/8/layout/h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B682223-D286-43F3-B81A-F27E0ECF2290}">
      <dgm:prSet phldrT="[Текст]" custT="1"/>
      <dgm:spPr/>
      <dgm:t>
        <a:bodyPr/>
        <a:lstStyle/>
        <a:p>
          <a:r>
            <a:rPr lang="ru-RU" sz="1950" b="0" dirty="0" smtClean="0"/>
            <a:t>Прозрачность расчетов</a:t>
          </a:r>
          <a:endParaRPr lang="ru-RU" sz="1950" b="0" dirty="0"/>
        </a:p>
      </dgm:t>
    </dgm:pt>
    <dgm:pt modelId="{AFB69EC0-487D-4936-818E-477EBADF0DE6}" type="parTrans" cxnId="{816D17C5-03AC-4A15-8603-E5F6F23714FC}">
      <dgm:prSet/>
      <dgm:spPr/>
      <dgm:t>
        <a:bodyPr/>
        <a:lstStyle/>
        <a:p>
          <a:endParaRPr lang="ru-RU"/>
        </a:p>
      </dgm:t>
    </dgm:pt>
    <dgm:pt modelId="{07368D24-30AB-4ADC-A591-6366632C157B}" type="sibTrans" cxnId="{816D17C5-03AC-4A15-8603-E5F6F23714FC}">
      <dgm:prSet/>
      <dgm:spPr/>
      <dgm:t>
        <a:bodyPr/>
        <a:lstStyle/>
        <a:p>
          <a:endParaRPr lang="ru-RU"/>
        </a:p>
      </dgm:t>
    </dgm:pt>
    <dgm:pt modelId="{9C3BD915-5B21-4E69-8453-7D447F70A3D8}">
      <dgm:prSet phldrT="[Текст]" custT="1"/>
      <dgm:spPr/>
      <dgm:t>
        <a:bodyPr/>
        <a:lstStyle/>
        <a:p>
          <a:r>
            <a:rPr lang="ru-RU" sz="1200" dirty="0" smtClean="0"/>
            <a:t>Легализация торговли и услуг</a:t>
          </a:r>
          <a:endParaRPr lang="ru-RU" sz="1200" dirty="0"/>
        </a:p>
      </dgm:t>
    </dgm:pt>
    <dgm:pt modelId="{7AD7899A-6D45-4589-B6E2-CBF79482766E}" type="parTrans" cxnId="{B703A617-51F1-4B8B-877F-14C66FB87C09}">
      <dgm:prSet/>
      <dgm:spPr/>
      <dgm:t>
        <a:bodyPr/>
        <a:lstStyle/>
        <a:p>
          <a:endParaRPr lang="ru-RU"/>
        </a:p>
      </dgm:t>
    </dgm:pt>
    <dgm:pt modelId="{3475913B-2032-439E-BB18-4C8729B92194}" type="sibTrans" cxnId="{B703A617-51F1-4B8B-877F-14C66FB87C09}">
      <dgm:prSet/>
      <dgm:spPr/>
      <dgm:t>
        <a:bodyPr/>
        <a:lstStyle/>
        <a:p>
          <a:endParaRPr lang="ru-RU"/>
        </a:p>
      </dgm:t>
    </dgm:pt>
    <dgm:pt modelId="{92DA133E-8479-4895-8451-79206211BD07}">
      <dgm:prSet phldrT="[Текст]" custT="1"/>
      <dgm:spPr/>
      <dgm:t>
        <a:bodyPr/>
        <a:lstStyle/>
        <a:p>
          <a:r>
            <a:rPr lang="ru-RU" sz="1200" dirty="0" smtClean="0"/>
            <a:t>Увеличение поступлений в бюджет</a:t>
          </a:r>
          <a:endParaRPr lang="ru-RU" sz="1200" dirty="0"/>
        </a:p>
      </dgm:t>
    </dgm:pt>
    <dgm:pt modelId="{E784E173-9716-491F-A793-EE7F4F3FF22E}" type="parTrans" cxnId="{7CC7F7D0-FE0E-467B-AD17-0B8F9DFFE283}">
      <dgm:prSet/>
      <dgm:spPr/>
      <dgm:t>
        <a:bodyPr/>
        <a:lstStyle/>
        <a:p>
          <a:endParaRPr lang="ru-RU"/>
        </a:p>
      </dgm:t>
    </dgm:pt>
    <dgm:pt modelId="{CEA38F7F-F948-4364-AD3C-7FEDAE2B7525}" type="sibTrans" cxnId="{7CC7F7D0-FE0E-467B-AD17-0B8F9DFFE283}">
      <dgm:prSet/>
      <dgm:spPr/>
      <dgm:t>
        <a:bodyPr/>
        <a:lstStyle/>
        <a:p>
          <a:endParaRPr lang="ru-RU"/>
        </a:p>
      </dgm:t>
    </dgm:pt>
    <dgm:pt modelId="{CF202BA1-974B-42E1-AAC5-2B70D76969BC}">
      <dgm:prSet phldrT="[Текст]" custT="1"/>
      <dgm:spPr/>
      <dgm:t>
        <a:bodyPr/>
        <a:lstStyle/>
        <a:p>
          <a:r>
            <a:rPr lang="ru-RU" sz="2000" dirty="0" smtClean="0"/>
            <a:t>Комфортные условия ведения бизнеса</a:t>
          </a:r>
          <a:endParaRPr lang="ru-RU" sz="2000" dirty="0"/>
        </a:p>
      </dgm:t>
    </dgm:pt>
    <dgm:pt modelId="{DD5C1D7D-46FE-4587-948D-33A8CC7A7273}" type="parTrans" cxnId="{7A034FEE-4C77-4DA9-AFCE-ED37ADAFAE93}">
      <dgm:prSet/>
      <dgm:spPr/>
      <dgm:t>
        <a:bodyPr/>
        <a:lstStyle/>
        <a:p>
          <a:endParaRPr lang="ru-RU"/>
        </a:p>
      </dgm:t>
    </dgm:pt>
    <dgm:pt modelId="{1C7F633F-4D21-464B-9D4C-57DA99B2BBA5}" type="sibTrans" cxnId="{7A034FEE-4C77-4DA9-AFCE-ED37ADAFAE93}">
      <dgm:prSet/>
      <dgm:spPr/>
      <dgm:t>
        <a:bodyPr/>
        <a:lstStyle/>
        <a:p>
          <a:endParaRPr lang="ru-RU"/>
        </a:p>
      </dgm:t>
    </dgm:pt>
    <dgm:pt modelId="{AEACEC31-A62A-421B-B46A-04AE6CF5C071}">
      <dgm:prSet phldrT="[Текст]" custT="1"/>
      <dgm:spPr/>
      <dgm:t>
        <a:bodyPr/>
        <a:lstStyle/>
        <a:p>
          <a:r>
            <a:rPr lang="ru-RU" sz="1200" dirty="0" smtClean="0"/>
            <a:t>Регистрация ККТ и взаимодействие с налоговыми органами через сайт ФНС России</a:t>
          </a:r>
          <a:endParaRPr lang="ru-RU" sz="1200" dirty="0"/>
        </a:p>
      </dgm:t>
    </dgm:pt>
    <dgm:pt modelId="{2173A17E-E13B-4F85-AA5C-CAB299D33A0C}" type="parTrans" cxnId="{945812E6-BD19-4A6F-A243-AD1C738EC752}">
      <dgm:prSet/>
      <dgm:spPr/>
      <dgm:t>
        <a:bodyPr/>
        <a:lstStyle/>
        <a:p>
          <a:endParaRPr lang="ru-RU"/>
        </a:p>
      </dgm:t>
    </dgm:pt>
    <dgm:pt modelId="{8AE9633C-5A72-42D4-8F64-13A595C1923B}" type="sibTrans" cxnId="{945812E6-BD19-4A6F-A243-AD1C738EC752}">
      <dgm:prSet/>
      <dgm:spPr/>
      <dgm:t>
        <a:bodyPr/>
        <a:lstStyle/>
        <a:p>
          <a:endParaRPr lang="ru-RU"/>
        </a:p>
      </dgm:t>
    </dgm:pt>
    <dgm:pt modelId="{63EFF125-FBCA-4925-B2BD-571E120485B3}">
      <dgm:prSet phldrT="[Текст]" custT="1"/>
      <dgm:spPr/>
      <dgm:t>
        <a:bodyPr/>
        <a:lstStyle/>
        <a:p>
          <a:r>
            <a:rPr lang="ru-RU" sz="1200" dirty="0" smtClean="0"/>
            <a:t>Отказ от массовых проверок за счет автоматизированного риск-анализа</a:t>
          </a:r>
          <a:endParaRPr lang="ru-RU" sz="1200" dirty="0"/>
        </a:p>
      </dgm:t>
    </dgm:pt>
    <dgm:pt modelId="{36373316-956C-41CE-B476-7760C4F65A84}" type="parTrans" cxnId="{3E706CBF-926A-4132-88AE-2AC5CF20B998}">
      <dgm:prSet/>
      <dgm:spPr/>
      <dgm:t>
        <a:bodyPr/>
        <a:lstStyle/>
        <a:p>
          <a:endParaRPr lang="ru-RU"/>
        </a:p>
      </dgm:t>
    </dgm:pt>
    <dgm:pt modelId="{E95C0A69-3DE2-47E7-8BDB-4F5A2ADFF297}" type="sibTrans" cxnId="{3E706CBF-926A-4132-88AE-2AC5CF20B998}">
      <dgm:prSet/>
      <dgm:spPr/>
      <dgm:t>
        <a:bodyPr/>
        <a:lstStyle/>
        <a:p>
          <a:endParaRPr lang="ru-RU"/>
        </a:p>
      </dgm:t>
    </dgm:pt>
    <dgm:pt modelId="{14D5F067-77CB-4F35-A900-97FF9FD62B70}">
      <dgm:prSet phldrT="[Текст]" custT="1"/>
      <dgm:spPr/>
      <dgm:t>
        <a:bodyPr/>
        <a:lstStyle/>
        <a:p>
          <a:r>
            <a:rPr lang="ru-RU" sz="2000" dirty="0" smtClean="0"/>
            <a:t>Защиту прав потребителя</a:t>
          </a:r>
          <a:endParaRPr lang="ru-RU" sz="2000" dirty="0"/>
        </a:p>
      </dgm:t>
    </dgm:pt>
    <dgm:pt modelId="{56CA73C6-34F6-433A-8FBA-1FB57056FFA1}" type="parTrans" cxnId="{B445D92E-91F5-4DB8-ACA0-8D526BC2B04A}">
      <dgm:prSet/>
      <dgm:spPr/>
      <dgm:t>
        <a:bodyPr/>
        <a:lstStyle/>
        <a:p>
          <a:endParaRPr lang="ru-RU"/>
        </a:p>
      </dgm:t>
    </dgm:pt>
    <dgm:pt modelId="{1C62DF44-5DD2-4A56-83CE-B42651663E74}" type="sibTrans" cxnId="{B445D92E-91F5-4DB8-ACA0-8D526BC2B04A}">
      <dgm:prSet/>
      <dgm:spPr/>
      <dgm:t>
        <a:bodyPr/>
        <a:lstStyle/>
        <a:p>
          <a:endParaRPr lang="ru-RU"/>
        </a:p>
      </dgm:t>
    </dgm:pt>
    <dgm:pt modelId="{E6C02C3A-3AB2-4FB9-A369-D287A9C703B3}">
      <dgm:prSet phldrT="[Текст]" custT="1"/>
      <dgm:spPr/>
      <dgm:t>
        <a:bodyPr/>
        <a:lstStyle/>
        <a:p>
          <a:r>
            <a:rPr lang="ru-RU" sz="1400" dirty="0" smtClean="0"/>
            <a:t>Возможность получать и хранить электронные чеки</a:t>
          </a:r>
          <a:endParaRPr lang="ru-RU" sz="1400" dirty="0"/>
        </a:p>
      </dgm:t>
    </dgm:pt>
    <dgm:pt modelId="{2BBCD4BB-44CF-40DA-8A22-405B41D4F7F7}" type="parTrans" cxnId="{2CEE8169-C82A-4C6E-AEC7-F2032C5534A6}">
      <dgm:prSet/>
      <dgm:spPr/>
      <dgm:t>
        <a:bodyPr/>
        <a:lstStyle/>
        <a:p>
          <a:endParaRPr lang="ru-RU"/>
        </a:p>
      </dgm:t>
    </dgm:pt>
    <dgm:pt modelId="{1A481CD9-4F15-40BC-A50B-C749CA6F3A2A}" type="sibTrans" cxnId="{2CEE8169-C82A-4C6E-AEC7-F2032C5534A6}">
      <dgm:prSet/>
      <dgm:spPr/>
      <dgm:t>
        <a:bodyPr/>
        <a:lstStyle/>
        <a:p>
          <a:endParaRPr lang="ru-RU"/>
        </a:p>
      </dgm:t>
    </dgm:pt>
    <dgm:pt modelId="{5500E718-1006-49EE-9AD1-C672C4DEEA12}">
      <dgm:prSet phldrT="[Текст]" custT="1"/>
      <dgm:spPr/>
      <dgm:t>
        <a:bodyPr/>
        <a:lstStyle/>
        <a:p>
          <a:r>
            <a:rPr lang="ru-RU" sz="1400" dirty="0" smtClean="0"/>
            <a:t>Возможность быстро и удобно проверить чек и направить жалобу в ФНС России</a:t>
          </a:r>
          <a:endParaRPr lang="ru-RU" sz="1400" dirty="0"/>
        </a:p>
      </dgm:t>
    </dgm:pt>
    <dgm:pt modelId="{DB6542E6-9A5B-41C6-A813-A2AF72985745}" type="parTrans" cxnId="{424CDBB4-0A6C-4542-B408-589EFC0152E4}">
      <dgm:prSet/>
      <dgm:spPr/>
      <dgm:t>
        <a:bodyPr/>
        <a:lstStyle/>
        <a:p>
          <a:endParaRPr lang="ru-RU"/>
        </a:p>
      </dgm:t>
    </dgm:pt>
    <dgm:pt modelId="{1B93A2F3-8A94-4AC3-8222-0473B5FB0823}" type="sibTrans" cxnId="{424CDBB4-0A6C-4542-B408-589EFC0152E4}">
      <dgm:prSet/>
      <dgm:spPr/>
      <dgm:t>
        <a:bodyPr/>
        <a:lstStyle/>
        <a:p>
          <a:endParaRPr lang="ru-RU"/>
        </a:p>
      </dgm:t>
    </dgm:pt>
    <dgm:pt modelId="{32A14B02-6652-4D8D-A440-6EFF890AC703}">
      <dgm:prSet phldrT="[Текст]" custT="1"/>
      <dgm:spPr/>
      <dgm:t>
        <a:bodyPr/>
        <a:lstStyle/>
        <a:p>
          <a:r>
            <a:rPr lang="ru-RU" sz="1200" dirty="0" smtClean="0"/>
            <a:t>Здоровая конкуренция за счет пресечения минимизации налогов</a:t>
          </a:r>
          <a:endParaRPr lang="ru-RU" sz="1200" dirty="0"/>
        </a:p>
      </dgm:t>
    </dgm:pt>
    <dgm:pt modelId="{1177CF00-A947-45A9-8516-B07B3D48E8EC}" type="parTrans" cxnId="{AB15F8F1-6B7F-476B-B321-A1ED8D1AFFF0}">
      <dgm:prSet/>
      <dgm:spPr/>
      <dgm:t>
        <a:bodyPr/>
        <a:lstStyle/>
        <a:p>
          <a:endParaRPr lang="ru-RU"/>
        </a:p>
      </dgm:t>
    </dgm:pt>
    <dgm:pt modelId="{549ED376-485F-4B88-BDC4-6096813D2132}" type="sibTrans" cxnId="{AB15F8F1-6B7F-476B-B321-A1ED8D1AFFF0}">
      <dgm:prSet/>
      <dgm:spPr/>
      <dgm:t>
        <a:bodyPr/>
        <a:lstStyle/>
        <a:p>
          <a:endParaRPr lang="ru-RU"/>
        </a:p>
      </dgm:t>
    </dgm:pt>
    <dgm:pt modelId="{2E3B8639-44EB-41ED-B133-D30E20CDD9B1}">
      <dgm:prSet phldrT="[Текст]" custT="1"/>
      <dgm:spPr/>
      <dgm:t>
        <a:bodyPr/>
        <a:lstStyle/>
        <a:p>
          <a:r>
            <a:rPr lang="ru-RU" sz="1200" dirty="0" smtClean="0"/>
            <a:t>Гарантированное выявление фактов занижения выручки, в том числе путем создания механизма гражданского контроля</a:t>
          </a:r>
          <a:endParaRPr lang="ru-RU" sz="1200" dirty="0"/>
        </a:p>
      </dgm:t>
    </dgm:pt>
    <dgm:pt modelId="{1CA96A0E-FBE1-469E-A263-76B43DB7BBFE}" type="parTrans" cxnId="{06EA775E-526B-45E3-8282-9B81B5096F1F}">
      <dgm:prSet/>
      <dgm:spPr/>
      <dgm:t>
        <a:bodyPr/>
        <a:lstStyle/>
        <a:p>
          <a:endParaRPr lang="ru-RU"/>
        </a:p>
      </dgm:t>
    </dgm:pt>
    <dgm:pt modelId="{7F376B8B-1368-4D61-985A-7132A350E5F6}" type="sibTrans" cxnId="{06EA775E-526B-45E3-8282-9B81B5096F1F}">
      <dgm:prSet/>
      <dgm:spPr/>
      <dgm:t>
        <a:bodyPr/>
        <a:lstStyle/>
        <a:p>
          <a:endParaRPr lang="ru-RU"/>
        </a:p>
      </dgm:t>
    </dgm:pt>
    <dgm:pt modelId="{BE74CC55-03E5-4E8D-8062-DE8B9FBFDA1D}">
      <dgm:prSet phldrT="[Текст]" custT="1"/>
      <dgm:spPr/>
      <dgm:t>
        <a:bodyPr/>
        <a:lstStyle/>
        <a:p>
          <a:r>
            <a:rPr lang="ru-RU" sz="1200" dirty="0" smtClean="0"/>
            <a:t>Качественно новый анализ процессов, возникающих в ходе экономического оборота</a:t>
          </a:r>
          <a:endParaRPr lang="ru-RU" sz="1200" dirty="0"/>
        </a:p>
      </dgm:t>
    </dgm:pt>
    <dgm:pt modelId="{6F1A1150-2B9E-4CF4-A88B-564BFE0BC6EB}" type="parTrans" cxnId="{F094A603-37C5-4FD4-A1A0-D8F5BAA55220}">
      <dgm:prSet/>
      <dgm:spPr/>
      <dgm:t>
        <a:bodyPr/>
        <a:lstStyle/>
        <a:p>
          <a:endParaRPr lang="ru-RU"/>
        </a:p>
      </dgm:t>
    </dgm:pt>
    <dgm:pt modelId="{CC3EAF1D-8E35-4924-AAAD-7D2A3B682CCA}" type="sibTrans" cxnId="{F094A603-37C5-4FD4-A1A0-D8F5BAA55220}">
      <dgm:prSet/>
      <dgm:spPr/>
      <dgm:t>
        <a:bodyPr/>
        <a:lstStyle/>
        <a:p>
          <a:endParaRPr lang="ru-RU"/>
        </a:p>
      </dgm:t>
    </dgm:pt>
    <dgm:pt modelId="{410609F6-126E-4394-B1C2-B0E120108099}">
      <dgm:prSet phldrT="[Текст]" custT="1"/>
      <dgm:spPr/>
      <dgm:t>
        <a:bodyPr/>
        <a:lstStyle/>
        <a:p>
          <a:r>
            <a:rPr lang="ru-RU" sz="1200" dirty="0" smtClean="0"/>
            <a:t>Новые возможности контроля и планирования собственного бизнеса</a:t>
          </a:r>
          <a:endParaRPr lang="ru-RU" sz="1200" dirty="0"/>
        </a:p>
      </dgm:t>
    </dgm:pt>
    <dgm:pt modelId="{5D8FFDAA-790F-4EF6-81F8-848FAF7FADC8}" type="parTrans" cxnId="{57F4BAB6-DB40-45FA-9554-9F607346EFD4}">
      <dgm:prSet/>
      <dgm:spPr/>
      <dgm:t>
        <a:bodyPr/>
        <a:lstStyle/>
        <a:p>
          <a:endParaRPr lang="ru-RU"/>
        </a:p>
      </dgm:t>
    </dgm:pt>
    <dgm:pt modelId="{C7E9B432-549E-4D68-9709-948888F59488}" type="sibTrans" cxnId="{57F4BAB6-DB40-45FA-9554-9F607346EFD4}">
      <dgm:prSet/>
      <dgm:spPr/>
      <dgm:t>
        <a:bodyPr/>
        <a:lstStyle/>
        <a:p>
          <a:endParaRPr lang="ru-RU"/>
        </a:p>
      </dgm:t>
    </dgm:pt>
    <dgm:pt modelId="{4F2DB090-6912-45E1-A670-892DC360089E}">
      <dgm:prSet phldrT="[Текст]" custT="1"/>
      <dgm:spPr/>
      <dgm:t>
        <a:bodyPr/>
        <a:lstStyle/>
        <a:p>
          <a:r>
            <a:rPr lang="ru-RU" sz="1400" dirty="0" smtClean="0"/>
            <a:t>Всегда получать при расчете кассовый чек (включая расчеты с плательщиками ЕНВД и ПСН)</a:t>
          </a:r>
          <a:endParaRPr lang="ru-RU" sz="1400" dirty="0"/>
        </a:p>
      </dgm:t>
    </dgm:pt>
    <dgm:pt modelId="{C78C83BC-2797-4943-B606-79A8CBC698B9}" type="parTrans" cxnId="{25A54005-E126-408F-8540-3A7D33F2C0A1}">
      <dgm:prSet/>
      <dgm:spPr/>
    </dgm:pt>
    <dgm:pt modelId="{97FBB80E-CCDE-42F9-AD62-4EDB5A022CFD}" type="sibTrans" cxnId="{25A54005-E126-408F-8540-3A7D33F2C0A1}">
      <dgm:prSet/>
      <dgm:spPr/>
    </dgm:pt>
    <dgm:pt modelId="{B9A30441-3704-427E-A1B8-F63E3A923D75}" type="pres">
      <dgm:prSet presAssocID="{7C5BC610-852F-43B7-8E8C-724130FA51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1A91B4-79CD-4FE5-A9C0-3501002931D4}" type="pres">
      <dgm:prSet presAssocID="{0B682223-D286-43F3-B81A-F27E0ECF2290}" presName="composite" presStyleCnt="0"/>
      <dgm:spPr/>
      <dgm:t>
        <a:bodyPr/>
        <a:lstStyle/>
        <a:p>
          <a:endParaRPr lang="ru-RU"/>
        </a:p>
      </dgm:t>
    </dgm:pt>
    <dgm:pt modelId="{35A2B475-8F92-409E-AFE2-777E4EF53929}" type="pres">
      <dgm:prSet presAssocID="{0B682223-D286-43F3-B81A-F27E0ECF229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1713B-4DD5-4F3F-B202-A4C746812F89}" type="pres">
      <dgm:prSet presAssocID="{0B682223-D286-43F3-B81A-F27E0ECF229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8860E-B636-44CF-A746-7A9C80CE183E}" type="pres">
      <dgm:prSet presAssocID="{07368D24-30AB-4ADC-A591-6366632C157B}" presName="space" presStyleCnt="0"/>
      <dgm:spPr/>
      <dgm:t>
        <a:bodyPr/>
        <a:lstStyle/>
        <a:p>
          <a:endParaRPr lang="ru-RU"/>
        </a:p>
      </dgm:t>
    </dgm:pt>
    <dgm:pt modelId="{613E5EFC-745D-4CF9-896C-A3FB7EE024C9}" type="pres">
      <dgm:prSet presAssocID="{CF202BA1-974B-42E1-AAC5-2B70D76969BC}" presName="composite" presStyleCnt="0"/>
      <dgm:spPr/>
      <dgm:t>
        <a:bodyPr/>
        <a:lstStyle/>
        <a:p>
          <a:endParaRPr lang="ru-RU"/>
        </a:p>
      </dgm:t>
    </dgm:pt>
    <dgm:pt modelId="{D1935EBC-6B04-48E5-97BB-C72AAD6E9EB4}" type="pres">
      <dgm:prSet presAssocID="{CF202BA1-974B-42E1-AAC5-2B70D76969B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07736-DF3F-4EA9-80F5-9A212B3D145B}" type="pres">
      <dgm:prSet presAssocID="{CF202BA1-974B-42E1-AAC5-2B70D76969B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05203-A30C-4725-8311-278FE055E36A}" type="pres">
      <dgm:prSet presAssocID="{1C7F633F-4D21-464B-9D4C-57DA99B2BBA5}" presName="space" presStyleCnt="0"/>
      <dgm:spPr/>
      <dgm:t>
        <a:bodyPr/>
        <a:lstStyle/>
        <a:p>
          <a:endParaRPr lang="ru-RU"/>
        </a:p>
      </dgm:t>
    </dgm:pt>
    <dgm:pt modelId="{0DD0AB7B-DB4A-48CB-8449-59232CDF19A8}" type="pres">
      <dgm:prSet presAssocID="{14D5F067-77CB-4F35-A900-97FF9FD62B70}" presName="composite" presStyleCnt="0"/>
      <dgm:spPr/>
      <dgm:t>
        <a:bodyPr/>
        <a:lstStyle/>
        <a:p>
          <a:endParaRPr lang="ru-RU"/>
        </a:p>
      </dgm:t>
    </dgm:pt>
    <dgm:pt modelId="{5471ADB9-BC5F-4319-ADCB-AA2189B07CC1}" type="pres">
      <dgm:prSet presAssocID="{14D5F067-77CB-4F35-A900-97FF9FD62B7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0597E-338F-4729-9306-823F19DE05C7}" type="pres">
      <dgm:prSet presAssocID="{14D5F067-77CB-4F35-A900-97FF9FD62B7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D1EFEB-9A4C-420B-96A9-6852DEFF0E4E}" type="presOf" srcId="{92DA133E-8479-4895-8451-79206211BD07}" destId="{A931713B-4DD5-4F3F-B202-A4C746812F89}" srcOrd="0" destOrd="1" presId="urn:microsoft.com/office/officeart/2005/8/layout/hList1"/>
    <dgm:cxn modelId="{847C9FBF-0462-4712-9977-D4077FB9286A}" type="presOf" srcId="{63EFF125-FBCA-4925-B2BD-571E120485B3}" destId="{C5B07736-DF3F-4EA9-80F5-9A212B3D145B}" srcOrd="0" destOrd="1" presId="urn:microsoft.com/office/officeart/2005/8/layout/hList1"/>
    <dgm:cxn modelId="{36B8264B-992B-486C-B622-101ECF62BE4E}" type="presOf" srcId="{0B682223-D286-43F3-B81A-F27E0ECF2290}" destId="{35A2B475-8F92-409E-AFE2-777E4EF53929}" srcOrd="0" destOrd="0" presId="urn:microsoft.com/office/officeart/2005/8/layout/hList1"/>
    <dgm:cxn modelId="{B703A617-51F1-4B8B-877F-14C66FB87C09}" srcId="{0B682223-D286-43F3-B81A-F27E0ECF2290}" destId="{9C3BD915-5B21-4E69-8453-7D447F70A3D8}" srcOrd="0" destOrd="0" parTransId="{7AD7899A-6D45-4589-B6E2-CBF79482766E}" sibTransId="{3475913B-2032-439E-BB18-4C8729B92194}"/>
    <dgm:cxn modelId="{57F4BAB6-DB40-45FA-9554-9F607346EFD4}" srcId="{CF202BA1-974B-42E1-AAC5-2B70D76969BC}" destId="{410609F6-126E-4394-B1C2-B0E120108099}" srcOrd="2" destOrd="0" parTransId="{5D8FFDAA-790F-4EF6-81F8-848FAF7FADC8}" sibTransId="{C7E9B432-549E-4D68-9709-948888F59488}"/>
    <dgm:cxn modelId="{2FC569BD-B527-4B1F-8988-B2B857647634}" type="presOf" srcId="{2E3B8639-44EB-41ED-B133-D30E20CDD9B1}" destId="{A931713B-4DD5-4F3F-B202-A4C746812F89}" srcOrd="0" destOrd="2" presId="urn:microsoft.com/office/officeart/2005/8/layout/hList1"/>
    <dgm:cxn modelId="{E64021C1-4813-4A84-80FE-CB771B3F8358}" type="presOf" srcId="{5500E718-1006-49EE-9AD1-C672C4DEEA12}" destId="{A8C0597E-338F-4729-9306-823F19DE05C7}" srcOrd="0" destOrd="1" presId="urn:microsoft.com/office/officeart/2005/8/layout/hList1"/>
    <dgm:cxn modelId="{945812E6-BD19-4A6F-A243-AD1C738EC752}" srcId="{CF202BA1-974B-42E1-AAC5-2B70D76969BC}" destId="{AEACEC31-A62A-421B-B46A-04AE6CF5C071}" srcOrd="0" destOrd="0" parTransId="{2173A17E-E13B-4F85-AA5C-CAB299D33A0C}" sibTransId="{8AE9633C-5A72-42D4-8F64-13A595C1923B}"/>
    <dgm:cxn modelId="{423A9E67-0AC7-43AD-92EA-34E78523B828}" type="presOf" srcId="{CF202BA1-974B-42E1-AAC5-2B70D76969BC}" destId="{D1935EBC-6B04-48E5-97BB-C72AAD6E9EB4}" srcOrd="0" destOrd="0" presId="urn:microsoft.com/office/officeart/2005/8/layout/hList1"/>
    <dgm:cxn modelId="{AB15F8F1-6B7F-476B-B321-A1ED8D1AFFF0}" srcId="{CF202BA1-974B-42E1-AAC5-2B70D76969BC}" destId="{32A14B02-6652-4D8D-A440-6EFF890AC703}" srcOrd="3" destOrd="0" parTransId="{1177CF00-A947-45A9-8516-B07B3D48E8EC}" sibTransId="{549ED376-485F-4B88-BDC4-6096813D2132}"/>
    <dgm:cxn modelId="{CD671F8A-A7D3-4D83-AD55-E88057F58E22}" type="presOf" srcId="{32A14B02-6652-4D8D-A440-6EFF890AC703}" destId="{C5B07736-DF3F-4EA9-80F5-9A212B3D145B}" srcOrd="0" destOrd="3" presId="urn:microsoft.com/office/officeart/2005/8/layout/hList1"/>
    <dgm:cxn modelId="{3E706CBF-926A-4132-88AE-2AC5CF20B998}" srcId="{CF202BA1-974B-42E1-AAC5-2B70D76969BC}" destId="{63EFF125-FBCA-4925-B2BD-571E120485B3}" srcOrd="1" destOrd="0" parTransId="{36373316-956C-41CE-B476-7760C4F65A84}" sibTransId="{E95C0A69-3DE2-47E7-8BDB-4F5A2ADFF297}"/>
    <dgm:cxn modelId="{06EA775E-526B-45E3-8282-9B81B5096F1F}" srcId="{0B682223-D286-43F3-B81A-F27E0ECF2290}" destId="{2E3B8639-44EB-41ED-B133-D30E20CDD9B1}" srcOrd="2" destOrd="0" parTransId="{1CA96A0E-FBE1-469E-A263-76B43DB7BBFE}" sibTransId="{7F376B8B-1368-4D61-985A-7132A350E5F6}"/>
    <dgm:cxn modelId="{4724FBFE-4999-4FE7-A4EE-469EB914523E}" type="presOf" srcId="{BE74CC55-03E5-4E8D-8062-DE8B9FBFDA1D}" destId="{A931713B-4DD5-4F3F-B202-A4C746812F89}" srcOrd="0" destOrd="3" presId="urn:microsoft.com/office/officeart/2005/8/layout/hList1"/>
    <dgm:cxn modelId="{2CEE8169-C82A-4C6E-AEC7-F2032C5534A6}" srcId="{14D5F067-77CB-4F35-A900-97FF9FD62B70}" destId="{E6C02C3A-3AB2-4FB9-A369-D287A9C703B3}" srcOrd="0" destOrd="0" parTransId="{2BBCD4BB-44CF-40DA-8A22-405B41D4F7F7}" sibTransId="{1A481CD9-4F15-40BC-A50B-C749CA6F3A2A}"/>
    <dgm:cxn modelId="{7A034FEE-4C77-4DA9-AFCE-ED37ADAFAE93}" srcId="{7C5BC610-852F-43B7-8E8C-724130FA519B}" destId="{CF202BA1-974B-42E1-AAC5-2B70D76969BC}" srcOrd="1" destOrd="0" parTransId="{DD5C1D7D-46FE-4587-948D-33A8CC7A7273}" sibTransId="{1C7F633F-4D21-464B-9D4C-57DA99B2BBA5}"/>
    <dgm:cxn modelId="{F094A603-37C5-4FD4-A1A0-D8F5BAA55220}" srcId="{0B682223-D286-43F3-B81A-F27E0ECF2290}" destId="{BE74CC55-03E5-4E8D-8062-DE8B9FBFDA1D}" srcOrd="3" destOrd="0" parTransId="{6F1A1150-2B9E-4CF4-A88B-564BFE0BC6EB}" sibTransId="{CC3EAF1D-8E35-4924-AAAD-7D2A3B682CCA}"/>
    <dgm:cxn modelId="{97B480FD-E9C7-413C-B763-E285BDA754E7}" type="presOf" srcId="{E6C02C3A-3AB2-4FB9-A369-D287A9C703B3}" destId="{A8C0597E-338F-4729-9306-823F19DE05C7}" srcOrd="0" destOrd="0" presId="urn:microsoft.com/office/officeart/2005/8/layout/hList1"/>
    <dgm:cxn modelId="{25A54005-E126-408F-8540-3A7D33F2C0A1}" srcId="{14D5F067-77CB-4F35-A900-97FF9FD62B70}" destId="{4F2DB090-6912-45E1-A670-892DC360089E}" srcOrd="2" destOrd="0" parTransId="{C78C83BC-2797-4943-B606-79A8CBC698B9}" sibTransId="{97FBB80E-CCDE-42F9-AD62-4EDB5A022CFD}"/>
    <dgm:cxn modelId="{816D17C5-03AC-4A15-8603-E5F6F23714FC}" srcId="{7C5BC610-852F-43B7-8E8C-724130FA519B}" destId="{0B682223-D286-43F3-B81A-F27E0ECF2290}" srcOrd="0" destOrd="0" parTransId="{AFB69EC0-487D-4936-818E-477EBADF0DE6}" sibTransId="{07368D24-30AB-4ADC-A591-6366632C157B}"/>
    <dgm:cxn modelId="{FAFB919C-695E-4F9F-A9F0-68469949BC0E}" type="presOf" srcId="{410609F6-126E-4394-B1C2-B0E120108099}" destId="{C5B07736-DF3F-4EA9-80F5-9A212B3D145B}" srcOrd="0" destOrd="2" presId="urn:microsoft.com/office/officeart/2005/8/layout/hList1"/>
    <dgm:cxn modelId="{8FD877A2-B729-4B88-AA78-8708343ED362}" type="presOf" srcId="{4F2DB090-6912-45E1-A670-892DC360089E}" destId="{A8C0597E-338F-4729-9306-823F19DE05C7}" srcOrd="0" destOrd="2" presId="urn:microsoft.com/office/officeart/2005/8/layout/hList1"/>
    <dgm:cxn modelId="{A79C66DA-D1D0-46FF-BAB4-66BEF7FBD60C}" type="presOf" srcId="{9C3BD915-5B21-4E69-8453-7D447F70A3D8}" destId="{A931713B-4DD5-4F3F-B202-A4C746812F89}" srcOrd="0" destOrd="0" presId="urn:microsoft.com/office/officeart/2005/8/layout/hList1"/>
    <dgm:cxn modelId="{424CDBB4-0A6C-4542-B408-589EFC0152E4}" srcId="{14D5F067-77CB-4F35-A900-97FF9FD62B70}" destId="{5500E718-1006-49EE-9AD1-C672C4DEEA12}" srcOrd="1" destOrd="0" parTransId="{DB6542E6-9A5B-41C6-A813-A2AF72985745}" sibTransId="{1B93A2F3-8A94-4AC3-8222-0473B5FB0823}"/>
    <dgm:cxn modelId="{7CC7F7D0-FE0E-467B-AD17-0B8F9DFFE283}" srcId="{0B682223-D286-43F3-B81A-F27E0ECF2290}" destId="{92DA133E-8479-4895-8451-79206211BD07}" srcOrd="1" destOrd="0" parTransId="{E784E173-9716-491F-A793-EE7F4F3FF22E}" sibTransId="{CEA38F7F-F948-4364-AD3C-7FEDAE2B7525}"/>
    <dgm:cxn modelId="{6AA53FDC-DEF7-4526-BC2C-EEC12A576674}" type="presOf" srcId="{AEACEC31-A62A-421B-B46A-04AE6CF5C071}" destId="{C5B07736-DF3F-4EA9-80F5-9A212B3D145B}" srcOrd="0" destOrd="0" presId="urn:microsoft.com/office/officeart/2005/8/layout/hList1"/>
    <dgm:cxn modelId="{B445D92E-91F5-4DB8-ACA0-8D526BC2B04A}" srcId="{7C5BC610-852F-43B7-8E8C-724130FA519B}" destId="{14D5F067-77CB-4F35-A900-97FF9FD62B70}" srcOrd="2" destOrd="0" parTransId="{56CA73C6-34F6-433A-8FBA-1FB57056FFA1}" sibTransId="{1C62DF44-5DD2-4A56-83CE-B42651663E74}"/>
    <dgm:cxn modelId="{0BA815B9-C236-44B8-9388-F4E82AFE9C3C}" type="presOf" srcId="{7C5BC610-852F-43B7-8E8C-724130FA519B}" destId="{B9A30441-3704-427E-A1B8-F63E3A923D75}" srcOrd="0" destOrd="0" presId="urn:microsoft.com/office/officeart/2005/8/layout/hList1"/>
    <dgm:cxn modelId="{AB9A5DA3-390E-4463-A0E4-289480B3035C}" type="presOf" srcId="{14D5F067-77CB-4F35-A900-97FF9FD62B70}" destId="{5471ADB9-BC5F-4319-ADCB-AA2189B07CC1}" srcOrd="0" destOrd="0" presId="urn:microsoft.com/office/officeart/2005/8/layout/hList1"/>
    <dgm:cxn modelId="{EB9640E0-6FC1-401A-87E9-B53F99C99B0E}" type="presParOf" srcId="{B9A30441-3704-427E-A1B8-F63E3A923D75}" destId="{5E1A91B4-79CD-4FE5-A9C0-3501002931D4}" srcOrd="0" destOrd="0" presId="urn:microsoft.com/office/officeart/2005/8/layout/hList1"/>
    <dgm:cxn modelId="{9C98A8CB-BC0A-4CC3-8244-1FAEBC19F8A0}" type="presParOf" srcId="{5E1A91B4-79CD-4FE5-A9C0-3501002931D4}" destId="{35A2B475-8F92-409E-AFE2-777E4EF53929}" srcOrd="0" destOrd="0" presId="urn:microsoft.com/office/officeart/2005/8/layout/hList1"/>
    <dgm:cxn modelId="{00A13A0D-985A-4247-AFD3-5A21A4B2FB98}" type="presParOf" srcId="{5E1A91B4-79CD-4FE5-A9C0-3501002931D4}" destId="{A931713B-4DD5-4F3F-B202-A4C746812F89}" srcOrd="1" destOrd="0" presId="urn:microsoft.com/office/officeart/2005/8/layout/hList1"/>
    <dgm:cxn modelId="{AC8F9ACB-9D6A-4336-9F34-DA3730EE43E4}" type="presParOf" srcId="{B9A30441-3704-427E-A1B8-F63E3A923D75}" destId="{0768860E-B636-44CF-A746-7A9C80CE183E}" srcOrd="1" destOrd="0" presId="urn:microsoft.com/office/officeart/2005/8/layout/hList1"/>
    <dgm:cxn modelId="{2BAE87B1-7BDC-43ED-97A4-306570973DFC}" type="presParOf" srcId="{B9A30441-3704-427E-A1B8-F63E3A923D75}" destId="{613E5EFC-745D-4CF9-896C-A3FB7EE024C9}" srcOrd="2" destOrd="0" presId="urn:microsoft.com/office/officeart/2005/8/layout/hList1"/>
    <dgm:cxn modelId="{7F46324D-468E-45B0-BDA5-EA43BF14405A}" type="presParOf" srcId="{613E5EFC-745D-4CF9-896C-A3FB7EE024C9}" destId="{D1935EBC-6B04-48E5-97BB-C72AAD6E9EB4}" srcOrd="0" destOrd="0" presId="urn:microsoft.com/office/officeart/2005/8/layout/hList1"/>
    <dgm:cxn modelId="{4837172F-CA93-42F1-91AD-5A463770935F}" type="presParOf" srcId="{613E5EFC-745D-4CF9-896C-A3FB7EE024C9}" destId="{C5B07736-DF3F-4EA9-80F5-9A212B3D145B}" srcOrd="1" destOrd="0" presId="urn:microsoft.com/office/officeart/2005/8/layout/hList1"/>
    <dgm:cxn modelId="{0FFF4E83-7220-4EDF-82D9-3FE8D85A5FFD}" type="presParOf" srcId="{B9A30441-3704-427E-A1B8-F63E3A923D75}" destId="{79805203-A30C-4725-8311-278FE055E36A}" srcOrd="3" destOrd="0" presId="urn:microsoft.com/office/officeart/2005/8/layout/hList1"/>
    <dgm:cxn modelId="{3B0A845A-3CFE-4B65-B6BC-36874B6529F1}" type="presParOf" srcId="{B9A30441-3704-427E-A1B8-F63E3A923D75}" destId="{0DD0AB7B-DB4A-48CB-8449-59232CDF19A8}" srcOrd="4" destOrd="0" presId="urn:microsoft.com/office/officeart/2005/8/layout/hList1"/>
    <dgm:cxn modelId="{CCDAE06E-14CD-4948-AEA7-41527965C68B}" type="presParOf" srcId="{0DD0AB7B-DB4A-48CB-8449-59232CDF19A8}" destId="{5471ADB9-BC5F-4319-ADCB-AA2189B07CC1}" srcOrd="0" destOrd="0" presId="urn:microsoft.com/office/officeart/2005/8/layout/hList1"/>
    <dgm:cxn modelId="{B7209058-710E-4A9A-8A09-9FB539709AF7}" type="presParOf" srcId="{0DD0AB7B-DB4A-48CB-8449-59232CDF19A8}" destId="{A8C0597E-338F-4729-9306-823F19DE05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B663F2-DC9F-4695-BC4B-A6691B72F1A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0D9FC9-2B72-49D2-859D-EDD7EB427244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500" dirty="0" smtClean="0"/>
            <a:t>Сфера услуг населению</a:t>
          </a:r>
          <a:endParaRPr lang="ru-RU" sz="2500" dirty="0"/>
        </a:p>
      </dgm:t>
    </dgm:pt>
    <dgm:pt modelId="{C388DBE8-80D8-43E0-BFE4-1555E02402BA}" type="parTrans" cxnId="{D87A4520-8C16-45E5-8A90-A73626E04AE0}">
      <dgm:prSet/>
      <dgm:spPr/>
      <dgm:t>
        <a:bodyPr/>
        <a:lstStyle/>
        <a:p>
          <a:endParaRPr lang="ru-RU"/>
        </a:p>
      </dgm:t>
    </dgm:pt>
    <dgm:pt modelId="{502802BF-9E06-44AE-BB5C-5EBECCAB50BF}" type="sibTrans" cxnId="{D87A4520-8C16-45E5-8A90-A73626E04AE0}">
      <dgm:prSet/>
      <dgm:spPr/>
      <dgm:t>
        <a:bodyPr/>
        <a:lstStyle/>
        <a:p>
          <a:endParaRPr lang="ru-RU"/>
        </a:p>
      </dgm:t>
    </dgm:pt>
    <dgm:pt modelId="{BB8C7725-D232-4378-B74A-D89E86892C4C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500" dirty="0" smtClean="0"/>
            <a:t>ИП (ЕНВД и ПСН), не имеющие работников, в сфере торговли или общественного питания  </a:t>
          </a:r>
          <a:endParaRPr lang="ru-RU" sz="1500" dirty="0"/>
        </a:p>
      </dgm:t>
    </dgm:pt>
    <dgm:pt modelId="{58A14DE1-42D7-4070-838C-6F6A06E5C1C3}" type="parTrans" cxnId="{718BF848-3569-4208-846B-A72AB623829F}">
      <dgm:prSet/>
      <dgm:spPr/>
      <dgm:t>
        <a:bodyPr/>
        <a:lstStyle/>
        <a:p>
          <a:endParaRPr lang="ru-RU"/>
        </a:p>
      </dgm:t>
    </dgm:pt>
    <dgm:pt modelId="{3DB92667-F3E7-4A40-9A27-B714351FDB7F}" type="sibTrans" cxnId="{718BF848-3569-4208-846B-A72AB623829F}">
      <dgm:prSet/>
      <dgm:spPr/>
      <dgm:t>
        <a:bodyPr/>
        <a:lstStyle/>
        <a:p>
          <a:endParaRPr lang="ru-RU"/>
        </a:p>
      </dgm:t>
    </dgm:pt>
    <dgm:pt modelId="{BE160E1D-FD4E-4BA1-AA32-1B573EABA134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/>
            <a:t>Безналичные расчеты с физическими лицами</a:t>
          </a:r>
          <a:endParaRPr lang="ru-RU" sz="2000" dirty="0"/>
        </a:p>
      </dgm:t>
    </dgm:pt>
    <dgm:pt modelId="{B7994007-4A50-4CED-8AC0-CE40EBCF11D4}" type="parTrans" cxnId="{9F868574-4E1E-4140-AF07-405D62CFCFDD}">
      <dgm:prSet/>
      <dgm:spPr/>
      <dgm:t>
        <a:bodyPr/>
        <a:lstStyle/>
        <a:p>
          <a:endParaRPr lang="ru-RU"/>
        </a:p>
      </dgm:t>
    </dgm:pt>
    <dgm:pt modelId="{3B01654D-A63B-4523-A5CD-E12C4F05F3DC}" type="sibTrans" cxnId="{9F868574-4E1E-4140-AF07-405D62CFCFDD}">
      <dgm:prSet/>
      <dgm:spPr/>
      <dgm:t>
        <a:bodyPr/>
        <a:lstStyle/>
        <a:p>
          <a:endParaRPr lang="ru-RU"/>
        </a:p>
      </dgm:t>
    </dgm:pt>
    <dgm:pt modelId="{FFA4D1F2-52A1-4E8C-B404-FA2587D6A03E}">
      <dgm:prSet phldrT="[Текст]"/>
      <dgm:spPr/>
      <dgm:t>
        <a:bodyPr/>
        <a:lstStyle/>
        <a:p>
          <a:r>
            <a:rPr lang="ru-RU" dirty="0" smtClean="0"/>
            <a:t>Транспортные перевозки пассажиров и грузов (такси и т.д.)</a:t>
          </a:r>
          <a:endParaRPr lang="ru-RU" dirty="0"/>
        </a:p>
      </dgm:t>
    </dgm:pt>
    <dgm:pt modelId="{2B453D8B-D504-4CC6-9EC5-284E143AA08E}" type="parTrans" cxnId="{8CCDC86E-019D-49F0-B14D-1648D1B9A731}">
      <dgm:prSet/>
      <dgm:spPr/>
      <dgm:t>
        <a:bodyPr/>
        <a:lstStyle/>
        <a:p>
          <a:endParaRPr lang="ru-RU"/>
        </a:p>
      </dgm:t>
    </dgm:pt>
    <dgm:pt modelId="{119499AE-0541-42A4-A0B8-8BA1215D2EE2}" type="sibTrans" cxnId="{8CCDC86E-019D-49F0-B14D-1648D1B9A731}">
      <dgm:prSet/>
      <dgm:spPr/>
      <dgm:t>
        <a:bodyPr/>
        <a:lstStyle/>
        <a:p>
          <a:endParaRPr lang="ru-RU"/>
        </a:p>
      </dgm:t>
    </dgm:pt>
    <dgm:pt modelId="{09A9DE4D-8A19-4F90-A1ED-6C0048CFD0D3}">
      <dgm:prSet phldrT="[Текст]"/>
      <dgm:spPr>
        <a:solidFill>
          <a:srgbClr val="FFC000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 smtClean="0"/>
            <a:t>Плата за ЖКХ, займы, встречное предоставление, </a:t>
          </a:r>
          <a:r>
            <a:rPr lang="ru-RU" dirty="0" err="1" smtClean="0"/>
            <a:t>вендинг</a:t>
          </a:r>
          <a:r>
            <a:rPr lang="ru-RU" dirty="0" smtClean="0"/>
            <a:t> (ИП без работников)</a:t>
          </a:r>
          <a:endParaRPr lang="ru-RU" dirty="0"/>
        </a:p>
      </dgm:t>
    </dgm:pt>
    <dgm:pt modelId="{0B524385-17E4-4047-88D1-D318E6E0F453}" type="parTrans" cxnId="{8F42A2DD-DAA1-4DF6-BAC6-DA80ED69561F}">
      <dgm:prSet/>
      <dgm:spPr/>
      <dgm:t>
        <a:bodyPr/>
        <a:lstStyle/>
        <a:p>
          <a:endParaRPr lang="ru-RU"/>
        </a:p>
      </dgm:t>
    </dgm:pt>
    <dgm:pt modelId="{CCC67CD3-83C0-4D8A-B847-0FF2EF982A7C}" type="sibTrans" cxnId="{8F42A2DD-DAA1-4DF6-BAC6-DA80ED69561F}">
      <dgm:prSet/>
      <dgm:spPr/>
      <dgm:t>
        <a:bodyPr/>
        <a:lstStyle/>
        <a:p>
          <a:endParaRPr lang="ru-RU"/>
        </a:p>
      </dgm:t>
    </dgm:pt>
    <dgm:pt modelId="{8F875A12-E14E-476C-9C20-167CC8213810}" type="pres">
      <dgm:prSet presAssocID="{A5B663F2-DC9F-4695-BC4B-A6691B72F1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E910FB-C872-4182-85F3-63442B27C141}" type="pres">
      <dgm:prSet presAssocID="{050D9FC9-2B72-49D2-859D-EDD7EB42724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47AA6-C991-41FA-9BFA-B663F0D5AA79}" type="pres">
      <dgm:prSet presAssocID="{502802BF-9E06-44AE-BB5C-5EBECCAB50BF}" presName="sibTrans" presStyleCnt="0"/>
      <dgm:spPr/>
    </dgm:pt>
    <dgm:pt modelId="{41CBB35A-1F32-4295-8A6D-D1A4E7E27538}" type="pres">
      <dgm:prSet presAssocID="{BB8C7725-D232-4378-B74A-D89E86892C4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D131B-9FC4-4AAA-88C7-9DCC9F203CC6}" type="pres">
      <dgm:prSet presAssocID="{3DB92667-F3E7-4A40-9A27-B714351FDB7F}" presName="sibTrans" presStyleCnt="0"/>
      <dgm:spPr/>
    </dgm:pt>
    <dgm:pt modelId="{C49A4D96-FE3B-4B73-B230-D241F0D348C9}" type="pres">
      <dgm:prSet presAssocID="{BE160E1D-FD4E-4BA1-AA32-1B573EABA13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80DA4-B6F6-499A-A789-20C733932B3C}" type="pres">
      <dgm:prSet presAssocID="{3B01654D-A63B-4523-A5CD-E12C4F05F3DC}" presName="sibTrans" presStyleCnt="0"/>
      <dgm:spPr/>
    </dgm:pt>
    <dgm:pt modelId="{4387B92A-C040-4ED2-99FC-4C3D5E1BA75B}" type="pres">
      <dgm:prSet presAssocID="{FFA4D1F2-52A1-4E8C-B404-FA2587D6A03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B0A38-AC39-42AF-933F-885431DE8151}" type="pres">
      <dgm:prSet presAssocID="{119499AE-0541-42A4-A0B8-8BA1215D2EE2}" presName="sibTrans" presStyleCnt="0"/>
      <dgm:spPr/>
    </dgm:pt>
    <dgm:pt modelId="{0712B618-D8C5-4F10-B574-9A4CDD608A60}" type="pres">
      <dgm:prSet presAssocID="{09A9DE4D-8A19-4F90-A1ED-6C0048CFD0D3}" presName="node" presStyleLbl="node1" presStyleIdx="4" presStyleCnt="5" custScaleX="84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D46CAC-0D63-4C9B-A890-A7F3A01D4201}" type="presOf" srcId="{A5B663F2-DC9F-4695-BC4B-A6691B72F1A2}" destId="{8F875A12-E14E-476C-9C20-167CC8213810}" srcOrd="0" destOrd="0" presId="urn:microsoft.com/office/officeart/2005/8/layout/default"/>
    <dgm:cxn modelId="{718BF848-3569-4208-846B-A72AB623829F}" srcId="{A5B663F2-DC9F-4695-BC4B-A6691B72F1A2}" destId="{BB8C7725-D232-4378-B74A-D89E86892C4C}" srcOrd="1" destOrd="0" parTransId="{58A14DE1-42D7-4070-838C-6F6A06E5C1C3}" sibTransId="{3DB92667-F3E7-4A40-9A27-B714351FDB7F}"/>
    <dgm:cxn modelId="{8F42A2DD-DAA1-4DF6-BAC6-DA80ED69561F}" srcId="{A5B663F2-DC9F-4695-BC4B-A6691B72F1A2}" destId="{09A9DE4D-8A19-4F90-A1ED-6C0048CFD0D3}" srcOrd="4" destOrd="0" parTransId="{0B524385-17E4-4047-88D1-D318E6E0F453}" sibTransId="{CCC67CD3-83C0-4D8A-B847-0FF2EF982A7C}"/>
    <dgm:cxn modelId="{8CCDC86E-019D-49F0-B14D-1648D1B9A731}" srcId="{A5B663F2-DC9F-4695-BC4B-A6691B72F1A2}" destId="{FFA4D1F2-52A1-4E8C-B404-FA2587D6A03E}" srcOrd="3" destOrd="0" parTransId="{2B453D8B-D504-4CC6-9EC5-284E143AA08E}" sibTransId="{119499AE-0541-42A4-A0B8-8BA1215D2EE2}"/>
    <dgm:cxn modelId="{9F868574-4E1E-4140-AF07-405D62CFCFDD}" srcId="{A5B663F2-DC9F-4695-BC4B-A6691B72F1A2}" destId="{BE160E1D-FD4E-4BA1-AA32-1B573EABA134}" srcOrd="2" destOrd="0" parTransId="{B7994007-4A50-4CED-8AC0-CE40EBCF11D4}" sibTransId="{3B01654D-A63B-4523-A5CD-E12C4F05F3DC}"/>
    <dgm:cxn modelId="{FB3F6A5E-B373-4DB8-AA0A-95C86DCCA321}" type="presOf" srcId="{050D9FC9-2B72-49D2-859D-EDD7EB427244}" destId="{14E910FB-C872-4182-85F3-63442B27C141}" srcOrd="0" destOrd="0" presId="urn:microsoft.com/office/officeart/2005/8/layout/default"/>
    <dgm:cxn modelId="{73B18243-7AC8-4FAC-BF2D-EFE2E64D28F7}" type="presOf" srcId="{09A9DE4D-8A19-4F90-A1ED-6C0048CFD0D3}" destId="{0712B618-D8C5-4F10-B574-9A4CDD608A60}" srcOrd="0" destOrd="0" presId="urn:microsoft.com/office/officeart/2005/8/layout/default"/>
    <dgm:cxn modelId="{1955A808-C5F8-4204-A28F-54A42653936E}" type="presOf" srcId="{FFA4D1F2-52A1-4E8C-B404-FA2587D6A03E}" destId="{4387B92A-C040-4ED2-99FC-4C3D5E1BA75B}" srcOrd="0" destOrd="0" presId="urn:microsoft.com/office/officeart/2005/8/layout/default"/>
    <dgm:cxn modelId="{81087768-8F1F-497B-B869-86BEA297A494}" type="presOf" srcId="{BE160E1D-FD4E-4BA1-AA32-1B573EABA134}" destId="{C49A4D96-FE3B-4B73-B230-D241F0D348C9}" srcOrd="0" destOrd="0" presId="urn:microsoft.com/office/officeart/2005/8/layout/default"/>
    <dgm:cxn modelId="{0C865566-F70B-43D2-8144-1C88239D26B5}" type="presOf" srcId="{BB8C7725-D232-4378-B74A-D89E86892C4C}" destId="{41CBB35A-1F32-4295-8A6D-D1A4E7E27538}" srcOrd="0" destOrd="0" presId="urn:microsoft.com/office/officeart/2005/8/layout/default"/>
    <dgm:cxn modelId="{D87A4520-8C16-45E5-8A90-A73626E04AE0}" srcId="{A5B663F2-DC9F-4695-BC4B-A6691B72F1A2}" destId="{050D9FC9-2B72-49D2-859D-EDD7EB427244}" srcOrd="0" destOrd="0" parTransId="{C388DBE8-80D8-43E0-BFE4-1555E02402BA}" sibTransId="{502802BF-9E06-44AE-BB5C-5EBECCAB50BF}"/>
    <dgm:cxn modelId="{937F910A-1AEA-4106-B7D3-4FF8A67A69C9}" type="presParOf" srcId="{8F875A12-E14E-476C-9C20-167CC8213810}" destId="{14E910FB-C872-4182-85F3-63442B27C141}" srcOrd="0" destOrd="0" presId="urn:microsoft.com/office/officeart/2005/8/layout/default"/>
    <dgm:cxn modelId="{AF405259-E9FF-46F5-BD6F-67124CD9D098}" type="presParOf" srcId="{8F875A12-E14E-476C-9C20-167CC8213810}" destId="{BAD47AA6-C991-41FA-9BFA-B663F0D5AA79}" srcOrd="1" destOrd="0" presId="urn:microsoft.com/office/officeart/2005/8/layout/default"/>
    <dgm:cxn modelId="{35B349AB-DC8C-43C9-B669-6AC45D124D35}" type="presParOf" srcId="{8F875A12-E14E-476C-9C20-167CC8213810}" destId="{41CBB35A-1F32-4295-8A6D-D1A4E7E27538}" srcOrd="2" destOrd="0" presId="urn:microsoft.com/office/officeart/2005/8/layout/default"/>
    <dgm:cxn modelId="{BB948716-4059-41AC-8174-B1C967BBDA0B}" type="presParOf" srcId="{8F875A12-E14E-476C-9C20-167CC8213810}" destId="{B1CD131B-9FC4-4AAA-88C7-9DCC9F203CC6}" srcOrd="3" destOrd="0" presId="urn:microsoft.com/office/officeart/2005/8/layout/default"/>
    <dgm:cxn modelId="{87FD3C6B-A427-4304-A480-2B686A14A826}" type="presParOf" srcId="{8F875A12-E14E-476C-9C20-167CC8213810}" destId="{C49A4D96-FE3B-4B73-B230-D241F0D348C9}" srcOrd="4" destOrd="0" presId="urn:microsoft.com/office/officeart/2005/8/layout/default"/>
    <dgm:cxn modelId="{857D749E-C784-46AC-B802-552BD03F3755}" type="presParOf" srcId="{8F875A12-E14E-476C-9C20-167CC8213810}" destId="{FF780DA4-B6F6-499A-A789-20C733932B3C}" srcOrd="5" destOrd="0" presId="urn:microsoft.com/office/officeart/2005/8/layout/default"/>
    <dgm:cxn modelId="{0B69DCE6-5730-456E-84AC-6EE50BEAEBFB}" type="presParOf" srcId="{8F875A12-E14E-476C-9C20-167CC8213810}" destId="{4387B92A-C040-4ED2-99FC-4C3D5E1BA75B}" srcOrd="6" destOrd="0" presId="urn:microsoft.com/office/officeart/2005/8/layout/default"/>
    <dgm:cxn modelId="{B811B1E6-A7BD-4F4F-9C7C-77837E6D5172}" type="presParOf" srcId="{8F875A12-E14E-476C-9C20-167CC8213810}" destId="{2D4B0A38-AC39-42AF-933F-885431DE8151}" srcOrd="7" destOrd="0" presId="urn:microsoft.com/office/officeart/2005/8/layout/default"/>
    <dgm:cxn modelId="{6228772F-A766-46A2-8CE1-9E8A13E46E2D}" type="presParOf" srcId="{8F875A12-E14E-476C-9C20-167CC8213810}" destId="{0712B618-D8C5-4F10-B574-9A4CDD608A6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2B475-8F92-409E-AFE2-777E4EF53929}">
      <dsp:nvSpPr>
        <dsp:cNvPr id="0" name=""/>
        <dsp:cNvSpPr/>
      </dsp:nvSpPr>
      <dsp:spPr>
        <a:xfrm>
          <a:off x="2478" y="14402"/>
          <a:ext cx="2416340" cy="9665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50" b="0" kern="1200" dirty="0" smtClean="0"/>
            <a:t>Прозрачность расчетов</a:t>
          </a:r>
          <a:endParaRPr lang="ru-RU" sz="1950" b="0" kern="1200" dirty="0"/>
        </a:p>
      </dsp:txBody>
      <dsp:txXfrm>
        <a:off x="2478" y="14402"/>
        <a:ext cx="2416340" cy="966536"/>
      </dsp:txXfrm>
    </dsp:sp>
    <dsp:sp modelId="{A931713B-4DD5-4F3F-B202-A4C746812F89}">
      <dsp:nvSpPr>
        <dsp:cNvPr id="0" name=""/>
        <dsp:cNvSpPr/>
      </dsp:nvSpPr>
      <dsp:spPr>
        <a:xfrm>
          <a:off x="2478" y="980938"/>
          <a:ext cx="2416340" cy="25473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Легализация торговли и услуг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Увеличение поступлений в бюджет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Гарантированное выявление фактов занижения выручки, в том числе путем создания механизма гражданского контроля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Качественно новый анализ процессов, возникающих в ходе экономического оборота</a:t>
          </a:r>
          <a:endParaRPr lang="ru-RU" sz="1200" kern="1200" dirty="0"/>
        </a:p>
      </dsp:txBody>
      <dsp:txXfrm>
        <a:off x="2478" y="980938"/>
        <a:ext cx="2416340" cy="2547360"/>
      </dsp:txXfrm>
    </dsp:sp>
    <dsp:sp modelId="{D1935EBC-6B04-48E5-97BB-C72AAD6E9EB4}">
      <dsp:nvSpPr>
        <dsp:cNvPr id="0" name=""/>
        <dsp:cNvSpPr/>
      </dsp:nvSpPr>
      <dsp:spPr>
        <a:xfrm>
          <a:off x="2757105" y="14402"/>
          <a:ext cx="2416340" cy="966536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Комфортные условия ведения бизнеса</a:t>
          </a:r>
          <a:endParaRPr lang="ru-RU" sz="2000" kern="1200" dirty="0"/>
        </a:p>
      </dsp:txBody>
      <dsp:txXfrm>
        <a:off x="2757105" y="14402"/>
        <a:ext cx="2416340" cy="966536"/>
      </dsp:txXfrm>
    </dsp:sp>
    <dsp:sp modelId="{C5B07736-DF3F-4EA9-80F5-9A212B3D145B}">
      <dsp:nvSpPr>
        <dsp:cNvPr id="0" name=""/>
        <dsp:cNvSpPr/>
      </dsp:nvSpPr>
      <dsp:spPr>
        <a:xfrm>
          <a:off x="2757105" y="980938"/>
          <a:ext cx="2416340" cy="2547360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Регистрация ККТ и взаимодействие с налоговыми органами через сайт ФНС России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Отказ от массовых проверок за счет автоматизированного риск-анализа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Новые возможности контроля и планирования собственного бизнеса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Здоровая конкуренция за счет пресечения минимизации налогов</a:t>
          </a:r>
          <a:endParaRPr lang="ru-RU" sz="1200" kern="1200" dirty="0"/>
        </a:p>
      </dsp:txBody>
      <dsp:txXfrm>
        <a:off x="2757105" y="980938"/>
        <a:ext cx="2416340" cy="2547360"/>
      </dsp:txXfrm>
    </dsp:sp>
    <dsp:sp modelId="{5471ADB9-BC5F-4319-ADCB-AA2189B07CC1}">
      <dsp:nvSpPr>
        <dsp:cNvPr id="0" name=""/>
        <dsp:cNvSpPr/>
      </dsp:nvSpPr>
      <dsp:spPr>
        <a:xfrm>
          <a:off x="5511733" y="14402"/>
          <a:ext cx="2416340" cy="966536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Защиту прав потребителя</a:t>
          </a:r>
          <a:endParaRPr lang="ru-RU" sz="2000" kern="1200" dirty="0"/>
        </a:p>
      </dsp:txBody>
      <dsp:txXfrm>
        <a:off x="5511733" y="14402"/>
        <a:ext cx="2416340" cy="966536"/>
      </dsp:txXfrm>
    </dsp:sp>
    <dsp:sp modelId="{A8C0597E-338F-4729-9306-823F19DE05C7}">
      <dsp:nvSpPr>
        <dsp:cNvPr id="0" name=""/>
        <dsp:cNvSpPr/>
      </dsp:nvSpPr>
      <dsp:spPr>
        <a:xfrm>
          <a:off x="5511733" y="980938"/>
          <a:ext cx="2416340" cy="2547360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Возможность получать и хранить электронные чеки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Возможность быстро и удобно проверить чек и направить жалобу в ФНС России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Всегда получать при расчете кассовый чек (включая расчеты с плательщиками ЕНВД и ПСН)</a:t>
          </a:r>
          <a:endParaRPr lang="ru-RU" sz="1400" kern="1200" dirty="0"/>
        </a:p>
      </dsp:txBody>
      <dsp:txXfrm>
        <a:off x="5511733" y="980938"/>
        <a:ext cx="2416340" cy="2547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910FB-C872-4182-85F3-63442B27C141}">
      <dsp:nvSpPr>
        <dsp:cNvPr id="0" name=""/>
        <dsp:cNvSpPr/>
      </dsp:nvSpPr>
      <dsp:spPr>
        <a:xfrm>
          <a:off x="1127011" y="1478"/>
          <a:ext cx="2413108" cy="144786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Сфера услуг населению</a:t>
          </a:r>
          <a:endParaRPr lang="ru-RU" sz="2500" kern="1200" dirty="0"/>
        </a:p>
      </dsp:txBody>
      <dsp:txXfrm>
        <a:off x="1127011" y="1478"/>
        <a:ext cx="2413108" cy="1447865"/>
      </dsp:txXfrm>
    </dsp:sp>
    <dsp:sp modelId="{41CBB35A-1F32-4295-8A6D-D1A4E7E27538}">
      <dsp:nvSpPr>
        <dsp:cNvPr id="0" name=""/>
        <dsp:cNvSpPr/>
      </dsp:nvSpPr>
      <dsp:spPr>
        <a:xfrm>
          <a:off x="3781430" y="1478"/>
          <a:ext cx="2413108" cy="1447865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ИП (ЕНВД и ПСН), не имеющие работников, в сфере торговли или общественного питания  </a:t>
          </a:r>
          <a:endParaRPr lang="ru-RU" sz="1500" kern="1200" dirty="0"/>
        </a:p>
      </dsp:txBody>
      <dsp:txXfrm>
        <a:off x="3781430" y="1478"/>
        <a:ext cx="2413108" cy="1447865"/>
      </dsp:txXfrm>
    </dsp:sp>
    <dsp:sp modelId="{C49A4D96-FE3B-4B73-B230-D241F0D348C9}">
      <dsp:nvSpPr>
        <dsp:cNvPr id="0" name=""/>
        <dsp:cNvSpPr/>
      </dsp:nvSpPr>
      <dsp:spPr>
        <a:xfrm>
          <a:off x="1127011" y="1690654"/>
          <a:ext cx="2413108" cy="1447865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Безналичные расчеты с физическими лицами</a:t>
          </a:r>
          <a:endParaRPr lang="ru-RU" sz="2000" kern="1200" dirty="0"/>
        </a:p>
      </dsp:txBody>
      <dsp:txXfrm>
        <a:off x="1127011" y="1690654"/>
        <a:ext cx="2413108" cy="1447865"/>
      </dsp:txXfrm>
    </dsp:sp>
    <dsp:sp modelId="{4387B92A-C040-4ED2-99FC-4C3D5E1BA75B}">
      <dsp:nvSpPr>
        <dsp:cNvPr id="0" name=""/>
        <dsp:cNvSpPr/>
      </dsp:nvSpPr>
      <dsp:spPr>
        <a:xfrm>
          <a:off x="3781430" y="1690654"/>
          <a:ext cx="2413108" cy="1447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Транспортные перевозки пассажиров и грузов (такси и т.д.)</a:t>
          </a:r>
          <a:endParaRPr lang="ru-RU" sz="1800" kern="1200" dirty="0"/>
        </a:p>
      </dsp:txBody>
      <dsp:txXfrm>
        <a:off x="3781430" y="1690654"/>
        <a:ext cx="2413108" cy="1447865"/>
      </dsp:txXfrm>
    </dsp:sp>
    <dsp:sp modelId="{0712B618-D8C5-4F10-B574-9A4CDD608A60}">
      <dsp:nvSpPr>
        <dsp:cNvPr id="0" name=""/>
        <dsp:cNvSpPr/>
      </dsp:nvSpPr>
      <dsp:spPr>
        <a:xfrm>
          <a:off x="2635770" y="3379830"/>
          <a:ext cx="2050008" cy="144786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Плата за ЖКХ, займы, встречное предоставление, </a:t>
          </a:r>
          <a:r>
            <a:rPr lang="ru-RU" sz="1800" kern="1200" dirty="0" err="1" smtClean="0"/>
            <a:t>вендинг</a:t>
          </a:r>
          <a:r>
            <a:rPr lang="ru-RU" sz="1800" kern="1200" dirty="0" smtClean="0"/>
            <a:t> (ИП без работников)</a:t>
          </a:r>
          <a:endParaRPr lang="ru-RU" sz="1800" kern="1200" dirty="0"/>
        </a:p>
      </dsp:txBody>
      <dsp:txXfrm>
        <a:off x="2635770" y="3379830"/>
        <a:ext cx="2050008" cy="1447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0.47375</cdr:x>
      <cdr:y>0.4518</cdr:y>
    </cdr:from>
    <cdr:to>
      <cdr:x>0.58486</cdr:x>
      <cdr:y>0.65383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98776" y="20448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</cdr:x>
      <cdr:y>0.27679</cdr:y>
    </cdr:from>
    <cdr:to>
      <cdr:x>0.33111</cdr:x>
      <cdr:y>0.47882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10544" y="12527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0.17625</cdr:x>
      <cdr:y>0.2927</cdr:y>
    </cdr:from>
    <cdr:to>
      <cdr:x>0.3075</cdr:x>
      <cdr:y>0.41998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50504" y="1324744"/>
          <a:ext cx="108012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0.22875</cdr:x>
      <cdr:y>0.38816</cdr:y>
    </cdr:from>
    <cdr:to>
      <cdr:x>0.33986</cdr:x>
      <cdr:y>0.59019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82552" y="17567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0.17625</cdr:x>
      <cdr:y>0.26088</cdr:y>
    </cdr:from>
    <cdr:to>
      <cdr:x>0.29875</cdr:x>
      <cdr:y>0.41998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450504" y="1180728"/>
          <a:ext cx="1008112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</a:rPr>
            <a:t>13.3 тыс.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</a:rPr>
            <a:t>ККТ</a:t>
          </a:r>
          <a:endParaRPr lang="ru-RU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0.45625</cdr:x>
      <cdr:y>0.10178</cdr:y>
    </cdr:from>
    <cdr:to>
      <cdr:x>0.57</cdr:x>
      <cdr:y>0.26088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754760" y="460648"/>
          <a:ext cx="93610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22.4 тыс.</a:t>
          </a:r>
        </a:p>
        <a:p xmlns:a="http://schemas.openxmlformats.org/drawingml/2006/main">
          <a:pPr algn="ctr"/>
          <a:r>
            <a:rPr lang="ru-RU" sz="2000" b="1" dirty="0" smtClean="0"/>
            <a:t> ККТ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0.6925</cdr:x>
      <cdr:y>0.00632</cdr:y>
    </cdr:from>
    <cdr:to>
      <cdr:x>0.90861</cdr:x>
      <cdr:y>0.20835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698976" y="28600"/>
          <a:ext cx="177849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0.70125</cdr:x>
      <cdr:y>0</cdr:y>
    </cdr:from>
    <cdr:to>
      <cdr:x>0.85875</cdr:x>
      <cdr:y>0.15185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907963" y="0"/>
          <a:ext cx="1326909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32.8 тыс. </a:t>
          </a:r>
        </a:p>
        <a:p xmlns:a="http://schemas.openxmlformats.org/drawingml/2006/main">
          <a:pPr algn="ctr"/>
          <a:r>
            <a:rPr lang="ru-RU" sz="2000" b="1" dirty="0" smtClean="0"/>
            <a:t>ККТ</a:t>
          </a:r>
          <a:endParaRPr lang="ru-RU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7"/>
            <a:ext cx="2972018" cy="496252"/>
          </a:xfrm>
          <a:prstGeom prst="rect">
            <a:avLst/>
          </a:prstGeom>
        </p:spPr>
        <p:txBody>
          <a:bodyPr vert="horz" lIns="92849" tIns="46427" rIns="92849" bIns="464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351" y="7"/>
            <a:ext cx="2972018" cy="496252"/>
          </a:xfrm>
          <a:prstGeom prst="rect">
            <a:avLst/>
          </a:prstGeom>
        </p:spPr>
        <p:txBody>
          <a:bodyPr vert="horz" lIns="92849" tIns="46427" rIns="92849" bIns="46427" rtlCol="0"/>
          <a:lstStyle>
            <a:lvl1pPr algn="r">
              <a:defRPr sz="1200"/>
            </a:lvl1pPr>
          </a:lstStyle>
          <a:p>
            <a:fld id="{635EE5EA-9820-489D-8EEF-533A33187946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2950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49" tIns="46427" rIns="92849" bIns="4642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76" y="4715194"/>
            <a:ext cx="5487053" cy="4466268"/>
          </a:xfrm>
          <a:prstGeom prst="rect">
            <a:avLst/>
          </a:prstGeom>
        </p:spPr>
        <p:txBody>
          <a:bodyPr vert="horz" lIns="92849" tIns="46427" rIns="92849" bIns="4642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796"/>
            <a:ext cx="2972018" cy="496251"/>
          </a:xfrm>
          <a:prstGeom prst="rect">
            <a:avLst/>
          </a:prstGeom>
        </p:spPr>
        <p:txBody>
          <a:bodyPr vert="horz" lIns="92849" tIns="46427" rIns="92849" bIns="464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351" y="9428796"/>
            <a:ext cx="2972018" cy="496251"/>
          </a:xfrm>
          <a:prstGeom prst="rect">
            <a:avLst/>
          </a:prstGeom>
        </p:spPr>
        <p:txBody>
          <a:bodyPr vert="horz" lIns="92849" tIns="46427" rIns="92849" bIns="46427" rtlCol="0" anchor="b"/>
          <a:lstStyle>
            <a:lvl1pPr algn="r">
              <a:defRPr sz="1200"/>
            </a:lvl1pPr>
          </a:lstStyle>
          <a:p>
            <a:fld id="{37535AEC-6240-45D3-A78A-C8D4CECEF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1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63691"/>
            <a:ext cx="77724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6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0F243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66349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64691" y="1873503"/>
            <a:ext cx="1106423" cy="1028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746525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90"/>
            <a:ext cx="9142412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63691"/>
            <a:ext cx="7772400" cy="1470025"/>
          </a:xfrm>
        </p:spPr>
        <p:txBody>
          <a:bodyPr>
            <a:normAutofit/>
          </a:bodyPr>
          <a:lstStyle>
            <a:lvl1pPr>
              <a:defRPr sz="37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34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416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39" y="5127625"/>
            <a:ext cx="923925" cy="376238"/>
          </a:xfrm>
          <a:prstGeom prst="rect">
            <a:avLst/>
          </a:prstGeom>
          <a:noFill/>
        </p:spPr>
        <p:txBody>
          <a:bodyPr lIns="60110" tIns="30056" rIns="60110" bIns="30056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606877"/>
            <a:ext cx="7320689" cy="4829253"/>
          </a:xfrm>
        </p:spPr>
        <p:txBody>
          <a:bodyPr/>
          <a:lstStyle>
            <a:lvl1pPr marL="238981" indent="0">
              <a:buFontTx/>
              <a:buNone/>
              <a:defRPr b="1">
                <a:latin typeface="+mj-lt"/>
              </a:defRPr>
            </a:lvl1pPr>
            <a:lvl2pPr marL="236894" indent="2087">
              <a:defRPr>
                <a:latin typeface="+mj-lt"/>
              </a:defRPr>
            </a:lvl2pPr>
            <a:lvl3pPr marL="413259" indent="-171148">
              <a:tabLst/>
              <a:defRPr>
                <a:latin typeface="+mj-lt"/>
              </a:defRPr>
            </a:lvl3pPr>
            <a:lvl4pPr marL="0" indent="236894">
              <a:lnSpc>
                <a:spcPts val="1184"/>
              </a:lnSpc>
              <a:spcBef>
                <a:spcPts val="263"/>
              </a:spcBef>
              <a:defRPr>
                <a:latin typeface="+mj-lt"/>
              </a:defRPr>
            </a:lvl4pPr>
            <a:lvl5pPr>
              <a:lnSpc>
                <a:spcPts val="1184"/>
              </a:lnSpc>
              <a:spcBef>
                <a:spcPts val="26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501073"/>
            <a:ext cx="7337192" cy="1105803"/>
          </a:xfrm>
        </p:spPr>
        <p:txBody>
          <a:bodyPr/>
          <a:lstStyle>
            <a:lvl1pPr marL="0" marR="0" indent="0" defTabSz="6856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525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6C8BAE-5112-4501-BA59-24FF88ECE4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92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606877"/>
            <a:ext cx="7320689" cy="4829253"/>
          </a:xfrm>
        </p:spPr>
        <p:txBody>
          <a:bodyPr/>
          <a:lstStyle>
            <a:lvl1pPr marL="238981" indent="0">
              <a:buFontTx/>
              <a:buNone/>
              <a:defRPr b="1">
                <a:latin typeface="+mj-lt"/>
              </a:defRPr>
            </a:lvl1pPr>
            <a:lvl2pPr marL="238981" indent="0">
              <a:defRPr>
                <a:latin typeface="+mj-lt"/>
              </a:defRPr>
            </a:lvl2pPr>
            <a:lvl3pPr marL="413259" indent="-171148">
              <a:defRPr>
                <a:latin typeface="+mj-lt"/>
              </a:defRPr>
            </a:lvl3pPr>
            <a:lvl4pPr marL="0" indent="236894">
              <a:defRPr>
                <a:latin typeface="+mj-lt"/>
              </a:defRPr>
            </a:lvl4pPr>
            <a:lvl5pPr marL="94339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7" y="501073"/>
            <a:ext cx="7337901" cy="1105803"/>
          </a:xfrm>
        </p:spPr>
        <p:txBody>
          <a:bodyPr/>
          <a:lstStyle>
            <a:lvl1pPr marL="0" marR="0" indent="0" defTabSz="6856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525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6C8BAE-5112-4501-BA59-24FF88ECE4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76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2"/>
            <a:ext cx="914241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1012506"/>
            <a:ext cx="7320689" cy="202463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3429720"/>
            <a:ext cx="7320689" cy="3006404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3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6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1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35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1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0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87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71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6C8BAE-5112-4501-BA59-24FF88ECE4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90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6" y="1606874"/>
            <a:ext cx="3620764" cy="469579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0" y="1606874"/>
            <a:ext cx="3644897" cy="469579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6C8BAE-5112-4501-BA59-24FF88ECE4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0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39" y="5127625"/>
            <a:ext cx="923925" cy="376238"/>
          </a:xfrm>
          <a:prstGeom prst="rect">
            <a:avLst/>
          </a:prstGeom>
          <a:noFill/>
        </p:spPr>
        <p:txBody>
          <a:bodyPr lIns="80147" tIns="40074" rIns="80147" bIns="4007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606876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5858" indent="2783">
              <a:defRPr>
                <a:latin typeface="+mj-lt"/>
              </a:defRPr>
            </a:lvl2pPr>
            <a:lvl3pPr marL="551012" indent="-228197">
              <a:tabLst/>
              <a:defRPr>
                <a:latin typeface="+mj-lt"/>
              </a:defRPr>
            </a:lvl3pPr>
            <a:lvl4pPr marL="0" indent="315858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501071"/>
            <a:ext cx="7337192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3" y="1606872"/>
            <a:ext cx="3674753" cy="56800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79" indent="0">
              <a:buNone/>
              <a:defRPr sz="1350" b="1"/>
            </a:lvl3pPr>
            <a:lvl4pPr marL="1028519" indent="0">
              <a:buNone/>
              <a:defRPr sz="1200" b="1"/>
            </a:lvl4pPr>
            <a:lvl5pPr marL="1371358" indent="0">
              <a:buNone/>
              <a:defRPr sz="1200" b="1"/>
            </a:lvl5pPr>
            <a:lvl6pPr marL="1714197" indent="0">
              <a:buNone/>
              <a:defRPr sz="1200" b="1"/>
            </a:lvl6pPr>
            <a:lvl7pPr marL="2057037" indent="0">
              <a:buNone/>
              <a:defRPr sz="1200" b="1"/>
            </a:lvl7pPr>
            <a:lvl8pPr marL="2399876" indent="0">
              <a:buNone/>
              <a:defRPr sz="1200" b="1"/>
            </a:lvl8pPr>
            <a:lvl9pPr marL="274271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3" y="2174876"/>
            <a:ext cx="3674753" cy="426124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12" y="1606872"/>
            <a:ext cx="3587825" cy="56800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79" indent="0">
              <a:buNone/>
              <a:defRPr sz="1350" b="1"/>
            </a:lvl3pPr>
            <a:lvl4pPr marL="1028519" indent="0">
              <a:buNone/>
              <a:defRPr sz="1200" b="1"/>
            </a:lvl4pPr>
            <a:lvl5pPr marL="1371358" indent="0">
              <a:buNone/>
              <a:defRPr sz="1200" b="1"/>
            </a:lvl5pPr>
            <a:lvl6pPr marL="1714197" indent="0">
              <a:buNone/>
              <a:defRPr sz="1200" b="1"/>
            </a:lvl6pPr>
            <a:lvl7pPr marL="2057037" indent="0">
              <a:buNone/>
              <a:defRPr sz="1200" b="1"/>
            </a:lvl7pPr>
            <a:lvl8pPr marL="2399876" indent="0">
              <a:buNone/>
              <a:defRPr sz="1200" b="1"/>
            </a:lvl8pPr>
            <a:lvl9pPr marL="274271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12" y="2188098"/>
            <a:ext cx="3587825" cy="424802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C8BAE-5112-4501-BA59-24FF88ECE4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6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6C8BAE-5112-4501-BA59-24FF88ECE4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27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1" y="5872163"/>
            <a:ext cx="566738" cy="654050"/>
          </a:xfrm>
        </p:spPr>
        <p:txBody>
          <a:bodyPr/>
          <a:lstStyle>
            <a:lvl1pPr algn="ctr">
              <a:defRPr sz="18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A66C8BAE-5112-4501-BA59-24FF88ECE4DD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9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39" indent="0">
              <a:buNone/>
              <a:defRPr sz="900"/>
            </a:lvl2pPr>
            <a:lvl3pPr marL="685679" indent="0">
              <a:buNone/>
              <a:defRPr sz="750"/>
            </a:lvl3pPr>
            <a:lvl4pPr marL="1028519" indent="0">
              <a:buNone/>
              <a:defRPr sz="675"/>
            </a:lvl4pPr>
            <a:lvl5pPr marL="1371358" indent="0">
              <a:buNone/>
              <a:defRPr sz="675"/>
            </a:lvl5pPr>
            <a:lvl6pPr marL="1714197" indent="0">
              <a:buNone/>
              <a:defRPr sz="675"/>
            </a:lvl6pPr>
            <a:lvl7pPr marL="2057037" indent="0">
              <a:buNone/>
              <a:defRPr sz="675"/>
            </a:lvl7pPr>
            <a:lvl8pPr marL="2399876" indent="0">
              <a:buNone/>
              <a:defRPr sz="675"/>
            </a:lvl8pPr>
            <a:lvl9pPr marL="2742716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C8BAE-5112-4501-BA59-24FF88ECE4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97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39" indent="0">
              <a:buNone/>
              <a:defRPr sz="2100"/>
            </a:lvl2pPr>
            <a:lvl3pPr marL="685679" indent="0">
              <a:buNone/>
              <a:defRPr sz="1800"/>
            </a:lvl3pPr>
            <a:lvl4pPr marL="1028519" indent="0">
              <a:buNone/>
              <a:defRPr sz="1500"/>
            </a:lvl4pPr>
            <a:lvl5pPr marL="1371358" indent="0">
              <a:buNone/>
              <a:defRPr sz="1500"/>
            </a:lvl5pPr>
            <a:lvl6pPr marL="1714197" indent="0">
              <a:buNone/>
              <a:defRPr sz="1500"/>
            </a:lvl6pPr>
            <a:lvl7pPr marL="2057037" indent="0">
              <a:buNone/>
              <a:defRPr sz="1500"/>
            </a:lvl7pPr>
            <a:lvl8pPr marL="2399876" indent="0">
              <a:buNone/>
              <a:defRPr sz="1500"/>
            </a:lvl8pPr>
            <a:lvl9pPr marL="2742716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39" indent="0">
              <a:buNone/>
              <a:defRPr sz="900"/>
            </a:lvl2pPr>
            <a:lvl3pPr marL="685679" indent="0">
              <a:buNone/>
              <a:defRPr sz="750"/>
            </a:lvl3pPr>
            <a:lvl4pPr marL="1028519" indent="0">
              <a:buNone/>
              <a:defRPr sz="675"/>
            </a:lvl4pPr>
            <a:lvl5pPr marL="1371358" indent="0">
              <a:buNone/>
              <a:defRPr sz="675"/>
            </a:lvl5pPr>
            <a:lvl6pPr marL="1714197" indent="0">
              <a:buNone/>
              <a:defRPr sz="675"/>
            </a:lvl6pPr>
            <a:lvl7pPr marL="2057037" indent="0">
              <a:buNone/>
              <a:defRPr sz="675"/>
            </a:lvl7pPr>
            <a:lvl8pPr marL="2399876" indent="0">
              <a:buNone/>
              <a:defRPr sz="675"/>
            </a:lvl8pPr>
            <a:lvl9pPr marL="2742716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C8BAE-5112-4501-BA59-24FF88ECE4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08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C8BAE-5112-4501-BA59-24FF88ECE4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49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61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C8BAE-5112-4501-BA59-24FF88ECE4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99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596"/>
            <a:ext cx="9142412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63694"/>
            <a:ext cx="7772400" cy="1470025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583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846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589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1" y="5127627"/>
            <a:ext cx="923925" cy="37623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marL="0" marR="0" lvl="0" indent="0" algn="l" defTabSz="35789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1" y="1606875"/>
            <a:ext cx="7320689" cy="4829253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501073"/>
            <a:ext cx="7337192" cy="1105803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57896"/>
            <a:fld id="{D57E3FE5-A9B2-4740-BCFC-E5DFD07173BA}" type="slidenum">
              <a:rPr lang="en-US" smtClean="0">
                <a:solidFill>
                  <a:prstClr val="white"/>
                </a:solidFill>
              </a:rPr>
              <a:pPr defTabSz="357896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79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4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1" y="1606875"/>
            <a:ext cx="7320689" cy="4829253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9" y="501073"/>
            <a:ext cx="7337901" cy="1105803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57896"/>
            <a:fld id="{D57E3FE5-A9B2-4740-BCFC-E5DFD07173BA}" type="slidenum">
              <a:rPr lang="en-US" smtClean="0">
                <a:solidFill>
                  <a:prstClr val="white"/>
                </a:solidFill>
              </a:rPr>
              <a:pPr defTabSz="357896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2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606876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8641" indent="0">
              <a:defRPr>
                <a:latin typeface="+mj-lt"/>
              </a:defRPr>
            </a:lvl2pPr>
            <a:lvl3pPr marL="551012" indent="-228197">
              <a:defRPr>
                <a:latin typeface="+mj-lt"/>
              </a:defRPr>
            </a:lvl3pPr>
            <a:lvl4pPr marL="0" indent="315858">
              <a:defRPr>
                <a:latin typeface="+mj-lt"/>
              </a:defRPr>
            </a:lvl4pPr>
            <a:lvl5pPr marL="125786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7" y="501071"/>
            <a:ext cx="7337901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8"/>
            <a:ext cx="914241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1012509"/>
            <a:ext cx="7320689" cy="2024631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3429723"/>
            <a:ext cx="7320689" cy="3006404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57896"/>
            <a:fld id="{D57E3FE5-A9B2-4740-BCFC-E5DFD07173BA}" type="slidenum">
              <a:rPr lang="en-US" smtClean="0">
                <a:solidFill>
                  <a:prstClr val="white"/>
                </a:solidFill>
              </a:rPr>
              <a:pPr defTabSz="357896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467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589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501071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606875"/>
            <a:ext cx="3620764" cy="46957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4" y="1606875"/>
            <a:ext cx="3644897" cy="46957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57896"/>
            <a:fld id="{D57E3FE5-A9B2-4740-BCFC-E5DFD07173BA}" type="slidenum">
              <a:rPr lang="en-US" smtClean="0">
                <a:solidFill>
                  <a:prstClr val="white"/>
                </a:solidFill>
              </a:rPr>
              <a:pPr defTabSz="357896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50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501070"/>
            <a:ext cx="7864167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8" y="1606872"/>
            <a:ext cx="3674753" cy="56800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8" y="2174876"/>
            <a:ext cx="3674753" cy="426124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606872"/>
            <a:ext cx="3587827" cy="56800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2188097"/>
            <a:ext cx="3587827" cy="4248027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57896"/>
            <a:fld id="{96E412FB-C536-43A7-9917-30AFB6C335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7896"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578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57896"/>
            <a:fld id="{D57E3FE5-A9B2-4740-BCFC-E5DFD07173BA}" type="slidenum">
              <a:rPr lang="en-US" smtClean="0">
                <a:solidFill>
                  <a:prstClr val="white"/>
                </a:solidFill>
              </a:rPr>
              <a:pPr defTabSz="357896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42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589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501071"/>
            <a:ext cx="7864167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57896"/>
            <a:fld id="{E62DDACF-AF9F-4D45-9D37-BA9250E2A6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7896"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57896"/>
            <a:fld id="{D57E3FE5-A9B2-4740-BCFC-E5DFD07173BA}" type="slidenum">
              <a:rPr lang="en-US" smtClean="0">
                <a:solidFill>
                  <a:prstClr val="white"/>
                </a:solidFill>
              </a:rPr>
              <a:pPr defTabSz="357896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578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54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57896"/>
            <a:fld id="{0E40C3F0-AB52-48BB-B3E5-6F82E4D6C5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7896"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578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4" y="5872168"/>
            <a:ext cx="566739" cy="654049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 defTabSz="357896"/>
            <a:fld id="{D57E3FE5-A9B2-4740-BCFC-E5DFD07173BA}" type="slidenum">
              <a:rPr lang="en-US" smtClean="0">
                <a:solidFill>
                  <a:prstClr val="white"/>
                </a:solidFill>
              </a:rPr>
              <a:pPr defTabSz="357896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0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7"/>
            <a:ext cx="5111751" cy="58531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57896"/>
            <a:fld id="{C93DF4DC-37D0-4B16-9447-B2C56A6E15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7896"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578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57896"/>
            <a:fld id="{D57E3FE5-A9B2-4740-BCFC-E5DFD07173BA}" type="slidenum">
              <a:rPr lang="en-US" smtClean="0">
                <a:solidFill>
                  <a:prstClr val="white"/>
                </a:solidFill>
              </a:rPr>
              <a:pPr defTabSz="357896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57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57896"/>
            <a:fld id="{2B3C449E-AC13-4158-9792-A90D0029A1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7896"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578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57896"/>
            <a:fld id="{D57E3FE5-A9B2-4740-BCFC-E5DFD07173BA}" type="slidenum">
              <a:rPr lang="en-US" smtClean="0">
                <a:solidFill>
                  <a:prstClr val="white"/>
                </a:solidFill>
              </a:rPr>
              <a:pPr defTabSz="357896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83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57896"/>
            <a:fld id="{71461A8B-C801-41C4-B279-4A3DA2C204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7896"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578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57896"/>
            <a:fld id="{D57E3FE5-A9B2-4740-BCFC-E5DFD07173BA}" type="slidenum">
              <a:rPr lang="en-US" smtClean="0">
                <a:solidFill>
                  <a:prstClr val="white"/>
                </a:solidFill>
              </a:rPr>
              <a:pPr defTabSz="357896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454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5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303213"/>
            <a:ext cx="7065963" cy="64516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57896"/>
            <a:fld id="{63A25068-0DFB-4277-98F5-01F874E422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7896"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578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57896"/>
            <a:fld id="{D57E3FE5-A9B2-4740-BCFC-E5DFD07173BA}" type="slidenum">
              <a:rPr lang="en-US" smtClean="0">
                <a:solidFill>
                  <a:prstClr val="white"/>
                </a:solidFill>
              </a:rPr>
              <a:pPr defTabSz="357896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895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57896"/>
            <a:fld id="{3E144FD6-1041-4C8F-9184-317BA23E52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7896"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578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57896"/>
            <a:fld id="{D57E3FE5-A9B2-4740-BCFC-E5DFD07173BA}" type="slidenum">
              <a:rPr lang="en-US" smtClean="0">
                <a:solidFill>
                  <a:prstClr val="white"/>
                </a:solidFill>
              </a:rPr>
              <a:pPr defTabSz="357896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3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241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1012506"/>
            <a:ext cx="732068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6" y="3429720"/>
            <a:ext cx="7320689" cy="300640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0" y="1428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363694"/>
            <a:ext cx="7772400" cy="1470025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6583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3279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913"/>
            <a:ext cx="9142644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1" y="1606875"/>
            <a:ext cx="7320689" cy="4829253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2" y="5127080"/>
            <a:ext cx="923619" cy="376853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marL="0" marR="0" lvl="0" indent="0" algn="l" defTabSz="35789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501073"/>
            <a:ext cx="7337192" cy="1105803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57896"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 defTabSz="357896"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104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472"/>
            <a:ext cx="9142644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1" y="1606875"/>
            <a:ext cx="7320689" cy="4829253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9" y="501073"/>
            <a:ext cx="7337901" cy="1105803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57896"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defTabSz="357896"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42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1012509"/>
            <a:ext cx="7320689" cy="2024631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3429723"/>
            <a:ext cx="7320689" cy="3006404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57896"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 defTabSz="357896"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825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913"/>
            <a:ext cx="9142644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501071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606875"/>
            <a:ext cx="3620764" cy="46957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4" y="1606875"/>
            <a:ext cx="3644897" cy="46957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57896"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 defTabSz="357896"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095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501070"/>
            <a:ext cx="7864167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8" y="1606872"/>
            <a:ext cx="3674753" cy="56800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8" y="2174876"/>
            <a:ext cx="3674753" cy="426124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606872"/>
            <a:ext cx="3587827" cy="56800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2188097"/>
            <a:ext cx="3587827" cy="4248027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57896">
              <a:defRPr/>
            </a:pPr>
            <a:fld id="{FDEEE235-F423-4D2A-8DE1-A37E1A2713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7896">
                <a:defRPr/>
              </a:pPr>
              <a:t>2/20/2019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57896"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 defTabSz="357896"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357896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3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913"/>
            <a:ext cx="9142644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501071"/>
            <a:ext cx="7864167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57896">
              <a:defRPr/>
            </a:pPr>
            <a:fld id="{D6E0E2F3-7E07-4768-910D-2E604297BD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7896">
                <a:defRPr/>
              </a:pPr>
              <a:t>2/20/2019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57896"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 defTabSz="357896"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357896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561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57896">
              <a:defRPr/>
            </a:pPr>
            <a:fld id="{F977D132-F191-42A9-B05E-262CEA3377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7896">
                <a:defRPr/>
              </a:pPr>
              <a:t>2/20/2019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57896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5872594"/>
            <a:ext cx="567428" cy="653105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 defTabSz="357896"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 defTabSz="357896"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768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7"/>
            <a:ext cx="5111751" cy="58531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57896">
              <a:defRPr/>
            </a:pPr>
            <a:fld id="{42C54F11-6D26-45F5-9948-0A6C5B6AC5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7896">
                <a:defRPr/>
              </a:pPr>
              <a:t>2/20/2019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57896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57896"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 defTabSz="357896"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924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57896">
              <a:defRPr/>
            </a:pPr>
            <a:fld id="{B7F50573-D15C-40DE-BCAB-02533A79FD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7896">
                <a:defRPr/>
              </a:pPr>
              <a:t>2/20/2019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57896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57896"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 defTabSz="357896"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2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6" y="1606873"/>
            <a:ext cx="3620764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9" y="1606873"/>
            <a:ext cx="3644897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57896">
              <a:defRPr/>
            </a:pPr>
            <a:fld id="{11EAB549-FBB3-432F-81F2-CDFEC7B932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7896">
                <a:defRPr/>
              </a:pPr>
              <a:t>2/20/2019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57896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57896"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 defTabSz="357896"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272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5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303213"/>
            <a:ext cx="7065963" cy="64516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57896">
              <a:defRPr/>
            </a:pPr>
            <a:fld id="{28695BA7-AE42-4497-A4FF-51E595C592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7896">
                <a:defRPr/>
              </a:pPr>
              <a:t>2/20/2019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57896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57896"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 defTabSz="357896"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345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4" y="6420026"/>
            <a:ext cx="3049347" cy="130151"/>
          </a:xfrm>
          <a:prstGeom prst="rect">
            <a:avLst/>
          </a:prstGeom>
          <a:noFill/>
        </p:spPr>
        <p:txBody>
          <a:bodyPr lIns="52693" tIns="26346" rIns="52693" bIns="26346">
            <a:spAutoFit/>
          </a:bodyPr>
          <a:lstStyle/>
          <a:p>
            <a:pPr marL="0" marR="0" lvl="0" indent="0" algn="r" defTabSz="3578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F497D"/>
                    </a:gs>
                    <a:gs pos="100000">
                      <a:srgbClr val="1F497D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4" y="6420025"/>
            <a:ext cx="3049347" cy="116880"/>
          </a:xfrm>
          <a:prstGeom prst="rect">
            <a:avLst/>
          </a:prstGeom>
          <a:noFill/>
        </p:spPr>
        <p:txBody>
          <a:bodyPr lIns="39551" tIns="19775" rIns="39551" bIns="19775">
            <a:spAutoFit/>
          </a:bodyPr>
          <a:lstStyle/>
          <a:p>
            <a:pPr marL="0" marR="0" lvl="0" indent="0" algn="r" defTabSz="3578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F497D"/>
                    </a:gs>
                    <a:gs pos="100000">
                      <a:srgbClr val="1F497D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2" y="431804"/>
            <a:ext cx="8363939" cy="701731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2" y="1508789"/>
            <a:ext cx="8363939" cy="4704523"/>
          </a:xfrm>
        </p:spPr>
        <p:txBody>
          <a:bodyPr/>
          <a:lstStyle>
            <a:lvl1pPr marL="200344" indent="-200344">
              <a:defRPr sz="1900"/>
            </a:lvl1pPr>
            <a:lvl2pPr marL="429045" indent="-163751">
              <a:defRPr sz="1900"/>
            </a:lvl2pPr>
            <a:lvl3pPr marL="658661" indent="-165581">
              <a:defRPr sz="1900"/>
            </a:lvl3pPr>
            <a:lvl4pPr marL="859005" indent="-133561">
              <a:defRPr sz="1900"/>
            </a:lvl4pPr>
            <a:lvl5pPr marL="1053858" indent="-128988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4" y="6477292"/>
            <a:ext cx="3914979" cy="166200"/>
          </a:xfrm>
        </p:spPr>
        <p:txBody>
          <a:bodyPr anchor="ctr"/>
          <a:lstStyle>
            <a:lvl1pPr marL="0" indent="0" algn="l" defTabSz="526907" rtl="0" eaLnBrk="1" latinLnBrk="0" hangingPunct="1">
              <a:buNone/>
              <a:defRPr lang="en-US" sz="5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526907" rtl="0" eaLnBrk="1" latinLnBrk="0" hangingPunct="1">
              <a:buNone/>
              <a:defRPr lang="en-US" sz="5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94" y="6308733"/>
            <a:ext cx="708025" cy="366713"/>
          </a:xfrm>
        </p:spPr>
        <p:txBody>
          <a:bodyPr lIns="60134" tIns="30067" rIns="60134" bIns="30067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defTabSz="357896">
              <a:defRPr/>
            </a:pPr>
            <a:fld id="{9A54D30B-CB97-48CC-94EC-352FC82BBC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7896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94828"/>
      </p:ext>
    </p:extLst>
  </p:cSld>
  <p:clrMapOvr>
    <a:masterClrMapping/>
  </p:clrMapOvr>
  <p:transition spd="slow">
    <p:push/>
  </p:transition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0" y="1428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363694"/>
            <a:ext cx="7772400" cy="1470025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6583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883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913"/>
            <a:ext cx="9142644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1" y="1606875"/>
            <a:ext cx="7320689" cy="4829253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2" y="5127080"/>
            <a:ext cx="923619" cy="376853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marL="0" marR="0" lvl="0" indent="0" algn="l" defTabSz="35789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501073"/>
            <a:ext cx="7337192" cy="1105803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57896"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 defTabSz="357896"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177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472"/>
            <a:ext cx="9142644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1" y="1606875"/>
            <a:ext cx="7320689" cy="4829253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9" y="501073"/>
            <a:ext cx="7337901" cy="1105803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57896"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defTabSz="357896"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635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1" y="1012509"/>
            <a:ext cx="7320689" cy="2024631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1" y="3429723"/>
            <a:ext cx="7320689" cy="3006404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57896"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 defTabSz="357896"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619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913"/>
            <a:ext cx="9142644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501071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606875"/>
            <a:ext cx="3620764" cy="46957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4" y="1606875"/>
            <a:ext cx="3644897" cy="46957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57896"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 defTabSz="357896"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517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501070"/>
            <a:ext cx="7864167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8" y="1606872"/>
            <a:ext cx="3674753" cy="56800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8" y="2174876"/>
            <a:ext cx="3674753" cy="426124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606872"/>
            <a:ext cx="3587827" cy="56800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2188097"/>
            <a:ext cx="3587827" cy="4248027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57896">
              <a:defRPr/>
            </a:pPr>
            <a:fld id="{FDEEE235-F423-4D2A-8DE1-A37E1A2713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7896">
                <a:defRPr/>
              </a:pPr>
              <a:t>2/20/2019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57896"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 defTabSz="357896"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357896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853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913"/>
            <a:ext cx="9142644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501071"/>
            <a:ext cx="7864167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57896">
              <a:defRPr/>
            </a:pPr>
            <a:fld id="{D6E0E2F3-7E07-4768-910D-2E604297BD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7896">
                <a:defRPr/>
              </a:pPr>
              <a:t>2/20/2019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57896"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 defTabSz="357896"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357896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8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2" y="1606872"/>
            <a:ext cx="3674753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2" y="2174876"/>
            <a:ext cx="3674753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11" y="1606872"/>
            <a:ext cx="3587825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11" y="2188098"/>
            <a:ext cx="3587825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57896">
              <a:defRPr/>
            </a:pPr>
            <a:fld id="{F977D132-F191-42A9-B05E-262CEA3377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7896">
                <a:defRPr/>
              </a:pPr>
              <a:t>2/20/2019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57896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5872594"/>
            <a:ext cx="567428" cy="653105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 defTabSz="357896"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 defTabSz="357896"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877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7"/>
            <a:ext cx="5111751" cy="58531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57896">
              <a:defRPr/>
            </a:pPr>
            <a:fld id="{42C54F11-6D26-45F5-9948-0A6C5B6AC5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7896">
                <a:defRPr/>
              </a:pPr>
              <a:t>2/20/2019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57896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57896"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 defTabSz="357896"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455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57896">
              <a:defRPr/>
            </a:pPr>
            <a:fld id="{B7F50573-D15C-40DE-BCAB-02533A79FD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7896">
                <a:defRPr/>
              </a:pPr>
              <a:t>2/20/2019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57896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57896"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 defTabSz="357896"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160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57896">
              <a:defRPr/>
            </a:pPr>
            <a:fld id="{11EAB549-FBB3-432F-81F2-CDFEC7B932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7896">
                <a:defRPr/>
              </a:pPr>
              <a:t>2/20/2019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57896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57896"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 defTabSz="357896"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397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5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303213"/>
            <a:ext cx="7065963" cy="64516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57896">
              <a:defRPr/>
            </a:pPr>
            <a:fld id="{28695BA7-AE42-4497-A4FF-51E595C592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7896">
                <a:defRPr/>
              </a:pPr>
              <a:t>2/20/2019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57896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57896"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 defTabSz="357896"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757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4" y="6420026"/>
            <a:ext cx="3049347" cy="130151"/>
          </a:xfrm>
          <a:prstGeom prst="rect">
            <a:avLst/>
          </a:prstGeom>
          <a:noFill/>
        </p:spPr>
        <p:txBody>
          <a:bodyPr lIns="52693" tIns="26346" rIns="52693" bIns="26346">
            <a:spAutoFit/>
          </a:bodyPr>
          <a:lstStyle/>
          <a:p>
            <a:pPr marL="0" marR="0" lvl="0" indent="0" algn="r" defTabSz="3578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F497D"/>
                    </a:gs>
                    <a:gs pos="100000">
                      <a:srgbClr val="1F497D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4" y="6420025"/>
            <a:ext cx="3049347" cy="116880"/>
          </a:xfrm>
          <a:prstGeom prst="rect">
            <a:avLst/>
          </a:prstGeom>
          <a:noFill/>
        </p:spPr>
        <p:txBody>
          <a:bodyPr lIns="39551" tIns="19775" rIns="39551" bIns="19775">
            <a:spAutoFit/>
          </a:bodyPr>
          <a:lstStyle/>
          <a:p>
            <a:pPr marL="0" marR="0" lvl="0" indent="0" algn="r" defTabSz="3578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F497D"/>
                    </a:gs>
                    <a:gs pos="100000">
                      <a:srgbClr val="1F497D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2" y="431804"/>
            <a:ext cx="8363939" cy="701731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2" y="1508789"/>
            <a:ext cx="8363939" cy="4704523"/>
          </a:xfrm>
        </p:spPr>
        <p:txBody>
          <a:bodyPr/>
          <a:lstStyle>
            <a:lvl1pPr marL="200344" indent="-200344">
              <a:defRPr sz="1900"/>
            </a:lvl1pPr>
            <a:lvl2pPr marL="429045" indent="-163751">
              <a:defRPr sz="1900"/>
            </a:lvl2pPr>
            <a:lvl3pPr marL="658661" indent="-165581">
              <a:defRPr sz="1900"/>
            </a:lvl3pPr>
            <a:lvl4pPr marL="859005" indent="-133561">
              <a:defRPr sz="1900"/>
            </a:lvl4pPr>
            <a:lvl5pPr marL="1053858" indent="-128988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4" y="6477292"/>
            <a:ext cx="3914979" cy="166200"/>
          </a:xfrm>
        </p:spPr>
        <p:txBody>
          <a:bodyPr anchor="ctr"/>
          <a:lstStyle>
            <a:lvl1pPr marL="0" indent="0" algn="l" defTabSz="526907" rtl="0" eaLnBrk="1" latinLnBrk="0" hangingPunct="1">
              <a:buNone/>
              <a:defRPr lang="en-US" sz="5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526907" rtl="0" eaLnBrk="1" latinLnBrk="0" hangingPunct="1">
              <a:buNone/>
              <a:defRPr lang="en-US" sz="5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94" y="6308733"/>
            <a:ext cx="708025" cy="366713"/>
          </a:xfrm>
        </p:spPr>
        <p:txBody>
          <a:bodyPr lIns="60134" tIns="30067" rIns="60134" bIns="30067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defTabSz="357896">
              <a:defRPr/>
            </a:pPr>
            <a:fld id="{9A54D30B-CB97-48CC-94EC-352FC82BBC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7896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89198"/>
      </p:ext>
    </p:extLst>
  </p:cSld>
  <p:clrMapOvr>
    <a:masterClrMapping/>
  </p:clrMapOvr>
  <p:transition spd="slow">
    <p:push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1" y="5872163"/>
            <a:ext cx="566738" cy="654050"/>
          </a:xfrm>
        </p:spPr>
        <p:txBody>
          <a:bodyPr/>
          <a:lstStyle>
            <a:lvl1pPr algn="ctr">
              <a:defRPr sz="24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490538"/>
            <a:ext cx="73437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600200"/>
            <a:ext cx="734377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6042045"/>
            <a:ext cx="619125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>
              <a:lnSpc>
                <a:spcPts val="2104"/>
              </a:lnSpc>
              <a:defRPr sz="24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4061" r:id="rId13"/>
    <p:sldLayoutId id="2147484062" r:id="rId14"/>
  </p:sldLayoutIdLst>
  <p:hf hdr="0" ftr="0" dt="0"/>
  <p:txStyles>
    <p:titleStyle>
      <a:lvl1pPr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pitchFamily="34" charset="0"/>
        </a:defRPr>
      </a:lvl2pPr>
      <a:lvl3pPr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pitchFamily="34" charset="0"/>
        </a:defRPr>
      </a:lvl3pPr>
      <a:lvl4pPr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pitchFamily="34" charset="0"/>
        </a:defRPr>
      </a:lvl4pPr>
      <a:lvl5pPr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pitchFamily="34" charset="0"/>
        </a:defRPr>
      </a:lvl5pPr>
      <a:lvl6pPr marL="457200"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pitchFamily="34" charset="0"/>
        </a:defRPr>
      </a:lvl6pPr>
      <a:lvl7pPr marL="914400"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pitchFamily="34" charset="0"/>
        </a:defRPr>
      </a:lvl7pPr>
      <a:lvl8pPr marL="1371600"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pitchFamily="34" charset="0"/>
        </a:defRPr>
      </a:lvl8pPr>
      <a:lvl9pPr marL="1828800"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pitchFamily="34" charset="0"/>
        </a:defRPr>
      </a:lvl9pPr>
    </p:titleStyle>
    <p:bodyStyle>
      <a:lvl1pPr marL="317500" algn="l" defTabSz="912813" rtl="0" fontAlgn="base">
        <a:spcBef>
          <a:spcPct val="20000"/>
        </a:spcBef>
        <a:spcAft>
          <a:spcPct val="0"/>
        </a:spcAft>
        <a:buFont typeface="+mj-lt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17500" algn="l" defTabSz="912813" rtl="0" fontAlgn="base">
        <a:spcBef>
          <a:spcPct val="20000"/>
        </a:spcBef>
        <a:spcAft>
          <a:spcPct val="0"/>
        </a:spcAft>
        <a:buFont typeface="Arial" pitchFamily="34" charset="0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23888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14325" algn="just" defTabSz="912813" rtl="0" fontAlgn="base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57300" algn="l" defTabSz="912813" rtl="0" fontAlgn="base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defRPr sz="1200" kern="1200">
          <a:solidFill>
            <a:srgbClr val="8D8C90"/>
          </a:solidFill>
          <a:latin typeface="+mj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490538"/>
            <a:ext cx="73437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600200"/>
            <a:ext cx="734377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6042047"/>
            <a:ext cx="619125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>
              <a:lnSpc>
                <a:spcPts val="1578"/>
              </a:lnSpc>
              <a:defRPr sz="1800" smtClean="0">
                <a:solidFill>
                  <a:schemeClr val="bg1"/>
                </a:solidFill>
              </a:defRPr>
            </a:lvl1pPr>
          </a:lstStyle>
          <a:p>
            <a:fld id="{A66C8BAE-5112-4501-BA59-24FF88ECE4DD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3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</p:sldLayoutIdLst>
  <p:hf hdr="0" ftr="0" dt="0"/>
  <p:txStyles>
    <p:titleStyle>
      <a:lvl1pPr algn="l" defTabSz="684610" rtl="0" eaLnBrk="1" fontAlgn="base" hangingPunct="1">
        <a:lnSpc>
          <a:spcPts val="3422"/>
        </a:lnSpc>
        <a:spcBef>
          <a:spcPct val="0"/>
        </a:spcBef>
        <a:spcAft>
          <a:spcPct val="0"/>
        </a:spcAft>
        <a:defRPr sz="2775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684610" rtl="0" eaLnBrk="1" fontAlgn="base" hangingPunct="1">
        <a:lnSpc>
          <a:spcPts val="3422"/>
        </a:lnSpc>
        <a:spcBef>
          <a:spcPct val="0"/>
        </a:spcBef>
        <a:spcAft>
          <a:spcPct val="0"/>
        </a:spcAft>
        <a:defRPr sz="2775" b="1">
          <a:solidFill>
            <a:srgbClr val="005AA9"/>
          </a:solidFill>
          <a:latin typeface="Arial" pitchFamily="34" charset="0"/>
        </a:defRPr>
      </a:lvl2pPr>
      <a:lvl3pPr algn="l" defTabSz="684610" rtl="0" eaLnBrk="1" fontAlgn="base" hangingPunct="1">
        <a:lnSpc>
          <a:spcPts val="3422"/>
        </a:lnSpc>
        <a:spcBef>
          <a:spcPct val="0"/>
        </a:spcBef>
        <a:spcAft>
          <a:spcPct val="0"/>
        </a:spcAft>
        <a:defRPr sz="2775" b="1">
          <a:solidFill>
            <a:srgbClr val="005AA9"/>
          </a:solidFill>
          <a:latin typeface="Arial" pitchFamily="34" charset="0"/>
        </a:defRPr>
      </a:lvl3pPr>
      <a:lvl4pPr algn="l" defTabSz="684610" rtl="0" eaLnBrk="1" fontAlgn="base" hangingPunct="1">
        <a:lnSpc>
          <a:spcPts val="3422"/>
        </a:lnSpc>
        <a:spcBef>
          <a:spcPct val="0"/>
        </a:spcBef>
        <a:spcAft>
          <a:spcPct val="0"/>
        </a:spcAft>
        <a:defRPr sz="2775" b="1">
          <a:solidFill>
            <a:srgbClr val="005AA9"/>
          </a:solidFill>
          <a:latin typeface="Arial" pitchFamily="34" charset="0"/>
        </a:defRPr>
      </a:lvl4pPr>
      <a:lvl5pPr algn="l" defTabSz="684610" rtl="0" eaLnBrk="1" fontAlgn="base" hangingPunct="1">
        <a:lnSpc>
          <a:spcPts val="3422"/>
        </a:lnSpc>
        <a:spcBef>
          <a:spcPct val="0"/>
        </a:spcBef>
        <a:spcAft>
          <a:spcPct val="0"/>
        </a:spcAft>
        <a:defRPr sz="2775" b="1">
          <a:solidFill>
            <a:srgbClr val="005AA9"/>
          </a:solidFill>
          <a:latin typeface="Arial" pitchFamily="34" charset="0"/>
        </a:defRPr>
      </a:lvl5pPr>
      <a:lvl6pPr marL="342900" algn="l" defTabSz="684610" rtl="0" eaLnBrk="1" fontAlgn="base" hangingPunct="1">
        <a:lnSpc>
          <a:spcPts val="3422"/>
        </a:lnSpc>
        <a:spcBef>
          <a:spcPct val="0"/>
        </a:spcBef>
        <a:spcAft>
          <a:spcPct val="0"/>
        </a:spcAft>
        <a:defRPr sz="2775" b="1">
          <a:solidFill>
            <a:srgbClr val="005AA9"/>
          </a:solidFill>
          <a:latin typeface="Arial" pitchFamily="34" charset="0"/>
        </a:defRPr>
      </a:lvl6pPr>
      <a:lvl7pPr marL="685800" algn="l" defTabSz="684610" rtl="0" eaLnBrk="1" fontAlgn="base" hangingPunct="1">
        <a:lnSpc>
          <a:spcPts val="3422"/>
        </a:lnSpc>
        <a:spcBef>
          <a:spcPct val="0"/>
        </a:spcBef>
        <a:spcAft>
          <a:spcPct val="0"/>
        </a:spcAft>
        <a:defRPr sz="2775" b="1">
          <a:solidFill>
            <a:srgbClr val="005AA9"/>
          </a:solidFill>
          <a:latin typeface="Arial" pitchFamily="34" charset="0"/>
        </a:defRPr>
      </a:lvl7pPr>
      <a:lvl8pPr marL="1028700" algn="l" defTabSz="684610" rtl="0" eaLnBrk="1" fontAlgn="base" hangingPunct="1">
        <a:lnSpc>
          <a:spcPts val="3422"/>
        </a:lnSpc>
        <a:spcBef>
          <a:spcPct val="0"/>
        </a:spcBef>
        <a:spcAft>
          <a:spcPct val="0"/>
        </a:spcAft>
        <a:defRPr sz="2775" b="1">
          <a:solidFill>
            <a:srgbClr val="005AA9"/>
          </a:solidFill>
          <a:latin typeface="Arial" pitchFamily="34" charset="0"/>
        </a:defRPr>
      </a:lvl8pPr>
      <a:lvl9pPr marL="1371600" algn="l" defTabSz="684610" rtl="0" eaLnBrk="1" fontAlgn="base" hangingPunct="1">
        <a:lnSpc>
          <a:spcPts val="3422"/>
        </a:lnSpc>
        <a:spcBef>
          <a:spcPct val="0"/>
        </a:spcBef>
        <a:spcAft>
          <a:spcPct val="0"/>
        </a:spcAft>
        <a:defRPr sz="2775" b="1">
          <a:solidFill>
            <a:srgbClr val="005AA9"/>
          </a:solidFill>
          <a:latin typeface="Arial" pitchFamily="34" charset="0"/>
        </a:defRPr>
      </a:lvl9pPr>
    </p:titleStyle>
    <p:bodyStyle>
      <a:lvl1pPr marL="238125" algn="l" defTabSz="684610" rtl="0" eaLnBrk="1" fontAlgn="base" hangingPunct="1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38125" algn="l" defTabSz="68461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575" kern="1200">
          <a:solidFill>
            <a:srgbClr val="504F53"/>
          </a:solidFill>
          <a:latin typeface="+mj-lt"/>
          <a:ea typeface="+mn-ea"/>
          <a:cs typeface="+mn-cs"/>
        </a:defRPr>
      </a:lvl2pPr>
      <a:lvl3pPr marL="467916" indent="-170260" algn="l" defTabSz="68461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575" kern="1200">
          <a:solidFill>
            <a:srgbClr val="504F53"/>
          </a:solidFill>
          <a:latin typeface="+mj-lt"/>
          <a:ea typeface="+mn-ea"/>
          <a:cs typeface="+mn-cs"/>
        </a:defRPr>
      </a:lvl3pPr>
      <a:lvl4pPr indent="235744" algn="just" defTabSz="684610" rtl="0" eaLnBrk="1" fontAlgn="base" hangingPunct="1">
        <a:lnSpc>
          <a:spcPts val="1181"/>
        </a:lnSpc>
        <a:spcBef>
          <a:spcPts val="263"/>
        </a:spcBef>
        <a:spcAft>
          <a:spcPct val="0"/>
        </a:spcAft>
        <a:buFont typeface="Arial" pitchFamily="34" charset="0"/>
        <a:defRPr sz="1050" kern="1200">
          <a:solidFill>
            <a:srgbClr val="504F53"/>
          </a:solidFill>
          <a:latin typeface="+mj-lt"/>
          <a:ea typeface="+mn-ea"/>
          <a:cs typeface="+mn-cs"/>
        </a:defRPr>
      </a:lvl4pPr>
      <a:lvl5pPr marL="942975" algn="l" defTabSz="684610" rtl="0" eaLnBrk="1" fontAlgn="base" hangingPunct="1">
        <a:lnSpc>
          <a:spcPts val="1181"/>
        </a:lnSpc>
        <a:spcBef>
          <a:spcPts val="263"/>
        </a:spcBef>
        <a:spcAft>
          <a:spcPct val="0"/>
        </a:spcAft>
        <a:buFont typeface="Arial" pitchFamily="34" charset="0"/>
        <a:defRPr sz="900" kern="1200">
          <a:solidFill>
            <a:srgbClr val="8D8C90"/>
          </a:solidFill>
          <a:latin typeface="+mj-lt"/>
          <a:ea typeface="+mn-ea"/>
          <a:cs typeface="+mn-cs"/>
        </a:defRPr>
      </a:lvl5pPr>
      <a:lvl6pPr marL="1885617" indent="-171420" algn="l" defTabSz="68567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56" indent="-171420" algn="l" defTabSz="68567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96" indent="-171420" algn="l" defTabSz="68567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36" indent="-171420" algn="l" defTabSz="68567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6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9" algn="l" defTabSz="6856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79" algn="l" defTabSz="6856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19" algn="l" defTabSz="6856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58" algn="l" defTabSz="6856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97" algn="l" defTabSz="6856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37" algn="l" defTabSz="6856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76" algn="l" defTabSz="6856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16" algn="l" defTabSz="68567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8" y="490541"/>
            <a:ext cx="7343775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8" y="1600202"/>
            <a:ext cx="734377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57896"/>
            <a:fld id="{B5C26BAF-8264-4939-8E2A-D43E9C213F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7896"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578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3" y="6042033"/>
            <a:ext cx="619125" cy="631825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defTabSz="357896"/>
            <a:fld id="{D57E3FE5-A9B2-4740-BCFC-E5DFD07173BA}" type="slidenum">
              <a:rPr lang="en-US" smtClean="0">
                <a:solidFill>
                  <a:prstClr val="white"/>
                </a:solidFill>
              </a:rPr>
              <a:pPr defTabSz="357896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6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8" y="490025"/>
            <a:ext cx="7343873" cy="111028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8" y="1600201"/>
            <a:ext cx="7343873" cy="4835924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5"/>
            <a:ext cx="2133600" cy="365125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57896" fontAlgn="base">
              <a:spcBef>
                <a:spcPct val="0"/>
              </a:spcBef>
              <a:spcAft>
                <a:spcPct val="0"/>
              </a:spcAft>
              <a:defRPr/>
            </a:pPr>
            <a:fld id="{9C6DFE59-E6E0-4FC4-BBDB-1829CD3F0B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7896" fontAlgn="base">
                <a:spcBef>
                  <a:spcPct val="0"/>
                </a:spcBef>
                <a:spcAft>
                  <a:spcPct val="0"/>
                </a:spcAft>
                <a:defRPr/>
              </a:pPr>
              <a:t>2/20/2019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5"/>
            <a:ext cx="2895600" cy="365125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57896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6" y="6041424"/>
            <a:ext cx="619711" cy="631835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defTabSz="357896"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defTabSz="35789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8" y="490025"/>
            <a:ext cx="7343873" cy="111028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8" y="1600201"/>
            <a:ext cx="7343873" cy="4835924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5"/>
            <a:ext cx="2133600" cy="365125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57896" fontAlgn="base">
              <a:spcBef>
                <a:spcPct val="0"/>
              </a:spcBef>
              <a:spcAft>
                <a:spcPct val="0"/>
              </a:spcAft>
              <a:defRPr/>
            </a:pPr>
            <a:fld id="{9C6DFE59-E6E0-4FC4-BBDB-1829CD3F0B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57896" fontAlgn="base">
                <a:spcBef>
                  <a:spcPct val="0"/>
                </a:spcBef>
                <a:spcAft>
                  <a:spcPct val="0"/>
                </a:spcAft>
                <a:defRPr/>
              </a:pPr>
              <a:t>2/20/2019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5"/>
            <a:ext cx="2895600" cy="365125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57896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6" y="6041424"/>
            <a:ext cx="619711" cy="631835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defTabSz="357896"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defTabSz="35789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6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3"/>
          <p:cNvSpPr>
            <a:spLocks noGrp="1"/>
          </p:cNvSpPr>
          <p:nvPr>
            <p:ph type="ctrTitle"/>
          </p:nvPr>
        </p:nvSpPr>
        <p:spPr>
          <a:xfrm>
            <a:off x="827088" y="2636838"/>
            <a:ext cx="7772400" cy="20161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УФНС России по Чувашской Республике</a:t>
            </a:r>
            <a:endParaRPr lang="ru-RU" altLang="ru-RU" sz="3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11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парка контрольно-кассовой техники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725694F0-5F17-4B03-BB06-3B895D141A80}" type="slidenum">
              <a:rPr lang="ru-RU" sz="1600" smtClean="0"/>
              <a:pPr/>
              <a:t>10</a:t>
            </a:fld>
            <a:endParaRPr lang="ru-RU" sz="1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04659445"/>
              </p:ext>
            </p:extLst>
          </p:nvPr>
        </p:nvGraphicFramePr>
        <p:xfrm>
          <a:off x="719138" y="1125538"/>
          <a:ext cx="8424862" cy="474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25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363691"/>
            <a:ext cx="7772400" cy="85739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200" dirty="0" smtClean="0">
                <a:latin typeface="Arial Narrow" pitchFamily="34" charset="0"/>
                <a:cs typeface="Times New Roman" pitchFamily="18" charset="0"/>
              </a:rPr>
              <a:t>Спасибо за внимание!</a:t>
            </a:r>
            <a:endParaRPr lang="ru-RU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3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Основные аспекты реформы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pPr algn="ctr"/>
            <a:fld id="{2239DDAF-0AF6-4ABE-B83B-855404764931}" type="slidenum">
              <a:rPr lang="ru-RU" sz="1200" smtClean="0">
                <a:solidFill>
                  <a:schemeClr val="bg1"/>
                </a:solidFill>
              </a:rPr>
              <a:pPr algn="ctr"/>
              <a:t>2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1324" y="3549352"/>
            <a:ext cx="5030041" cy="1508403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rmAutofit/>
          </a:bodyPr>
          <a:lstStyle/>
          <a:p>
            <a:pPr marL="353109" indent="-353109" defTabSz="537056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5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569" y="1499432"/>
            <a:ext cx="7733515" cy="4541993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Autofit/>
          </a:bodyPr>
          <a:lstStyle/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r>
              <a:rPr lang="ru-RU" sz="1400" b="1" dirty="0" smtClean="0">
                <a:solidFill>
                  <a:srgbClr val="0070C0"/>
                </a:solidFill>
                <a:latin typeface="+mj-lt"/>
              </a:rPr>
              <a:t>Передача </a:t>
            </a:r>
            <a:r>
              <a:rPr lang="ru-RU" sz="1400" b="1" dirty="0">
                <a:solidFill>
                  <a:srgbClr val="0070C0"/>
                </a:solidFill>
                <a:latin typeface="+mj-lt"/>
              </a:rPr>
              <a:t>информации о расчетах в электронном виде в адрес налоговых органов через оператора фискальных </a:t>
            </a:r>
            <a:r>
              <a:rPr lang="ru-RU" sz="1400" b="1" dirty="0" smtClean="0">
                <a:solidFill>
                  <a:srgbClr val="0070C0"/>
                </a:solidFill>
                <a:latin typeface="+mj-lt"/>
              </a:rPr>
              <a:t>данных;</a:t>
            </a:r>
            <a:endParaRPr lang="ru-RU" sz="1400" b="1" dirty="0">
              <a:solidFill>
                <a:srgbClr val="0070C0"/>
              </a:solidFill>
              <a:latin typeface="+mj-lt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endParaRPr lang="ru-RU" sz="1400" b="1" dirty="0">
              <a:solidFill>
                <a:srgbClr val="0070C0"/>
              </a:solidFill>
              <a:latin typeface="+mj-lt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r>
              <a:rPr lang="ru-RU" sz="1400" b="1" dirty="0" smtClean="0">
                <a:solidFill>
                  <a:srgbClr val="0070C0"/>
                </a:solidFill>
                <a:latin typeface="+mj-lt"/>
              </a:rPr>
              <a:t>Бесконтактная </a:t>
            </a:r>
            <a:r>
              <a:rPr lang="ru-RU" sz="1400" b="1" dirty="0">
                <a:solidFill>
                  <a:srgbClr val="0070C0"/>
                </a:solidFill>
                <a:latin typeface="+mj-lt"/>
              </a:rPr>
              <a:t>система администрирования ККТ (возможность осуществления всех регистрационных действий с ККТ и иного юридически значимого документооборота по вопросам применения ККТ через личный кабинет на сайте ФНС России);</a:t>
            </a: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endParaRPr lang="ru-RU" sz="1400" b="1" dirty="0">
              <a:solidFill>
                <a:srgbClr val="0070C0"/>
              </a:solidFill>
              <a:latin typeface="+mj-lt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r>
              <a:rPr lang="ru-RU" sz="1400" b="1" dirty="0" smtClean="0">
                <a:solidFill>
                  <a:srgbClr val="0070C0"/>
                </a:solidFill>
                <a:latin typeface="+mj-lt"/>
              </a:rPr>
              <a:t>Создание современной автоматизированной системы полного учета выручки для использования в целях анализа сведений о расчетах, выявления зон риска совершения правонарушений и проведения точечных проверок, контроля над ценами, сбора статистической информации и т.д.</a:t>
            </a:r>
            <a:endParaRPr lang="ru-RU" sz="1400" b="1" dirty="0">
              <a:solidFill>
                <a:srgbClr val="0070C0"/>
              </a:solidFill>
              <a:latin typeface="+mj-lt"/>
            </a:endParaRPr>
          </a:p>
          <a:p>
            <a:pPr marL="530081" indent="-342900" defTabSz="537056">
              <a:spcBef>
                <a:spcPct val="0"/>
              </a:spcBef>
              <a:buFont typeface="+mj-lt"/>
              <a:buAutoNum type="arabicPeriod"/>
            </a:pPr>
            <a:endParaRPr lang="ru-RU" sz="1400" b="1" dirty="0">
              <a:solidFill>
                <a:srgbClr val="0070C0"/>
              </a:solidFill>
              <a:latin typeface="+mj-lt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r>
              <a:rPr lang="ru-RU" sz="1400" b="1" dirty="0" smtClean="0">
                <a:solidFill>
                  <a:srgbClr val="0070C0"/>
                </a:solidFill>
                <a:latin typeface="+mj-lt"/>
              </a:rPr>
              <a:t>Вовлечение </a:t>
            </a:r>
            <a:r>
              <a:rPr lang="ru-RU" sz="1400" b="1" dirty="0">
                <a:solidFill>
                  <a:srgbClr val="0070C0"/>
                </a:solidFill>
                <a:latin typeface="+mj-lt"/>
              </a:rPr>
              <a:t>покупателей в гражданский контроль;</a:t>
            </a:r>
            <a:endParaRPr lang="ru-RU" sz="1400" b="1" dirty="0" smtClean="0">
              <a:solidFill>
                <a:srgbClr val="0070C0"/>
              </a:solidFill>
              <a:latin typeface="+mj-lt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endParaRPr lang="ru-RU" sz="1400" b="1" dirty="0" smtClean="0">
              <a:solidFill>
                <a:srgbClr val="0070C0"/>
              </a:solidFill>
              <a:latin typeface="+mj-lt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r>
              <a:rPr lang="ru-RU" sz="1400" b="1" dirty="0">
                <a:solidFill>
                  <a:srgbClr val="0070C0"/>
                </a:solidFill>
                <a:latin typeface="+mj-lt"/>
              </a:rPr>
              <a:t>С</a:t>
            </a:r>
            <a:r>
              <a:rPr lang="ru-RU" sz="1400" b="1" dirty="0" smtClean="0">
                <a:solidFill>
                  <a:srgbClr val="0070C0"/>
                </a:solidFill>
                <a:latin typeface="+mj-lt"/>
              </a:rPr>
              <a:t>мягчение </a:t>
            </a:r>
            <a:r>
              <a:rPr lang="ru-RU" sz="1400" b="1" dirty="0">
                <a:solidFill>
                  <a:srgbClr val="0070C0"/>
                </a:solidFill>
                <a:latin typeface="+mj-lt"/>
              </a:rPr>
              <a:t>порядка и видов наказаний за административные нарушения</a:t>
            </a:r>
            <a:r>
              <a:rPr lang="ru-RU" sz="1400" b="1" dirty="0" smtClean="0">
                <a:solidFill>
                  <a:srgbClr val="0070C0"/>
                </a:solidFill>
                <a:latin typeface="+mj-lt"/>
              </a:rPr>
              <a:t>.</a:t>
            </a:r>
            <a:endParaRPr lang="ru-RU" sz="14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54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8049" y="5128496"/>
            <a:ext cx="7610475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670" indent="-26797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80670" algn="l"/>
                <a:tab pos="281305" algn="l"/>
              </a:tabLst>
            </a:pPr>
            <a:r>
              <a:rPr sz="1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передача данных о каждой операции (каждый кассовый чек) в налоговые органы через оператора фискальных данных</a:t>
            </a:r>
            <a:r>
              <a:rPr sz="1000" b="1" spc="13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(ОФД)</a:t>
            </a:r>
            <a:endParaRPr sz="1000">
              <a:latin typeface="Times New Roman"/>
              <a:cs typeface="Times New Roman"/>
            </a:endParaRPr>
          </a:p>
          <a:p>
            <a:pPr marL="280670" indent="-267970">
              <a:lnSpc>
                <a:spcPct val="100000"/>
              </a:lnSpc>
              <a:spcBef>
                <a:spcPts val="900"/>
              </a:spcBef>
              <a:buFont typeface="Wingdings"/>
              <a:buChar char=""/>
              <a:tabLst>
                <a:tab pos="280670" algn="l"/>
                <a:tab pos="281305" algn="l"/>
              </a:tabLst>
            </a:pPr>
            <a:r>
              <a:rPr sz="1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проверка </a:t>
            </a:r>
            <a:r>
              <a:rPr sz="1000" b="1" dirty="0">
                <a:solidFill>
                  <a:srgbClr val="1F487C"/>
                </a:solidFill>
                <a:latin typeface="Times New Roman"/>
                <a:cs typeface="Times New Roman"/>
              </a:rPr>
              <a:t>достоверности </a:t>
            </a:r>
            <a:r>
              <a:rPr sz="1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(подлинности) кассового чека в момент</a:t>
            </a:r>
            <a:r>
              <a:rPr sz="1000" b="1" spc="-3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передачи</a:t>
            </a:r>
            <a:endParaRPr sz="1000">
              <a:latin typeface="Times New Roman"/>
              <a:cs typeface="Times New Roman"/>
            </a:endParaRPr>
          </a:p>
          <a:p>
            <a:pPr marL="280670" indent="-267970">
              <a:lnSpc>
                <a:spcPct val="100000"/>
              </a:lnSpc>
              <a:spcBef>
                <a:spcPts val="900"/>
              </a:spcBef>
              <a:buFont typeface="Wingdings"/>
              <a:buChar char=""/>
              <a:tabLst>
                <a:tab pos="280670" algn="l"/>
                <a:tab pos="281305" algn="l"/>
              </a:tabLst>
            </a:pPr>
            <a:r>
              <a:rPr sz="1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направление подтверждения о </a:t>
            </a:r>
            <a:r>
              <a:rPr sz="10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приемке </a:t>
            </a:r>
            <a:r>
              <a:rPr sz="1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оператором фискальных данных (ОФД) каждого фискального</a:t>
            </a:r>
            <a:r>
              <a:rPr sz="1000" b="1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документа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19936" y="1327066"/>
            <a:ext cx="5990336" cy="3996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95" dirty="0">
                <a:solidFill>
                  <a:srgbClr val="005AA9"/>
                </a:solidFill>
                <a:latin typeface="Arial"/>
                <a:cs typeface="Arial"/>
              </a:rPr>
              <a:t>Особенности </a:t>
            </a:r>
            <a:r>
              <a:rPr sz="2200" b="1" spc="-180" dirty="0">
                <a:solidFill>
                  <a:srgbClr val="005AA9"/>
                </a:solidFill>
                <a:latin typeface="Arial"/>
                <a:cs typeface="Arial"/>
              </a:rPr>
              <a:t>нового</a:t>
            </a:r>
            <a:r>
              <a:rPr sz="2200" b="1" dirty="0">
                <a:solidFill>
                  <a:srgbClr val="005AA9"/>
                </a:solidFill>
                <a:latin typeface="Arial"/>
                <a:cs typeface="Arial"/>
              </a:rPr>
              <a:t> </a:t>
            </a:r>
            <a:r>
              <a:rPr sz="2200" b="1" spc="-145" dirty="0">
                <a:solidFill>
                  <a:srgbClr val="005AA9"/>
                </a:solidFill>
                <a:latin typeface="Arial"/>
                <a:cs typeface="Arial"/>
              </a:rPr>
              <a:t>порядка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8424" y="6098232"/>
            <a:ext cx="504056" cy="46166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400">
              <a:lnSpc>
                <a:spcPts val="1240"/>
              </a:lnSpc>
            </a:pPr>
            <a:endParaRPr lang="ru-RU" sz="1200" spc="-25" dirty="0" smtClean="0">
              <a:solidFill>
                <a:srgbClr val="8888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>
              <a:lnSpc>
                <a:spcPts val="1240"/>
              </a:lnSpc>
            </a:pPr>
            <a:r>
              <a:rPr lang="ru-RU" sz="1200" spc="-25" dirty="0" smtClean="0"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spc="-2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spc="-2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>
              <a:lnSpc>
                <a:spcPts val="1240"/>
              </a:lnSpc>
            </a:pPr>
            <a:endParaRPr lang="ru-RU" sz="1200" spc="-25" dirty="0">
              <a:solidFill>
                <a:srgbClr val="8888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48464" y="645333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21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/>
              <a:t>Что дает новая система</a:t>
            </a: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357896"/>
            <a:r>
              <a:rPr lang="ru-RU" sz="1600" dirty="0">
                <a:solidFill>
                  <a:prstClr val="white"/>
                </a:solidFill>
                <a:latin typeface="Arial"/>
              </a:rPr>
              <a:t>4</a:t>
            </a:r>
            <a:endParaRPr lang="en-US" sz="1600" dirty="0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70024825"/>
              </p:ext>
            </p:extLst>
          </p:nvPr>
        </p:nvGraphicFramePr>
        <p:xfrm>
          <a:off x="419818" y="2237476"/>
          <a:ext cx="7930552" cy="3542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71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22"/>
          <p:cNvSpPr/>
          <p:nvPr/>
        </p:nvSpPr>
        <p:spPr>
          <a:xfrm>
            <a:off x="1043324" y="1915952"/>
            <a:ext cx="1011292" cy="1042416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endParaRPr lang="ru-RU" sz="1200" dirty="0" smtClean="0"/>
          </a:p>
          <a:p>
            <a:pPr algn="ctr"/>
            <a:r>
              <a:rPr lang="ru-RU" sz="1100" dirty="0" smtClean="0"/>
              <a:t>Операторов  </a:t>
            </a:r>
            <a:r>
              <a:rPr lang="ru-RU" sz="1100" dirty="0"/>
              <a:t>фискальных  данных</a:t>
            </a:r>
          </a:p>
        </p:txBody>
      </p:sp>
      <p:sp>
        <p:nvSpPr>
          <p:cNvPr id="3" name="object 3"/>
          <p:cNvSpPr/>
          <p:nvPr/>
        </p:nvSpPr>
        <p:spPr>
          <a:xfrm>
            <a:off x="429768" y="1530098"/>
            <a:ext cx="836676" cy="771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7192" y="1694856"/>
            <a:ext cx="3333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-50" dirty="0" smtClean="0">
                <a:latin typeface="Trebuchet MS"/>
                <a:cs typeface="Trebuchet MS"/>
              </a:rPr>
              <a:t>20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41091" y="1873503"/>
            <a:ext cx="1150619" cy="1028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65485" y="2160742"/>
            <a:ext cx="1082031" cy="28539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ctr">
              <a:lnSpc>
                <a:spcPts val="1000"/>
              </a:lnSpc>
              <a:spcBef>
                <a:spcPts val="200"/>
              </a:spcBef>
            </a:pPr>
            <a:r>
              <a:rPr sz="1200" spc="-15" dirty="0" err="1" smtClean="0">
                <a:latin typeface="Trebuchet MS"/>
                <a:cs typeface="Trebuchet MS"/>
              </a:rPr>
              <a:t>П</a:t>
            </a:r>
            <a:r>
              <a:rPr sz="1200" spc="-35" dirty="0" err="1" smtClean="0">
                <a:latin typeface="Trebuchet MS"/>
                <a:cs typeface="Trebuchet MS"/>
              </a:rPr>
              <a:t>р</a:t>
            </a:r>
            <a:r>
              <a:rPr sz="1200" spc="-10" dirty="0" err="1" smtClean="0">
                <a:latin typeface="Trebuchet MS"/>
                <a:cs typeface="Trebuchet MS"/>
              </a:rPr>
              <a:t>о</a:t>
            </a:r>
            <a:r>
              <a:rPr sz="1200" spc="-30" dirty="0" err="1" smtClean="0">
                <a:latin typeface="Trebuchet MS"/>
                <a:cs typeface="Trebuchet MS"/>
              </a:rPr>
              <a:t>из</a:t>
            </a:r>
            <a:r>
              <a:rPr sz="1200" spc="-25" dirty="0" err="1" smtClean="0">
                <a:latin typeface="Trebuchet MS"/>
                <a:cs typeface="Trebuchet MS"/>
              </a:rPr>
              <a:t>в</a:t>
            </a:r>
            <a:r>
              <a:rPr sz="1200" spc="-20" dirty="0" err="1" smtClean="0">
                <a:latin typeface="Trebuchet MS"/>
                <a:cs typeface="Trebuchet MS"/>
              </a:rPr>
              <a:t>о</a:t>
            </a:r>
            <a:r>
              <a:rPr sz="1200" spc="-30" dirty="0" err="1" smtClean="0">
                <a:latin typeface="Trebuchet MS"/>
                <a:cs typeface="Trebuchet MS"/>
              </a:rPr>
              <a:t>д</a:t>
            </a:r>
            <a:r>
              <a:rPr sz="1200" spc="-20" dirty="0" err="1" smtClean="0">
                <a:latin typeface="Trebuchet MS"/>
                <a:cs typeface="Trebuchet MS"/>
              </a:rPr>
              <a:t>и</a:t>
            </a:r>
            <a:r>
              <a:rPr lang="ru-RU" sz="1200" spc="-20" dirty="0" smtClean="0">
                <a:latin typeface="Trebuchet MS"/>
                <a:cs typeface="Trebuchet MS"/>
              </a:rPr>
              <a:t>-</a:t>
            </a:r>
            <a:r>
              <a:rPr sz="1200" spc="-60" dirty="0" err="1" smtClean="0">
                <a:latin typeface="Trebuchet MS"/>
                <a:cs typeface="Trebuchet MS"/>
              </a:rPr>
              <a:t>те</a:t>
            </a:r>
            <a:r>
              <a:rPr sz="1200" spc="-55" dirty="0" err="1" smtClean="0">
                <a:latin typeface="Trebuchet MS"/>
                <a:cs typeface="Trebuchet MS"/>
              </a:rPr>
              <a:t>л</a:t>
            </a:r>
            <a:r>
              <a:rPr lang="ru-RU" sz="1200" spc="-55" dirty="0" smtClean="0">
                <a:latin typeface="Trebuchet MS"/>
                <a:cs typeface="Trebuchet MS"/>
              </a:rPr>
              <a:t>ей</a:t>
            </a:r>
            <a:r>
              <a:rPr sz="1200" spc="-25" dirty="0" smtClean="0">
                <a:latin typeface="Trebuchet MS"/>
                <a:cs typeface="Trebuchet MS"/>
              </a:rPr>
              <a:t>  </a:t>
            </a:r>
            <a:r>
              <a:rPr sz="1200" spc="-85" dirty="0">
                <a:latin typeface="Trebuchet MS"/>
                <a:cs typeface="Trebuchet MS"/>
              </a:rPr>
              <a:t>ККТ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04644" y="1500543"/>
            <a:ext cx="836676" cy="7621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22703" y="1694856"/>
            <a:ext cx="3333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-50" dirty="0" smtClean="0">
                <a:latin typeface="Trebuchet MS"/>
                <a:cs typeface="Trebuchet MS"/>
              </a:rPr>
              <a:t>56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97679" y="1881632"/>
            <a:ext cx="1104900" cy="1028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64329" y="2179658"/>
            <a:ext cx="1363218" cy="372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ts val="925"/>
              </a:lnSpc>
              <a:spcBef>
                <a:spcPts val="105"/>
              </a:spcBef>
            </a:pPr>
            <a:r>
              <a:rPr sz="1200" spc="-30" dirty="0" err="1" smtClean="0">
                <a:latin typeface="Trebuchet MS"/>
                <a:cs typeface="Trebuchet MS"/>
              </a:rPr>
              <a:t>Производи</a:t>
            </a:r>
            <a:r>
              <a:rPr lang="ru-RU" sz="1200" spc="-30" dirty="0" smtClean="0">
                <a:latin typeface="Trebuchet MS"/>
                <a:cs typeface="Trebuchet MS"/>
              </a:rPr>
              <a:t>-</a:t>
            </a:r>
          </a:p>
          <a:p>
            <a:pPr marL="12700" algn="ctr">
              <a:lnSpc>
                <a:spcPts val="925"/>
              </a:lnSpc>
              <a:spcBef>
                <a:spcPts val="105"/>
              </a:spcBef>
            </a:pPr>
            <a:r>
              <a:rPr sz="1200" spc="-30" dirty="0" err="1" smtClean="0">
                <a:latin typeface="Trebuchet MS"/>
                <a:cs typeface="Trebuchet MS"/>
              </a:rPr>
              <a:t>телей</a:t>
            </a:r>
            <a:endParaRPr sz="1200" dirty="0">
              <a:latin typeface="Trebuchet MS"/>
              <a:cs typeface="Trebuchet MS"/>
            </a:endParaRPr>
          </a:p>
          <a:p>
            <a:pPr marL="12700" algn="ctr">
              <a:lnSpc>
                <a:spcPts val="925"/>
              </a:lnSpc>
            </a:pPr>
            <a:r>
              <a:rPr sz="1200" spc="-25" dirty="0">
                <a:latin typeface="Trebuchet MS"/>
                <a:cs typeface="Trebuchet MS"/>
              </a:rPr>
              <a:t>ФН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85616" y="1530097"/>
            <a:ext cx="757427" cy="7717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75938" y="1694856"/>
            <a:ext cx="1803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>
                <a:latin typeface="Trebuchet MS"/>
                <a:cs typeface="Trebuchet MS"/>
              </a:rPr>
              <a:t>7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28901" y="3558031"/>
            <a:ext cx="1120139" cy="10424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2829813" y="3667082"/>
            <a:ext cx="792481" cy="5386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1380"/>
              </a:lnSpc>
              <a:spcBef>
                <a:spcPts val="100"/>
              </a:spcBef>
            </a:pPr>
            <a:r>
              <a:rPr sz="1200" spc="130" dirty="0" err="1" smtClean="0">
                <a:latin typeface="Trebuchet MS"/>
                <a:cs typeface="Trebuchet MS"/>
              </a:rPr>
              <a:t>М</a:t>
            </a:r>
            <a:r>
              <a:rPr sz="1200" spc="-50" dirty="0" err="1" smtClean="0">
                <a:latin typeface="Trebuchet MS"/>
                <a:cs typeface="Trebuchet MS"/>
              </a:rPr>
              <a:t>о</a:t>
            </a:r>
            <a:r>
              <a:rPr sz="1200" spc="-35" dirty="0" err="1" smtClean="0">
                <a:latin typeface="Trebuchet MS"/>
                <a:cs typeface="Trebuchet MS"/>
              </a:rPr>
              <a:t>д</a:t>
            </a:r>
            <a:r>
              <a:rPr sz="1200" spc="-85" dirty="0" err="1" smtClean="0">
                <a:latin typeface="Trebuchet MS"/>
                <a:cs typeface="Trebuchet MS"/>
              </a:rPr>
              <a:t>е</a:t>
            </a:r>
            <a:r>
              <a:rPr sz="1200" spc="-60" dirty="0" err="1" smtClean="0">
                <a:latin typeface="Trebuchet MS"/>
                <a:cs typeface="Trebuchet MS"/>
              </a:rPr>
              <a:t>л</a:t>
            </a:r>
            <a:r>
              <a:rPr lang="ru-RU" sz="1200" spc="-60" dirty="0" smtClean="0">
                <a:latin typeface="Trebuchet MS"/>
                <a:cs typeface="Trebuchet MS"/>
              </a:rPr>
              <a:t>ей</a:t>
            </a:r>
            <a:endParaRPr sz="1200" dirty="0">
              <a:latin typeface="Trebuchet MS"/>
              <a:cs typeface="Trebuchet MS"/>
            </a:endParaRPr>
          </a:p>
          <a:p>
            <a:pPr marL="12700" algn="ctr">
              <a:lnSpc>
                <a:spcPts val="1320"/>
              </a:lnSpc>
            </a:pPr>
            <a:r>
              <a:rPr sz="1200" spc="-114" dirty="0">
                <a:latin typeface="Trebuchet MS"/>
                <a:cs typeface="Trebuchet MS"/>
              </a:rPr>
              <a:t>ККТ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в</a:t>
            </a:r>
            <a:endParaRPr sz="1200" dirty="0">
              <a:latin typeface="Trebuchet MS"/>
              <a:cs typeface="Trebuchet MS"/>
            </a:endParaRPr>
          </a:p>
          <a:p>
            <a:pPr marL="12700" algn="ctr">
              <a:lnSpc>
                <a:spcPts val="1380"/>
              </a:lnSpc>
            </a:pPr>
            <a:r>
              <a:rPr sz="1200" spc="-65" dirty="0">
                <a:latin typeface="Trebuchet MS"/>
                <a:cs typeface="Trebuchet MS"/>
              </a:rPr>
              <a:t>реестре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979167" y="3208527"/>
            <a:ext cx="990600" cy="7965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177805" y="3381012"/>
            <a:ext cx="4876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5" dirty="0" smtClean="0">
                <a:latin typeface="Trebuchet MS"/>
                <a:cs typeface="Trebuchet MS"/>
              </a:rPr>
              <a:t>1</a:t>
            </a:r>
            <a:r>
              <a:rPr lang="ru-RU" sz="2400" spc="-55" dirty="0" smtClean="0">
                <a:latin typeface="Trebuchet MS"/>
                <a:cs typeface="Trebuchet MS"/>
              </a:rPr>
              <a:t>66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329684" y="3558031"/>
            <a:ext cx="1120139" cy="10424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531234" y="3667082"/>
            <a:ext cx="625475" cy="5386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1380"/>
              </a:lnSpc>
              <a:spcBef>
                <a:spcPts val="100"/>
              </a:spcBef>
            </a:pPr>
            <a:r>
              <a:rPr sz="1200" spc="130" dirty="0">
                <a:latin typeface="Trebuchet MS"/>
                <a:cs typeface="Trebuchet MS"/>
              </a:rPr>
              <a:t>М</a:t>
            </a:r>
            <a:r>
              <a:rPr sz="1200" spc="-50" dirty="0">
                <a:latin typeface="Trebuchet MS"/>
                <a:cs typeface="Trebuchet MS"/>
              </a:rPr>
              <a:t>о</a:t>
            </a:r>
            <a:r>
              <a:rPr sz="1200" spc="-35" dirty="0">
                <a:latin typeface="Trebuchet MS"/>
                <a:cs typeface="Trebuchet MS"/>
              </a:rPr>
              <a:t>д</a:t>
            </a:r>
            <a:r>
              <a:rPr sz="1200" spc="-85" dirty="0">
                <a:latin typeface="Trebuchet MS"/>
                <a:cs typeface="Trebuchet MS"/>
              </a:rPr>
              <a:t>е</a:t>
            </a:r>
            <a:r>
              <a:rPr sz="1200" spc="-60" dirty="0">
                <a:latin typeface="Trebuchet MS"/>
                <a:cs typeface="Trebuchet MS"/>
              </a:rPr>
              <a:t>лей</a:t>
            </a:r>
            <a:endParaRPr sz="1200" dirty="0">
              <a:latin typeface="Trebuchet MS"/>
              <a:cs typeface="Trebuchet MS"/>
            </a:endParaRPr>
          </a:p>
          <a:p>
            <a:pPr marL="12700" algn="ctr">
              <a:lnSpc>
                <a:spcPts val="1320"/>
              </a:lnSpc>
            </a:pPr>
            <a:r>
              <a:rPr sz="1200" spc="-45" dirty="0">
                <a:latin typeface="Trebuchet MS"/>
                <a:cs typeface="Trebuchet MS"/>
              </a:rPr>
              <a:t>ФН</a:t>
            </a:r>
            <a:r>
              <a:rPr sz="1200" spc="-10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в</a:t>
            </a:r>
            <a:endParaRPr sz="1200" dirty="0">
              <a:latin typeface="Trebuchet MS"/>
              <a:cs typeface="Trebuchet MS"/>
            </a:endParaRPr>
          </a:p>
          <a:p>
            <a:pPr marL="12700" algn="ctr">
              <a:lnSpc>
                <a:spcPts val="1380"/>
              </a:lnSpc>
            </a:pPr>
            <a:r>
              <a:rPr sz="1200" spc="-65" dirty="0">
                <a:latin typeface="Trebuchet MS"/>
                <a:cs typeface="Trebuchet MS"/>
              </a:rPr>
              <a:t>реестре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91711" y="3208527"/>
            <a:ext cx="836676" cy="7965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009772" y="3381012"/>
            <a:ext cx="3333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5" dirty="0" smtClean="0">
                <a:latin typeface="Trebuchet MS"/>
                <a:cs typeface="Trebuchet MS"/>
              </a:rPr>
              <a:t>1</a:t>
            </a:r>
            <a:r>
              <a:rPr lang="ru-RU" sz="2400" spc="-55" dirty="0" smtClean="0">
                <a:latin typeface="Trebuchet MS"/>
                <a:cs typeface="Trebuchet MS"/>
              </a:rPr>
              <a:t>8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071614" y="5386831"/>
            <a:ext cx="1793877" cy="10546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276212" y="5532459"/>
            <a:ext cx="1248116" cy="6456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ts val="1210"/>
              </a:lnSpc>
              <a:spcBef>
                <a:spcPts val="235"/>
              </a:spcBef>
            </a:pPr>
            <a:r>
              <a:rPr sz="1100" spc="-55" dirty="0" err="1" smtClean="0">
                <a:latin typeface="Trebuchet MS"/>
                <a:cs typeface="Trebuchet MS"/>
              </a:rPr>
              <a:t>З</a:t>
            </a:r>
            <a:r>
              <a:rPr sz="1100" spc="-35" dirty="0" err="1" smtClean="0">
                <a:latin typeface="Trebuchet MS"/>
                <a:cs typeface="Trebuchet MS"/>
              </a:rPr>
              <a:t>а</a:t>
            </a:r>
            <a:r>
              <a:rPr sz="1100" spc="-45" dirty="0" err="1" smtClean="0">
                <a:latin typeface="Trebuchet MS"/>
                <a:cs typeface="Trebuchet MS"/>
              </a:rPr>
              <a:t>р</a:t>
            </a:r>
            <a:r>
              <a:rPr sz="1100" spc="-75" dirty="0" err="1" smtClean="0">
                <a:latin typeface="Trebuchet MS"/>
                <a:cs typeface="Trebuchet MS"/>
              </a:rPr>
              <a:t>ег</a:t>
            </a:r>
            <a:r>
              <a:rPr sz="1100" spc="-60" dirty="0" err="1" smtClean="0">
                <a:latin typeface="Trebuchet MS"/>
                <a:cs typeface="Trebuchet MS"/>
              </a:rPr>
              <a:t>ис</a:t>
            </a:r>
            <a:r>
              <a:rPr sz="1100" spc="-75" dirty="0" err="1" smtClean="0">
                <a:latin typeface="Trebuchet MS"/>
                <a:cs typeface="Trebuchet MS"/>
              </a:rPr>
              <a:t>т</a:t>
            </a:r>
            <a:r>
              <a:rPr sz="1100" spc="-40" dirty="0" err="1" smtClean="0">
                <a:latin typeface="Trebuchet MS"/>
                <a:cs typeface="Trebuchet MS"/>
              </a:rPr>
              <a:t>р</a:t>
            </a:r>
            <a:r>
              <a:rPr sz="1100" spc="-25" dirty="0" err="1" smtClean="0">
                <a:latin typeface="Trebuchet MS"/>
                <a:cs typeface="Trebuchet MS"/>
              </a:rPr>
              <a:t>ировано</a:t>
            </a:r>
            <a:r>
              <a:rPr sz="1100" spc="-25" dirty="0" smtClean="0">
                <a:latin typeface="Trebuchet MS"/>
                <a:cs typeface="Trebuchet MS"/>
              </a:rPr>
              <a:t> </a:t>
            </a:r>
            <a:r>
              <a:rPr sz="1100" spc="-100" dirty="0">
                <a:latin typeface="Trebuchet MS"/>
                <a:cs typeface="Trebuchet MS"/>
              </a:rPr>
              <a:t>ККТ </a:t>
            </a:r>
            <a:r>
              <a:rPr lang="ru-RU" sz="1100" spc="-40" dirty="0" smtClean="0">
                <a:latin typeface="Trebuchet MS"/>
                <a:cs typeface="Trebuchet MS"/>
              </a:rPr>
              <a:t>на территории Чувашской Республики</a:t>
            </a:r>
          </a:p>
        </p:txBody>
      </p:sp>
      <p:sp>
        <p:nvSpPr>
          <p:cNvPr id="40" name="object 40"/>
          <p:cNvSpPr/>
          <p:nvPr/>
        </p:nvSpPr>
        <p:spPr>
          <a:xfrm>
            <a:off x="5527547" y="5031231"/>
            <a:ext cx="826008" cy="8829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690743" y="5139063"/>
            <a:ext cx="452755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950"/>
              </a:lnSpc>
              <a:spcBef>
                <a:spcPts val="100"/>
              </a:spcBef>
            </a:pPr>
            <a:r>
              <a:rPr lang="en-US" sz="1700" spc="-90" dirty="0" smtClean="0">
                <a:latin typeface="Trebuchet MS"/>
                <a:cs typeface="Trebuchet MS"/>
              </a:rPr>
              <a:t>&gt;</a:t>
            </a:r>
            <a:r>
              <a:rPr lang="ru-RU" sz="1700" spc="-90" dirty="0" smtClean="0">
                <a:latin typeface="Trebuchet MS"/>
                <a:cs typeface="Trebuchet MS"/>
              </a:rPr>
              <a:t>22 </a:t>
            </a:r>
            <a:r>
              <a:rPr lang="ru-RU" sz="1700" spc="-90" dirty="0" err="1" smtClean="0">
                <a:latin typeface="Trebuchet MS"/>
                <a:cs typeface="Trebuchet MS"/>
              </a:rPr>
              <a:t>тыс</a:t>
            </a:r>
            <a:r>
              <a:rPr sz="1700" spc="-90" dirty="0" smtClean="0">
                <a:latin typeface="Trebuchet MS"/>
                <a:cs typeface="Trebuchet MS"/>
              </a:rPr>
              <a:t>.</a:t>
            </a:r>
            <a:endParaRPr sz="1700" dirty="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388424" y="6178149"/>
            <a:ext cx="504055" cy="317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endParaRPr lang="ru-RU" sz="1200" dirty="0" smtClean="0">
              <a:latin typeface="Trebuchet MS"/>
              <a:cs typeface="Trebuchet MS"/>
            </a:endParaRPr>
          </a:p>
          <a:p>
            <a:pPr marL="25400">
              <a:lnSpc>
                <a:spcPts val="1240"/>
              </a:lnSpc>
            </a:pPr>
            <a:r>
              <a:rPr lang="ru-RU" sz="1200" dirty="0" smtClean="0">
                <a:latin typeface="Trebuchet MS"/>
                <a:cs typeface="Times New Roman" panose="02020603050405020304" pitchFamily="18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Trebuchet MS"/>
                <a:cs typeface="Times New Roman" panose="02020603050405020304" pitchFamily="18" charset="0"/>
              </a:rPr>
              <a:t>5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22452" y="440605"/>
            <a:ext cx="312547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20" dirty="0">
                <a:solidFill>
                  <a:srgbClr val="005AA9"/>
                </a:solidFill>
                <a:latin typeface="Arial"/>
                <a:cs typeface="Arial"/>
              </a:rPr>
              <a:t>Новый </a:t>
            </a:r>
            <a:r>
              <a:rPr sz="2200" b="1" spc="-150" dirty="0">
                <a:solidFill>
                  <a:srgbClr val="005AA9"/>
                </a:solidFill>
                <a:latin typeface="Arial"/>
                <a:cs typeface="Arial"/>
              </a:rPr>
              <a:t>порядок </a:t>
            </a:r>
            <a:r>
              <a:rPr sz="2200" b="1" spc="-270" dirty="0">
                <a:solidFill>
                  <a:srgbClr val="005AA9"/>
                </a:solidFill>
                <a:latin typeface="Arial"/>
                <a:cs typeface="Arial"/>
              </a:rPr>
              <a:t>в</a:t>
            </a:r>
            <a:r>
              <a:rPr sz="2200" b="1" spc="20" dirty="0">
                <a:solidFill>
                  <a:srgbClr val="005AA9"/>
                </a:solidFill>
                <a:latin typeface="Arial"/>
                <a:cs typeface="Arial"/>
              </a:rPr>
              <a:t> </a:t>
            </a:r>
            <a:r>
              <a:rPr sz="2200" b="1" spc="-204" dirty="0">
                <a:solidFill>
                  <a:srgbClr val="005AA9"/>
                </a:solidFill>
                <a:latin typeface="Arial"/>
                <a:cs typeface="Arial"/>
              </a:rPr>
              <a:t>цифрах</a:t>
            </a:r>
            <a:endParaRPr sz="2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54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910721" fontAlgn="base">
              <a:spcAft>
                <a:spcPct val="0"/>
              </a:spcAft>
            </a:pPr>
            <a:r>
              <a:rPr lang="ru-RU" sz="2500" dirty="0">
                <a:latin typeface="Calibri" panose="020F0502020204030204" pitchFamily="34" charset="0"/>
              </a:rPr>
              <a:t>Регистрация ККТ по новому порядку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prstClr val="white"/>
                </a:solidFill>
              </a:rPr>
              <a:t>6</a:t>
            </a: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5031" y="1544093"/>
            <a:ext cx="1872208" cy="44852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104069" tIns="52033" rIns="104069" bIns="52033" rtlCol="0" anchor="ctr">
            <a:normAutofit/>
          </a:bodyPr>
          <a:lstStyle/>
          <a:p>
            <a:pPr algn="ctr" defTabSz="1040665">
              <a:spcBef>
                <a:spcPct val="0"/>
              </a:spcBef>
            </a:pPr>
            <a:r>
              <a:rPr lang="ru-RU" sz="2000" dirty="0">
                <a:solidFill>
                  <a:srgbClr val="005AA9"/>
                </a:solidFill>
                <a:cs typeface="Arial" panose="020B0604020202020204" pitchFamily="34" charset="0"/>
              </a:rPr>
              <a:t>Регистрация</a:t>
            </a:r>
          </a:p>
          <a:p>
            <a:pPr algn="ctr" defTabSz="1040665">
              <a:spcBef>
                <a:spcPct val="0"/>
              </a:spcBef>
            </a:pPr>
            <a:r>
              <a:rPr lang="ru-RU" sz="2000" dirty="0">
                <a:solidFill>
                  <a:srgbClr val="005AA9"/>
                </a:solidFill>
                <a:cs typeface="Arial" panose="020B0604020202020204" pitchFamily="34" charset="0"/>
              </a:rPr>
              <a:t>о</a:t>
            </a:r>
            <a:r>
              <a:rPr lang="ru-RU" sz="2000" dirty="0" smtClean="0">
                <a:solidFill>
                  <a:srgbClr val="005AA9"/>
                </a:solidFill>
                <a:cs typeface="Arial" panose="020B0604020202020204" pitchFamily="34" charset="0"/>
              </a:rPr>
              <a:t>нлайн касс</a:t>
            </a:r>
            <a:endParaRPr lang="ru-RU" sz="2000" dirty="0">
              <a:solidFill>
                <a:srgbClr val="005AA9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2404" y="1556791"/>
            <a:ext cx="4032448" cy="12241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04069" tIns="52033" rIns="104069" bIns="52033" rtlCol="0" anchor="ctr">
            <a:normAutofit/>
          </a:bodyPr>
          <a:lstStyle/>
          <a:p>
            <a:pPr algn="ctr" defTabSz="1040665">
              <a:spcBef>
                <a:spcPct val="0"/>
              </a:spcBef>
            </a:pPr>
            <a:r>
              <a:rPr lang="ru-RU" sz="2000" dirty="0">
                <a:solidFill>
                  <a:srgbClr val="005AA9"/>
                </a:solidFill>
                <a:cs typeface="Arial" panose="020B0604020202020204" pitchFamily="34" charset="0"/>
              </a:rPr>
              <a:t>Бесконтактный способ через «личный кабинет ККТ» на сайте ФНС </a:t>
            </a:r>
            <a:r>
              <a:rPr lang="en-US" sz="2000" dirty="0">
                <a:solidFill>
                  <a:srgbClr val="005AA9"/>
                </a:solidFill>
                <a:cs typeface="Arial" panose="020B0604020202020204" pitchFamily="34" charset="0"/>
              </a:rPr>
              <a:t>www.nalog.ru</a:t>
            </a:r>
            <a:r>
              <a:rPr lang="ru-RU" sz="2000" dirty="0">
                <a:solidFill>
                  <a:srgbClr val="005AA9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2404" y="3187350"/>
            <a:ext cx="4032448" cy="12241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04069" tIns="52033" rIns="104069" bIns="52033" rtlCol="0" anchor="ctr">
            <a:normAutofit/>
          </a:bodyPr>
          <a:lstStyle/>
          <a:p>
            <a:pPr algn="ctr" defTabSz="1040665">
              <a:spcBef>
                <a:spcPct val="0"/>
              </a:spcBef>
            </a:pPr>
            <a:r>
              <a:rPr lang="ru-RU" sz="2000" dirty="0">
                <a:solidFill>
                  <a:srgbClr val="005AA9"/>
                </a:solidFill>
                <a:cs typeface="Arial" panose="020B0604020202020204" pitchFamily="34" charset="0"/>
              </a:rPr>
              <a:t>Непосредственно в НО посредством заявлений на бумажных носителях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92405" y="4797165"/>
            <a:ext cx="4011856" cy="12321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04069" tIns="52033" rIns="104069" bIns="52033" rtlCol="0" anchor="ctr">
            <a:normAutofit/>
          </a:bodyPr>
          <a:lstStyle/>
          <a:p>
            <a:pPr algn="ctr" defTabSz="1040665">
              <a:spcBef>
                <a:spcPct val="0"/>
              </a:spcBef>
            </a:pPr>
            <a:r>
              <a:rPr lang="ru-RU" sz="2000" dirty="0">
                <a:solidFill>
                  <a:srgbClr val="005AA9"/>
                </a:solidFill>
                <a:cs typeface="Arial" panose="020B0604020202020204" pitchFamily="34" charset="0"/>
              </a:rPr>
              <a:t>Через сайт операторов фискальных данных (ОФД)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2967086" y="2073493"/>
            <a:ext cx="108012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2" tIns="45616" rIns="91232" bIns="45616" rtlCol="0" anchor="ctr"/>
          <a:lstStyle/>
          <a:p>
            <a:pPr algn="ctr" defTabSz="912305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967086" y="3673404"/>
            <a:ext cx="108012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2" tIns="45616" rIns="91232" bIns="45616" rtlCol="0" anchor="ctr"/>
          <a:lstStyle/>
          <a:p>
            <a:pPr algn="ctr" defTabSz="912305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001749" y="5287230"/>
            <a:ext cx="1080120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2" tIns="45616" rIns="91232" bIns="45616" rtlCol="0" anchor="ctr"/>
          <a:lstStyle/>
          <a:p>
            <a:pPr algn="ctr" defTabSz="912305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9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239DDAF-0AF6-4ABE-B83B-855404764931}" type="slidenum">
              <a:rPr lang="ru-RU" sz="1600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175"/>
            <a:ext cx="7704138" cy="5688013"/>
          </a:xfrm>
        </p:spPr>
      </p:pic>
    </p:spTree>
    <p:extLst>
      <p:ext uri="{BB962C8B-B14F-4D97-AF65-F5344CB8AC3E}">
        <p14:creationId xmlns:p14="http://schemas.microsoft.com/office/powerpoint/2010/main" val="3840814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 smtClean="0"/>
              <a:t>Категории налогоплательщиков, переходящих на новый порядок применения ККТ в рамках 3 этапа реформы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239DDAF-0AF6-4ABE-B83B-855404764931}" type="slidenum">
              <a:rPr lang="ru-RU" sz="1600" smtClean="0"/>
              <a:pPr/>
              <a:t>8</a:t>
            </a:fld>
            <a:endParaRPr lang="ru-RU" sz="1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66520416"/>
              </p:ext>
            </p:extLst>
          </p:nvPr>
        </p:nvGraphicFramePr>
        <p:xfrm>
          <a:off x="0" y="1606550"/>
          <a:ext cx="7321550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220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792582" y="344768"/>
            <a:ext cx="7337192" cy="114001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1200" dirty="0"/>
              <a:t>ПЕРЕЧЕНЬ НЕПРОДОВОЛЬСТВЕННЫХ ТОВАРОВ, ПРИ ТОРГОВЛЕ КОТОРЫМИ НА РОЗНИЧНЫХ РЫНКАХ, ЯРМАРКАХ, В ВЫСТАВОЧНЫХ КОМПЛЕКСАХ, А ТАКЖЕ НА ДРУГИХ ТЕРРИТОРИЯХ, ОТВЕДЕННЫХ ДЛЯ ОСУЩЕСТВЛЕНИЯ ТОРГОВЛИ, ОРГАНИЗАЦИИ И ИНДИВИДУАЛЬНЫЕ ПРЕДПРИНИМАТЕЛИ ОБЯЗАНЫ ОСУЩЕСТВЛЯТЬ РАСЧЕТЫ С ПРИМЕНЕНИЕМ КОНТРОЛЬНО-КАССОВОЙ ТЕХНИКИ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(</a:t>
            </a:r>
            <a:r>
              <a:rPr lang="ru-RU" sz="1200" dirty="0"/>
              <a:t>Распоряжение Правительства РФ от 14.04.2017 N </a:t>
            </a:r>
            <a:r>
              <a:rPr lang="ru-RU" sz="1200" dirty="0" smtClean="0"/>
              <a:t>698-р)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> 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852" y="6021435"/>
            <a:ext cx="619125" cy="65243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0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1628800"/>
            <a:ext cx="3240360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Ковры и ковровые </a:t>
            </a:r>
            <a:r>
              <a:rPr lang="ru-RU" sz="1000" dirty="0" smtClean="0">
                <a:solidFill>
                  <a:schemeClr val="bg1"/>
                </a:solidFill>
              </a:rPr>
              <a:t>изделия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56810" y="5003261"/>
            <a:ext cx="322715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bg1"/>
                </a:solidFill>
              </a:rPr>
              <a:t>Вещества химические и продукты химические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11765" y="1618440"/>
            <a:ext cx="3476659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bg1"/>
                </a:solidFill>
              </a:rPr>
              <a:t>Продукты минеральные неметаллические прочие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56810" y="1941984"/>
            <a:ext cx="3227158" cy="902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bg1"/>
                </a:solidFill>
              </a:rPr>
              <a:t>Одежда, кроме:	</a:t>
            </a:r>
          </a:p>
          <a:p>
            <a:r>
              <a:rPr lang="ru-RU" sz="1000" dirty="0">
                <a:solidFill>
                  <a:schemeClr val="bg1"/>
                </a:solidFill>
              </a:rPr>
              <a:t>белье нательное	</a:t>
            </a:r>
          </a:p>
          <a:p>
            <a:r>
              <a:rPr lang="ru-RU" sz="1000" dirty="0">
                <a:solidFill>
                  <a:schemeClr val="bg1"/>
                </a:solidFill>
              </a:rPr>
              <a:t>платки носовые из текстильных материалов, кроме трикотажных или вязаных	</a:t>
            </a:r>
          </a:p>
          <a:p>
            <a:r>
              <a:rPr lang="ru-RU" sz="1000" dirty="0">
                <a:solidFill>
                  <a:schemeClr val="bg1"/>
                </a:solidFill>
              </a:rPr>
              <a:t>изделия чулочно-носочные трикотажные или вязаные	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12997" y="5062300"/>
            <a:ext cx="3407116" cy="310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bg1"/>
                </a:solidFill>
              </a:rPr>
              <a:t>Изделия резиновые и пластмассовые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11765" y="2103417"/>
            <a:ext cx="3476659" cy="310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bg1"/>
                </a:solidFill>
              </a:rPr>
              <a:t>Оборудование компьютерное, электронное и оптическое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56810" y="3793880"/>
            <a:ext cx="3227158" cy="1003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bg1"/>
                </a:solidFill>
              </a:rPr>
              <a:t>Древесина и изделия из дерева и пробки, кроме мебели; изделия из соломки и материалов для плетения, кроме:	</a:t>
            </a:r>
          </a:p>
          <a:p>
            <a:r>
              <a:rPr lang="ru-RU" sz="1000" dirty="0">
                <a:solidFill>
                  <a:schemeClr val="bg1"/>
                </a:solidFill>
              </a:rPr>
              <a:t>принадлежности столовые и кухонные деревянные	</a:t>
            </a:r>
          </a:p>
          <a:p>
            <a:r>
              <a:rPr lang="ru-RU" sz="1000" dirty="0">
                <a:solidFill>
                  <a:schemeClr val="bg1"/>
                </a:solidFill>
              </a:rPr>
              <a:t>изделия корзиночные и плетеные</a:t>
            </a:r>
            <a:r>
              <a:rPr lang="ru-RU" sz="8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56810" y="5438472"/>
            <a:ext cx="322715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bg1"/>
                </a:solidFill>
              </a:rPr>
              <a:t>Средства лекарственные и материалы, применяемые в медицинских целях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11765" y="2554150"/>
            <a:ext cx="3449685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bg1"/>
                </a:solidFill>
              </a:rPr>
              <a:t>Оборудование электрическое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56810" y="3000400"/>
            <a:ext cx="3227158" cy="6305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bg1"/>
                </a:solidFill>
              </a:rPr>
              <a:t>Кожа и изделия из кожи, кроме:	</a:t>
            </a:r>
          </a:p>
          <a:p>
            <a:r>
              <a:rPr lang="ru-RU" sz="1000" dirty="0">
                <a:solidFill>
                  <a:schemeClr val="bg1"/>
                </a:solidFill>
              </a:rPr>
              <a:t>детали обуви из кожи; вкладные стельки, подпяточники и аналогичные изделия; гетры, гамаши и аналогичные изделия и их детали	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938739" y="2844942"/>
            <a:ext cx="3449685" cy="310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bg1"/>
                </a:solidFill>
              </a:rPr>
              <a:t>Машины и оборудование, не включенные в другие группировки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911765" y="3320015"/>
            <a:ext cx="3449685" cy="1554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bg1"/>
                </a:solidFill>
              </a:rPr>
              <a:t>Средства автотранспортные, прицепы и полуприцепы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911765" y="3623506"/>
            <a:ext cx="3408348" cy="1703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bg1"/>
                </a:solidFill>
              </a:rPr>
              <a:t>Мебель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920141" y="5559604"/>
            <a:ext cx="3399971" cy="310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bg1"/>
                </a:solidFill>
              </a:rPr>
              <a:t>Приспособления ортопедические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912997" y="3933056"/>
            <a:ext cx="3407116" cy="1554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bg1"/>
                </a:solidFill>
              </a:rPr>
              <a:t>Инструменты музыкальные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912997" y="4223237"/>
            <a:ext cx="3407116" cy="6459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bg1"/>
                </a:solidFill>
              </a:rPr>
              <a:t>Товары спортивные, кроме:	</a:t>
            </a:r>
          </a:p>
          <a:p>
            <a:r>
              <a:rPr lang="ru-RU" sz="1000" dirty="0">
                <a:solidFill>
                  <a:schemeClr val="bg1"/>
                </a:solidFill>
              </a:rPr>
              <a:t>предметы снаряжения рыболовных снастей и удилищ	</a:t>
            </a:r>
          </a:p>
          <a:p>
            <a:r>
              <a:rPr lang="ru-RU" sz="1000" dirty="0">
                <a:solidFill>
                  <a:schemeClr val="bg1"/>
                </a:solidFill>
              </a:rPr>
              <a:t>приманки искусственные и предметы их </a:t>
            </a:r>
            <a:r>
              <a:rPr lang="ru-RU" sz="1000" dirty="0" smtClean="0">
                <a:solidFill>
                  <a:schemeClr val="bg1"/>
                </a:solidFill>
              </a:rPr>
              <a:t>оснащения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6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Тема1" id="{FBE77D25-3A1B-4212-993C-AA3941A9D8AE}" vid="{125034D8-AC63-4B50-8DC9-77833A5393A1}"/>
    </a:ext>
  </a:extLst>
</a:theme>
</file>

<file path=ppt/theme/theme3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16236</TotalTime>
  <Words>574</Words>
  <Application>Microsoft Office PowerPoint</Application>
  <PresentationFormat>Экран (4:3)</PresentationFormat>
  <Paragraphs>110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5_Present_FNS2012_A4</vt:lpstr>
      <vt:lpstr>Тема1</vt:lpstr>
      <vt:lpstr>Концепция АСК НДС2 Кас (1)</vt:lpstr>
      <vt:lpstr>11_Present_FNS2012_A4</vt:lpstr>
      <vt:lpstr>12_Present_FNS2012_A4</vt:lpstr>
      <vt:lpstr>УФНС России по Чувашской Республике</vt:lpstr>
      <vt:lpstr>Основные аспекты реформы</vt:lpstr>
      <vt:lpstr>Особенности нового порядка</vt:lpstr>
      <vt:lpstr>Что дает новая система</vt:lpstr>
      <vt:lpstr>Презентация PowerPoint</vt:lpstr>
      <vt:lpstr>Регистрация ККТ по новому порядку</vt:lpstr>
      <vt:lpstr>Презентация PowerPoint</vt:lpstr>
      <vt:lpstr>Категории налогоплательщиков, переходящих на новый порядок применения ККТ в рамках 3 этапа реформы</vt:lpstr>
      <vt:lpstr>ПЕРЕЧЕНЬ НЕПРОДОВОЛЬСТВЕННЫХ ТОВАРОВ, ПРИ ТОРГОВЛЕ КОТОРЫМИ НА РОЗНИЧНЫХ РЫНКАХ, ЯРМАРКАХ, В ВЫСТАВОЧНЫХ КОМПЛЕКСАХ, А ТАКЖЕ НА ДРУГИХ ТЕРРИТОРИЯХ, ОТВЕДЕННЫХ ДЛЯ ОСУЩЕСТВЛЕНИЯ ТОРГОВЛИ, ОРГАНИЗАЦИИ И ИНДИВИДУАЛЬНЫЕ ПРЕДПРИНИМАТЕЛИ ОБЯЗАНЫ ОСУЩЕСТВЛЯТЬ РАСЧЕТЫ С ПРИМЕНЕНИЕМ КОНТРОЛЬНО-КАССОВОЙ ТЕХНИКИ  (Распоряжение Правительства РФ от 14.04.2017 N 698-р)  </vt:lpstr>
      <vt:lpstr>Динамика парка контрольно-кассовой техники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Предпосылки применения рискоориентированного подхода</dc:title>
  <dc:creator>Сатин Дмитрий Станиславович</dc:creator>
  <cp:lastModifiedBy>Порфирьев Владимир Анатольевич</cp:lastModifiedBy>
  <cp:revision>650</cp:revision>
  <cp:lastPrinted>2018-11-26T07:27:43Z</cp:lastPrinted>
  <dcterms:created xsi:type="dcterms:W3CDTF">2013-10-27T06:34:00Z</dcterms:created>
  <dcterms:modified xsi:type="dcterms:W3CDTF">2019-02-20T10:46:08Z</dcterms:modified>
</cp:coreProperties>
</file>