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3" r:id="rId2"/>
    <p:sldId id="405" r:id="rId3"/>
    <p:sldId id="398" r:id="rId4"/>
    <p:sldId id="391" r:id="rId5"/>
    <p:sldId id="410" r:id="rId6"/>
    <p:sldId id="399" r:id="rId7"/>
    <p:sldId id="408" r:id="rId8"/>
    <p:sldId id="407" r:id="rId9"/>
    <p:sldId id="409" r:id="rId10"/>
    <p:sldId id="411" r:id="rId11"/>
    <p:sldId id="361" r:id="rId12"/>
  </p:sldIdLst>
  <p:sldSz cx="9144000" cy="5143500" type="screen16x9"/>
  <p:notesSz cx="6797675" cy="9874250"/>
  <p:defaultTextStyle>
    <a:defPPr>
      <a:defRPr lang="ru-RU"/>
    </a:defPPr>
    <a:lvl1pPr marL="0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087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174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259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346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432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519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6606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4693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orient="horz" pos="759">
          <p15:clr>
            <a:srgbClr val="A4A3A4"/>
          </p15:clr>
        </p15:guide>
        <p15:guide id="3" orient="horz" pos="237">
          <p15:clr>
            <a:srgbClr val="A4A3A4"/>
          </p15:clr>
        </p15:guide>
        <p15:guide id="4" orient="horz" pos="3041">
          <p15:clr>
            <a:srgbClr val="A4A3A4"/>
          </p15:clr>
        </p15:guide>
        <p15:guide id="5" pos="2880">
          <p15:clr>
            <a:srgbClr val="A4A3A4"/>
          </p15:clr>
        </p15:guide>
        <p15:guide id="6" pos="708">
          <p15:clr>
            <a:srgbClr val="A4A3A4"/>
          </p15:clr>
        </p15:guide>
        <p15:guide id="7" pos="1560">
          <p15:clr>
            <a:srgbClr val="A4A3A4"/>
          </p15:clr>
        </p15:guide>
        <p15:guide id="8" pos="5140">
          <p15:clr>
            <a:srgbClr val="A4A3A4"/>
          </p15:clr>
        </p15:guide>
        <p15:guide id="9" pos="5521">
          <p15:clr>
            <a:srgbClr val="A4A3A4"/>
          </p15:clr>
        </p15:guide>
        <p15:guide id="10" pos="51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79">
          <p15:clr>
            <a:srgbClr val="A4A3A4"/>
          </p15:clr>
        </p15:guide>
        <p15:guide id="2" pos="209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EDEEEF"/>
    <a:srgbClr val="0066CC"/>
    <a:srgbClr val="4F81BD"/>
    <a:srgbClr val="6E97C8"/>
    <a:srgbClr val="F5E3E6"/>
    <a:srgbClr val="8D8C90"/>
    <a:srgbClr val="E98517"/>
    <a:srgbClr val="F79646"/>
    <a:srgbClr val="005A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70" autoAdjust="0"/>
    <p:restoredTop sz="94654" autoAdjust="0"/>
  </p:normalViewPr>
  <p:slideViewPr>
    <p:cSldViewPr showGuides="1">
      <p:cViewPr varScale="1">
        <p:scale>
          <a:sx n="116" d="100"/>
          <a:sy n="116" d="100"/>
        </p:scale>
        <p:origin x="-900" y="-102"/>
      </p:cViewPr>
      <p:guideLst>
        <p:guide orient="horz" pos="1620"/>
        <p:guide orient="horz" pos="759"/>
        <p:guide orient="horz" pos="237"/>
        <p:guide orient="horz" pos="3041"/>
        <p:guide pos="2880"/>
        <p:guide pos="708"/>
        <p:guide pos="1560"/>
        <p:guide pos="5140"/>
        <p:guide pos="5521"/>
        <p:guide pos="5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"/>
    </p:cViewPr>
  </p:sorter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 сумме (тыс. руб.)</a:t>
            </a:r>
            <a:endParaRPr lang="ru-RU" dirty="0"/>
          </a:p>
        </c:rich>
      </c:tx>
      <c:layout>
        <c:manualLayout>
          <c:xMode val="edge"/>
          <c:yMode val="edge"/>
          <c:x val="0.35841432587012501"/>
          <c:y val="2.7859381635797594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0207049123967625"/>
          <c:y val="0.22815312072633701"/>
          <c:w val="0.5589865056091633"/>
          <c:h val="0.66671644053925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сумме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-4.4299354844076919E-2"/>
                  <c:y val="-0.31177412052100117"/>
                </c:manualLayout>
              </c:layout>
              <c:spPr/>
              <c:txPr>
                <a:bodyPr/>
                <a:lstStyle/>
                <a:p>
                  <a:pPr>
                    <a:defRPr sz="1200" baseline="0"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1780033443285766E-2"/>
                  <c:y val="9.639597245521458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3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В пользу НО</c:v>
                </c:pt>
                <c:pt idx="1">
                  <c:v>В пользу НП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3887485</c:v>
                </c:pt>
                <c:pt idx="1">
                  <c:v>211339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97">
          <a:noFill/>
        </a:ln>
      </c:spPr>
    </c:plotArea>
    <c:legend>
      <c:legendPos val="l"/>
      <c:layout>
        <c:manualLayout>
          <c:xMode val="edge"/>
          <c:yMode val="edge"/>
          <c:x val="2.0676732418756935E-2"/>
          <c:y val="0.36405777949085039"/>
          <c:w val="0.30109749167951944"/>
          <c:h val="0.32700512086338862"/>
        </c:manualLayout>
      </c:layout>
      <c:overlay val="0"/>
      <c:txPr>
        <a:bodyPr/>
        <a:lstStyle/>
        <a:p>
          <a:pPr>
            <a:defRPr sz="13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 </a:t>
            </a:r>
            <a:r>
              <a:rPr lang="ru-RU" dirty="0"/>
              <a:t>количеству</a:t>
            </a:r>
          </a:p>
        </c:rich>
      </c:tx>
      <c:layout>
        <c:manualLayout>
          <c:xMode val="edge"/>
          <c:yMode val="edge"/>
          <c:x val="1.7926064326704929E-2"/>
          <c:y val="7.893463933732390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количеству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0.16837835948472543"/>
                  <c:y val="-0.21243106813576612"/>
                </c:manualLayout>
              </c:layout>
              <c:spPr/>
              <c:txPr>
                <a:bodyPr/>
                <a:lstStyle/>
                <a:p>
                  <a:pPr>
                    <a:defRPr sz="1600" baseline="0"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0717367956124156E-2"/>
                  <c:y val="-0.1061794887298243"/>
                </c:manualLayout>
              </c:layout>
              <c:spPr/>
              <c:txPr>
                <a:bodyPr/>
                <a:lstStyle/>
                <a:p>
                  <a:pPr>
                    <a:defRPr sz="1600" baseline="0"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3105285568117545"/>
                  <c:y val="-4.1197883479762651E-2"/>
                </c:manualLayout>
              </c:layout>
              <c:spPr/>
              <c:txPr>
                <a:bodyPr/>
                <a:lstStyle/>
                <a:p>
                  <a:pPr>
                    <a:defRPr sz="1600" baseline="0"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 пользу НО</c:v>
                </c:pt>
                <c:pt idx="1">
                  <c:v>В пользу НП</c:v>
                </c:pt>
                <c:pt idx="2">
                  <c:v>Частично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151</c:v>
                </c:pt>
                <c:pt idx="1">
                  <c:v>33</c:v>
                </c:pt>
                <c:pt idx="2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97">
          <a:noFill/>
        </a:ln>
      </c:spPr>
    </c:plotArea>
    <c:legend>
      <c:legendPos val="l"/>
      <c:layout>
        <c:manualLayout>
          <c:xMode val="edge"/>
          <c:yMode val="edge"/>
          <c:x val="0"/>
          <c:y val="0.39577491837910506"/>
          <c:w val="0.29227281372437142"/>
          <c:h val="0.36474809551245124"/>
        </c:manualLayout>
      </c:layout>
      <c:overlay val="0"/>
      <c:txPr>
        <a:bodyPr/>
        <a:lstStyle/>
        <a:p>
          <a:pPr>
            <a:defRPr sz="1300" kern="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 </a:t>
            </a:r>
            <a:r>
              <a:rPr lang="ru-RU" dirty="0"/>
              <a:t>количеству</a:t>
            </a:r>
          </a:p>
        </c:rich>
      </c:tx>
      <c:layout>
        <c:manualLayout>
          <c:xMode val="edge"/>
          <c:yMode val="edge"/>
          <c:x val="1.7926064326704929E-2"/>
          <c:y val="7.893463933732390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количеству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0.16837835948472543"/>
                  <c:y val="-0.21243106813576612"/>
                </c:manualLayout>
              </c:layout>
              <c:spPr/>
              <c:txPr>
                <a:bodyPr/>
                <a:lstStyle/>
                <a:p>
                  <a:pPr>
                    <a:defRPr sz="1600" baseline="0"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0717367956124156E-2"/>
                  <c:y val="-0.1061794887298243"/>
                </c:manualLayout>
              </c:layout>
              <c:spPr/>
              <c:txPr>
                <a:bodyPr/>
                <a:lstStyle/>
                <a:p>
                  <a:pPr>
                    <a:defRPr sz="1600" baseline="0"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3105285568117545"/>
                  <c:y val="-4.1197883479762651E-2"/>
                </c:manualLayout>
              </c:layout>
              <c:spPr/>
              <c:txPr>
                <a:bodyPr/>
                <a:lstStyle/>
                <a:p>
                  <a:pPr>
                    <a:defRPr sz="1600" baseline="0"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 пользу НО</c:v>
                </c:pt>
                <c:pt idx="1">
                  <c:v>В пользу НП</c:v>
                </c:pt>
                <c:pt idx="2">
                  <c:v>Частично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118</c:v>
                </c:pt>
                <c:pt idx="1">
                  <c:v>33</c:v>
                </c:pt>
                <c:pt idx="2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97">
          <a:noFill/>
        </a:ln>
      </c:spPr>
    </c:plotArea>
    <c:legend>
      <c:legendPos val="l"/>
      <c:layout>
        <c:manualLayout>
          <c:xMode val="edge"/>
          <c:yMode val="edge"/>
          <c:x val="0"/>
          <c:y val="0.39577491837910506"/>
          <c:w val="0.29227281372437142"/>
          <c:h val="0.36474809551245124"/>
        </c:manualLayout>
      </c:layout>
      <c:overlay val="0"/>
      <c:txPr>
        <a:bodyPr/>
        <a:lstStyle/>
        <a:p>
          <a:pPr>
            <a:defRPr sz="1300" kern="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 сумме (тыс. руб.)</a:t>
            </a:r>
            <a:endParaRPr lang="ru-RU" dirty="0"/>
          </a:p>
        </c:rich>
      </c:tx>
      <c:layout>
        <c:manualLayout>
          <c:xMode val="edge"/>
          <c:yMode val="edge"/>
          <c:x val="0.35841432587012501"/>
          <c:y val="2.7859381635797594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0207049123967625"/>
          <c:y val="0.22815312072633701"/>
          <c:w val="0.5589865056091633"/>
          <c:h val="0.66671644053925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сумме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-4.4299354844076919E-2"/>
                  <c:y val="-0.31177412052100117"/>
                </c:manualLayout>
              </c:layout>
              <c:spPr/>
              <c:txPr>
                <a:bodyPr/>
                <a:lstStyle/>
                <a:p>
                  <a:pPr>
                    <a:defRPr sz="1200" baseline="0"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1780033443285766E-2"/>
                  <c:y val="9.639597245521458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3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В пользу НО</c:v>
                </c:pt>
                <c:pt idx="1">
                  <c:v>В пользу НП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1227590</c:v>
                </c:pt>
                <c:pt idx="1">
                  <c:v>122084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97">
          <a:noFill/>
        </a:ln>
      </c:spPr>
    </c:plotArea>
    <c:legend>
      <c:legendPos val="l"/>
      <c:layout>
        <c:manualLayout>
          <c:xMode val="edge"/>
          <c:yMode val="edge"/>
          <c:x val="2.0676732418756935E-2"/>
          <c:y val="0.36405777949085039"/>
          <c:w val="0.30109749167951944"/>
          <c:h val="0.32700512086338862"/>
        </c:manualLayout>
      </c:layout>
      <c:overlay val="0"/>
      <c:txPr>
        <a:bodyPr/>
        <a:lstStyle/>
        <a:p>
          <a:pPr>
            <a:defRPr sz="13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959122876107679"/>
          <c:y val="4.0793852824202947E-2"/>
          <c:w val="0.80569849766879642"/>
          <c:h val="0.635002035788471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 пользу 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1880330004293006E-3"/>
                  <c:y val="3.1703012422496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Количество споров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пользу НП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2.8070178258692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Количество споров</c:v>
                </c:pt>
              </c:strCache>
            </c:strRef>
          </c:cat>
          <c:val>
            <c:numRef>
              <c:f>Лист1!$C$2</c:f>
              <c:numCache>
                <c:formatCode>#,##0</c:formatCode>
                <c:ptCount val="1"/>
                <c:pt idx="0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Частично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3090554217153875E-3"/>
                  <c:y val="3.544269422299572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Количество споров</c:v>
                </c:pt>
              </c:strCache>
            </c:strRef>
          </c:cat>
          <c:val>
            <c:numRef>
              <c:f>Лист1!$D$2</c:f>
              <c:numCache>
                <c:formatCode>#,##0</c:formatCode>
                <c:ptCount val="1"/>
                <c:pt idx="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226880"/>
        <c:axId val="93228416"/>
      </c:barChart>
      <c:catAx>
        <c:axId val="93226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3228416"/>
        <c:crosses val="autoZero"/>
        <c:auto val="1"/>
        <c:lblAlgn val="ctr"/>
        <c:lblOffset val="100"/>
        <c:noMultiLvlLbl val="0"/>
      </c:catAx>
      <c:valAx>
        <c:axId val="9322841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932268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34572910567568782"/>
          <c:y val="0.79149626876880097"/>
          <c:w val="0.40558023415441991"/>
          <c:h val="0.19319393605197546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29698101966099E-2"/>
          <c:y val="0.10618055518119668"/>
          <c:w val="0.91354058424779994"/>
          <c:h val="0.600853323515194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069280084843862E-2"/>
                  <c:y val="1.95407904379977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98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Сумма требований (тыс. руб.)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3378372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пользу 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2678287165400535E-2"/>
                </c:manualLayout>
              </c:layout>
              <c:numFmt formatCode="#,##0" sourceLinked="0"/>
              <c:spPr>
                <a:ln w="38046"/>
                <a:scene3d>
                  <a:camera prst="orthographicFront"/>
                  <a:lightRig rig="threePt" dir="t"/>
                </a:scene3d>
                <a:sp3d>
                  <a:bevelB prst="relaxedInset"/>
                </a:sp3d>
              </c:spPr>
              <c:txPr>
                <a:bodyPr/>
                <a:lstStyle/>
                <a:p>
                  <a:pPr>
                    <a:defRPr sz="1098" baseline="0"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98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Сумма требований (тыс. руб.)</c:v>
                </c:pt>
              </c:strCache>
            </c:strRef>
          </c:cat>
          <c:val>
            <c:numRef>
              <c:f>Лист1!$C$2</c:f>
              <c:numCache>
                <c:formatCode>#,##0</c:formatCode>
                <c:ptCount val="1"/>
                <c:pt idx="0">
                  <c:v>3226107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 пользу НП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156939584168573E-3"/>
                  <c:y val="1.9540543760679586E-2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298"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Сумма требований (тыс. руб.)</c:v>
                </c:pt>
              </c:strCache>
            </c:strRef>
          </c:cat>
          <c:val>
            <c:numRef>
              <c:f>Лист1!$D$2</c:f>
              <c:numCache>
                <c:formatCode>#,##0</c:formatCode>
                <c:ptCount val="1"/>
                <c:pt idx="0">
                  <c:v>152265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575104"/>
        <c:axId val="80593280"/>
      </c:barChart>
      <c:catAx>
        <c:axId val="8057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593280"/>
        <c:crosses val="autoZero"/>
        <c:auto val="1"/>
        <c:lblAlgn val="ctr"/>
        <c:lblOffset val="100"/>
        <c:noMultiLvlLbl val="0"/>
      </c:catAx>
      <c:valAx>
        <c:axId val="80593280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extTo"/>
        <c:crossAx val="80575104"/>
        <c:crosses val="autoZero"/>
        <c:crossBetween val="between"/>
      </c:valAx>
      <c:spPr>
        <a:noFill/>
        <a:ln w="25364">
          <a:noFill/>
        </a:ln>
      </c:spPr>
    </c:plotArea>
    <c:legend>
      <c:legendPos val="b"/>
      <c:layout>
        <c:manualLayout>
          <c:xMode val="edge"/>
          <c:yMode val="edge"/>
          <c:x val="0.20837611283750174"/>
          <c:y val="0.80921186843514559"/>
          <c:w val="0.45823757062103926"/>
          <c:h val="0.17050286898054925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5C9F4E-59E6-4B06-A2AD-313BB4A224DE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123CEC-A10E-4DF7-8887-0631392E465B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altLang="ru-RU" b="0" dirty="0" smtClean="0">
              <a:solidFill>
                <a:srgbClr val="002060"/>
              </a:solidFill>
              <a:latin typeface="Bookman Old Style" pitchFamily="18" charset="0"/>
            </a:rPr>
            <a:t>Использование «однодневок» в целях увеличения расходов по налогу на прибыль и вычетов по НДС</a:t>
          </a:r>
          <a:endParaRPr lang="ru-RU" dirty="0">
            <a:solidFill>
              <a:srgbClr val="002060"/>
            </a:solidFill>
          </a:endParaRPr>
        </a:p>
      </dgm:t>
    </dgm:pt>
    <dgm:pt modelId="{C5C4E718-FD8F-40E0-9E05-97B09C909572}" type="parTrans" cxnId="{D23D9E0A-5BA2-405D-9113-83C81271189C}">
      <dgm:prSet/>
      <dgm:spPr/>
      <dgm:t>
        <a:bodyPr/>
        <a:lstStyle/>
        <a:p>
          <a:endParaRPr lang="ru-RU"/>
        </a:p>
      </dgm:t>
    </dgm:pt>
    <dgm:pt modelId="{61EFD585-990B-40E4-BE70-3A4B30CCECB4}" type="sibTrans" cxnId="{D23D9E0A-5BA2-405D-9113-83C81271189C}">
      <dgm:prSet/>
      <dgm:spPr/>
      <dgm:t>
        <a:bodyPr/>
        <a:lstStyle/>
        <a:p>
          <a:endParaRPr lang="ru-RU"/>
        </a:p>
      </dgm:t>
    </dgm:pt>
    <dgm:pt modelId="{19169C88-8CA8-43DF-86BB-F897E0EFCD4A}">
      <dgm:prSet phldrT="[Текст]" custT="1"/>
      <dgm:spPr/>
      <dgm:t>
        <a:bodyPr/>
        <a:lstStyle/>
        <a:p>
          <a:r>
            <a:rPr lang="ru-RU" sz="1200" dirty="0" smtClean="0">
              <a:solidFill>
                <a:srgbClr val="002060"/>
              </a:solidFill>
              <a:latin typeface="Bookman Old Style" panose="02050604050505020204" pitchFamily="18" charset="0"/>
            </a:rPr>
            <a:t>Происходило увеличение объема вычетов при исчислении НДС и повышение стоимости товаров, за счет технических организаций, не исполняющих свои налоговые обязательства</a:t>
          </a:r>
          <a:endParaRPr lang="ru-RU" sz="1200" dirty="0">
            <a:solidFill>
              <a:srgbClr val="002060"/>
            </a:solidFill>
            <a:latin typeface="Bookman Old Style" panose="02050604050505020204" pitchFamily="18" charset="0"/>
          </a:endParaRPr>
        </a:p>
      </dgm:t>
    </dgm:pt>
    <dgm:pt modelId="{A9D16AFD-706A-4967-92D6-C105A3AB68BB}" type="parTrans" cxnId="{99963D02-A994-4FB7-919A-66D827AB5523}">
      <dgm:prSet/>
      <dgm:spPr/>
      <dgm:t>
        <a:bodyPr/>
        <a:lstStyle/>
        <a:p>
          <a:endParaRPr lang="ru-RU"/>
        </a:p>
      </dgm:t>
    </dgm:pt>
    <dgm:pt modelId="{1CC77B85-3F04-4562-90FD-39EC8E8445E7}" type="sibTrans" cxnId="{99963D02-A994-4FB7-919A-66D827AB5523}">
      <dgm:prSet/>
      <dgm:spPr/>
      <dgm:t>
        <a:bodyPr/>
        <a:lstStyle/>
        <a:p>
          <a:endParaRPr lang="ru-RU"/>
        </a:p>
      </dgm:t>
    </dgm:pt>
    <dgm:pt modelId="{505FF85F-3D46-4CFB-B2EE-24CFF77CB7BC}">
      <dgm:prSet phldrT="[Текст]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rgbClr val="002060"/>
              </a:solidFill>
              <a:latin typeface="Bookman Old Style" panose="02050604050505020204" pitchFamily="18" charset="0"/>
            </a:rPr>
            <a:t>Ввоз товаров через особую экономическую зону Калининградской области и фирмы, учрежденные общественными организациями инвалидов </a:t>
          </a:r>
          <a:endParaRPr lang="ru-RU" dirty="0">
            <a:solidFill>
              <a:srgbClr val="002060"/>
            </a:solidFill>
            <a:latin typeface="Bookman Old Style" panose="02050604050505020204" pitchFamily="18" charset="0"/>
          </a:endParaRPr>
        </a:p>
      </dgm:t>
    </dgm:pt>
    <dgm:pt modelId="{573D712A-3FB6-47BC-92B4-4C8D91627624}" type="parTrans" cxnId="{4A9AB9D8-6459-4D48-9654-FDBA680BE27B}">
      <dgm:prSet/>
      <dgm:spPr/>
      <dgm:t>
        <a:bodyPr/>
        <a:lstStyle/>
        <a:p>
          <a:endParaRPr lang="ru-RU"/>
        </a:p>
      </dgm:t>
    </dgm:pt>
    <dgm:pt modelId="{1C230E5D-C03F-45D8-80BE-6D2D380937D0}" type="sibTrans" cxnId="{4A9AB9D8-6459-4D48-9654-FDBA680BE27B}">
      <dgm:prSet/>
      <dgm:spPr/>
      <dgm:t>
        <a:bodyPr/>
        <a:lstStyle/>
        <a:p>
          <a:endParaRPr lang="ru-RU"/>
        </a:p>
      </dgm:t>
    </dgm:pt>
    <dgm:pt modelId="{BA199867-F971-406A-94F2-AEA49B83CA73}">
      <dgm:prSet phldrT="[Текст]" custT="1"/>
      <dgm:spPr/>
      <dgm:t>
        <a:bodyPr/>
        <a:lstStyle/>
        <a:p>
          <a:r>
            <a:rPr lang="ru-RU" sz="1300" dirty="0" smtClean="0">
              <a:solidFill>
                <a:srgbClr val="002060"/>
              </a:solidFill>
              <a:latin typeface="Bookman Old Style" panose="02050604050505020204" pitchFamily="18" charset="0"/>
            </a:rPr>
            <a:t>Позволяло получить освобождение от уплаты таможенных пошлин и НДС при импорте товаров,</a:t>
          </a:r>
        </a:p>
        <a:p>
          <a:r>
            <a:rPr lang="ru-RU" sz="1300" dirty="0" smtClean="0">
              <a:solidFill>
                <a:srgbClr val="002060"/>
              </a:solidFill>
              <a:latin typeface="Bookman Old Style" panose="02050604050505020204" pitchFamily="18" charset="0"/>
            </a:rPr>
            <a:t>и освобождение от уплаты НДС при реализации товаров</a:t>
          </a:r>
        </a:p>
      </dgm:t>
    </dgm:pt>
    <dgm:pt modelId="{700ADC12-DA09-497E-B965-8CAED378E10D}" type="parTrans" cxnId="{650BC2FC-902E-4ADF-B3E2-51AA7BC84D0F}">
      <dgm:prSet/>
      <dgm:spPr/>
      <dgm:t>
        <a:bodyPr/>
        <a:lstStyle/>
        <a:p>
          <a:endParaRPr lang="ru-RU"/>
        </a:p>
      </dgm:t>
    </dgm:pt>
    <dgm:pt modelId="{0F160D33-34B4-4F3A-BFFC-3C36718D6D3F}" type="sibTrans" cxnId="{650BC2FC-902E-4ADF-B3E2-51AA7BC84D0F}">
      <dgm:prSet/>
      <dgm:spPr/>
      <dgm:t>
        <a:bodyPr/>
        <a:lstStyle/>
        <a:p>
          <a:endParaRPr lang="ru-RU"/>
        </a:p>
      </dgm:t>
    </dgm:pt>
    <dgm:pt modelId="{00F5ADEC-8E0B-454A-AB1C-F20B630D1D0F}" type="pres">
      <dgm:prSet presAssocID="{A35C9F4E-59E6-4B06-A2AD-313BB4A224D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D00E204-2C8C-4B28-BB36-3C98B80FCC16}" type="pres">
      <dgm:prSet presAssocID="{73123CEC-A10E-4DF7-8887-0631392E465B}" presName="root" presStyleCnt="0"/>
      <dgm:spPr/>
    </dgm:pt>
    <dgm:pt modelId="{D130E514-0AC1-4E0E-AB8C-B53520AA4278}" type="pres">
      <dgm:prSet presAssocID="{73123CEC-A10E-4DF7-8887-0631392E465B}" presName="rootComposite" presStyleCnt="0"/>
      <dgm:spPr/>
    </dgm:pt>
    <dgm:pt modelId="{EBE6A91A-E107-4996-9A4D-72E763CD0E7A}" type="pres">
      <dgm:prSet presAssocID="{73123CEC-A10E-4DF7-8887-0631392E465B}" presName="rootText" presStyleLbl="node1" presStyleIdx="0" presStyleCnt="2" custScaleX="134629"/>
      <dgm:spPr/>
      <dgm:t>
        <a:bodyPr/>
        <a:lstStyle/>
        <a:p>
          <a:endParaRPr lang="ru-RU"/>
        </a:p>
      </dgm:t>
    </dgm:pt>
    <dgm:pt modelId="{FF247223-AF84-476F-BAB5-26CDB28F23CB}" type="pres">
      <dgm:prSet presAssocID="{73123CEC-A10E-4DF7-8887-0631392E465B}" presName="rootConnector" presStyleLbl="node1" presStyleIdx="0" presStyleCnt="2"/>
      <dgm:spPr/>
      <dgm:t>
        <a:bodyPr/>
        <a:lstStyle/>
        <a:p>
          <a:endParaRPr lang="ru-RU"/>
        </a:p>
      </dgm:t>
    </dgm:pt>
    <dgm:pt modelId="{D196B260-2ADA-401D-A059-7FCA6A26BA36}" type="pres">
      <dgm:prSet presAssocID="{73123CEC-A10E-4DF7-8887-0631392E465B}" presName="childShape" presStyleCnt="0"/>
      <dgm:spPr/>
    </dgm:pt>
    <dgm:pt modelId="{B4215526-C0D6-4AC5-A2E5-47F4D5D8993E}" type="pres">
      <dgm:prSet presAssocID="{A9D16AFD-706A-4967-92D6-C105A3AB68BB}" presName="Name13" presStyleLbl="parChTrans1D2" presStyleIdx="0" presStyleCnt="2"/>
      <dgm:spPr/>
      <dgm:t>
        <a:bodyPr/>
        <a:lstStyle/>
        <a:p>
          <a:endParaRPr lang="ru-RU"/>
        </a:p>
      </dgm:t>
    </dgm:pt>
    <dgm:pt modelId="{FA2E4B5E-B37F-4DDA-9F83-F61318B153E4}" type="pres">
      <dgm:prSet presAssocID="{19169C88-8CA8-43DF-86BB-F897E0EFCD4A}" presName="childText" presStyleLbl="bgAcc1" presStyleIdx="0" presStyleCnt="2" custScaleX="125526" custScaleY="1231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6B4471-E080-4186-A274-F7627C7329C0}" type="pres">
      <dgm:prSet presAssocID="{505FF85F-3D46-4CFB-B2EE-24CFF77CB7BC}" presName="root" presStyleCnt="0"/>
      <dgm:spPr/>
    </dgm:pt>
    <dgm:pt modelId="{2331A21F-D474-4CE2-B1F0-967CAFB4BE66}" type="pres">
      <dgm:prSet presAssocID="{505FF85F-3D46-4CFB-B2EE-24CFF77CB7BC}" presName="rootComposite" presStyleCnt="0"/>
      <dgm:spPr/>
    </dgm:pt>
    <dgm:pt modelId="{9457B9DD-B093-4AFF-96CD-1F4BD66FB00C}" type="pres">
      <dgm:prSet presAssocID="{505FF85F-3D46-4CFB-B2EE-24CFF77CB7BC}" presName="rootText" presStyleLbl="node1" presStyleIdx="1" presStyleCnt="2" custScaleX="141373"/>
      <dgm:spPr/>
      <dgm:t>
        <a:bodyPr/>
        <a:lstStyle/>
        <a:p>
          <a:endParaRPr lang="ru-RU"/>
        </a:p>
      </dgm:t>
    </dgm:pt>
    <dgm:pt modelId="{EC9DFF23-161F-4802-A5E3-1E71D553DDA6}" type="pres">
      <dgm:prSet presAssocID="{505FF85F-3D46-4CFB-B2EE-24CFF77CB7BC}" presName="rootConnector" presStyleLbl="node1" presStyleIdx="1" presStyleCnt="2"/>
      <dgm:spPr/>
      <dgm:t>
        <a:bodyPr/>
        <a:lstStyle/>
        <a:p>
          <a:endParaRPr lang="ru-RU"/>
        </a:p>
      </dgm:t>
    </dgm:pt>
    <dgm:pt modelId="{64ED0558-B103-48E2-9DBB-444F4581DF57}" type="pres">
      <dgm:prSet presAssocID="{505FF85F-3D46-4CFB-B2EE-24CFF77CB7BC}" presName="childShape" presStyleCnt="0"/>
      <dgm:spPr/>
    </dgm:pt>
    <dgm:pt modelId="{677C74A1-994D-4138-B20E-A7A0AC258F49}" type="pres">
      <dgm:prSet presAssocID="{700ADC12-DA09-497E-B965-8CAED378E10D}" presName="Name13" presStyleLbl="parChTrans1D2" presStyleIdx="1" presStyleCnt="2"/>
      <dgm:spPr/>
      <dgm:t>
        <a:bodyPr/>
        <a:lstStyle/>
        <a:p>
          <a:endParaRPr lang="ru-RU"/>
        </a:p>
      </dgm:t>
    </dgm:pt>
    <dgm:pt modelId="{C0807A94-E4EC-481C-BC08-8E244015C369}" type="pres">
      <dgm:prSet presAssocID="{BA199867-F971-406A-94F2-AEA49B83CA73}" presName="childText" presStyleLbl="bgAcc1" presStyleIdx="1" presStyleCnt="2" custScaleX="132244" custScaleY="1231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0BC2FC-902E-4ADF-B3E2-51AA7BC84D0F}" srcId="{505FF85F-3D46-4CFB-B2EE-24CFF77CB7BC}" destId="{BA199867-F971-406A-94F2-AEA49B83CA73}" srcOrd="0" destOrd="0" parTransId="{700ADC12-DA09-497E-B965-8CAED378E10D}" sibTransId="{0F160D33-34B4-4F3A-BFFC-3C36718D6D3F}"/>
    <dgm:cxn modelId="{77930A5F-792C-48B4-AC69-A6C92832817D}" type="presOf" srcId="{505FF85F-3D46-4CFB-B2EE-24CFF77CB7BC}" destId="{9457B9DD-B093-4AFF-96CD-1F4BD66FB00C}" srcOrd="0" destOrd="0" presId="urn:microsoft.com/office/officeart/2005/8/layout/hierarchy3"/>
    <dgm:cxn modelId="{CB3E731C-79F2-4141-BF5F-6EE5F1EA99FE}" type="presOf" srcId="{73123CEC-A10E-4DF7-8887-0631392E465B}" destId="{EBE6A91A-E107-4996-9A4D-72E763CD0E7A}" srcOrd="0" destOrd="0" presId="urn:microsoft.com/office/officeart/2005/8/layout/hierarchy3"/>
    <dgm:cxn modelId="{D23D9E0A-5BA2-405D-9113-83C81271189C}" srcId="{A35C9F4E-59E6-4B06-A2AD-313BB4A224DE}" destId="{73123CEC-A10E-4DF7-8887-0631392E465B}" srcOrd="0" destOrd="0" parTransId="{C5C4E718-FD8F-40E0-9E05-97B09C909572}" sibTransId="{61EFD585-990B-40E4-BE70-3A4B30CCECB4}"/>
    <dgm:cxn modelId="{CE71FEB2-ACA1-428F-BEE3-012828869C85}" type="presOf" srcId="{BA199867-F971-406A-94F2-AEA49B83CA73}" destId="{C0807A94-E4EC-481C-BC08-8E244015C369}" srcOrd="0" destOrd="0" presId="urn:microsoft.com/office/officeart/2005/8/layout/hierarchy3"/>
    <dgm:cxn modelId="{513CCE72-7E2D-4DFB-9FB7-5052792B4F7E}" type="presOf" srcId="{700ADC12-DA09-497E-B965-8CAED378E10D}" destId="{677C74A1-994D-4138-B20E-A7A0AC258F49}" srcOrd="0" destOrd="0" presId="urn:microsoft.com/office/officeart/2005/8/layout/hierarchy3"/>
    <dgm:cxn modelId="{2453E2DC-F9C2-4E13-8152-B0DED0C3E267}" type="presOf" srcId="{73123CEC-A10E-4DF7-8887-0631392E465B}" destId="{FF247223-AF84-476F-BAB5-26CDB28F23CB}" srcOrd="1" destOrd="0" presId="urn:microsoft.com/office/officeart/2005/8/layout/hierarchy3"/>
    <dgm:cxn modelId="{3D9B5496-7926-4358-B64D-68F5C74A837C}" type="presOf" srcId="{505FF85F-3D46-4CFB-B2EE-24CFF77CB7BC}" destId="{EC9DFF23-161F-4802-A5E3-1E71D553DDA6}" srcOrd="1" destOrd="0" presId="urn:microsoft.com/office/officeart/2005/8/layout/hierarchy3"/>
    <dgm:cxn modelId="{99963D02-A994-4FB7-919A-66D827AB5523}" srcId="{73123CEC-A10E-4DF7-8887-0631392E465B}" destId="{19169C88-8CA8-43DF-86BB-F897E0EFCD4A}" srcOrd="0" destOrd="0" parTransId="{A9D16AFD-706A-4967-92D6-C105A3AB68BB}" sibTransId="{1CC77B85-3F04-4562-90FD-39EC8E8445E7}"/>
    <dgm:cxn modelId="{0759EECE-F875-4B4E-A3DE-37B4306C2EE0}" type="presOf" srcId="{A9D16AFD-706A-4967-92D6-C105A3AB68BB}" destId="{B4215526-C0D6-4AC5-A2E5-47F4D5D8993E}" srcOrd="0" destOrd="0" presId="urn:microsoft.com/office/officeart/2005/8/layout/hierarchy3"/>
    <dgm:cxn modelId="{75555D55-D872-4D0F-91E5-CB5328942057}" type="presOf" srcId="{19169C88-8CA8-43DF-86BB-F897E0EFCD4A}" destId="{FA2E4B5E-B37F-4DDA-9F83-F61318B153E4}" srcOrd="0" destOrd="0" presId="urn:microsoft.com/office/officeart/2005/8/layout/hierarchy3"/>
    <dgm:cxn modelId="{12A48E6D-F622-4E57-825F-31BADF664C11}" type="presOf" srcId="{A35C9F4E-59E6-4B06-A2AD-313BB4A224DE}" destId="{00F5ADEC-8E0B-454A-AB1C-F20B630D1D0F}" srcOrd="0" destOrd="0" presId="urn:microsoft.com/office/officeart/2005/8/layout/hierarchy3"/>
    <dgm:cxn modelId="{4A9AB9D8-6459-4D48-9654-FDBA680BE27B}" srcId="{A35C9F4E-59E6-4B06-A2AD-313BB4A224DE}" destId="{505FF85F-3D46-4CFB-B2EE-24CFF77CB7BC}" srcOrd="1" destOrd="0" parTransId="{573D712A-3FB6-47BC-92B4-4C8D91627624}" sibTransId="{1C230E5D-C03F-45D8-80BE-6D2D380937D0}"/>
    <dgm:cxn modelId="{545D72E1-4DD2-404E-8900-A22A0135113C}" type="presParOf" srcId="{00F5ADEC-8E0B-454A-AB1C-F20B630D1D0F}" destId="{CD00E204-2C8C-4B28-BB36-3C98B80FCC16}" srcOrd="0" destOrd="0" presId="urn:microsoft.com/office/officeart/2005/8/layout/hierarchy3"/>
    <dgm:cxn modelId="{C429A6F3-8DA6-4BDE-AC10-8B28C93A0D3B}" type="presParOf" srcId="{CD00E204-2C8C-4B28-BB36-3C98B80FCC16}" destId="{D130E514-0AC1-4E0E-AB8C-B53520AA4278}" srcOrd="0" destOrd="0" presId="urn:microsoft.com/office/officeart/2005/8/layout/hierarchy3"/>
    <dgm:cxn modelId="{42962F75-674E-4F3F-9C93-029CF00AAD93}" type="presParOf" srcId="{D130E514-0AC1-4E0E-AB8C-B53520AA4278}" destId="{EBE6A91A-E107-4996-9A4D-72E763CD0E7A}" srcOrd="0" destOrd="0" presId="urn:microsoft.com/office/officeart/2005/8/layout/hierarchy3"/>
    <dgm:cxn modelId="{7FDA6DF1-9507-4B0D-B29B-AB8E2DADECC9}" type="presParOf" srcId="{D130E514-0AC1-4E0E-AB8C-B53520AA4278}" destId="{FF247223-AF84-476F-BAB5-26CDB28F23CB}" srcOrd="1" destOrd="0" presId="urn:microsoft.com/office/officeart/2005/8/layout/hierarchy3"/>
    <dgm:cxn modelId="{860EE8D9-2B94-44AC-AE40-00BA687F188A}" type="presParOf" srcId="{CD00E204-2C8C-4B28-BB36-3C98B80FCC16}" destId="{D196B260-2ADA-401D-A059-7FCA6A26BA36}" srcOrd="1" destOrd="0" presId="urn:microsoft.com/office/officeart/2005/8/layout/hierarchy3"/>
    <dgm:cxn modelId="{94D723A8-C447-4236-826D-9BCBD8A9A51E}" type="presParOf" srcId="{D196B260-2ADA-401D-A059-7FCA6A26BA36}" destId="{B4215526-C0D6-4AC5-A2E5-47F4D5D8993E}" srcOrd="0" destOrd="0" presId="urn:microsoft.com/office/officeart/2005/8/layout/hierarchy3"/>
    <dgm:cxn modelId="{01DDF115-767A-44F4-B334-2C4C64AE2810}" type="presParOf" srcId="{D196B260-2ADA-401D-A059-7FCA6A26BA36}" destId="{FA2E4B5E-B37F-4DDA-9F83-F61318B153E4}" srcOrd="1" destOrd="0" presId="urn:microsoft.com/office/officeart/2005/8/layout/hierarchy3"/>
    <dgm:cxn modelId="{16F5B4ED-C494-4F21-AE63-9BD02F3465A3}" type="presParOf" srcId="{00F5ADEC-8E0B-454A-AB1C-F20B630D1D0F}" destId="{E06B4471-E080-4186-A274-F7627C7329C0}" srcOrd="1" destOrd="0" presId="urn:microsoft.com/office/officeart/2005/8/layout/hierarchy3"/>
    <dgm:cxn modelId="{6E7BC737-A540-44D4-B667-767BA2A9554E}" type="presParOf" srcId="{E06B4471-E080-4186-A274-F7627C7329C0}" destId="{2331A21F-D474-4CE2-B1F0-967CAFB4BE66}" srcOrd="0" destOrd="0" presId="urn:microsoft.com/office/officeart/2005/8/layout/hierarchy3"/>
    <dgm:cxn modelId="{8A1B684F-9B72-4050-AF2F-C0E504C4AA89}" type="presParOf" srcId="{2331A21F-D474-4CE2-B1F0-967CAFB4BE66}" destId="{9457B9DD-B093-4AFF-96CD-1F4BD66FB00C}" srcOrd="0" destOrd="0" presId="urn:microsoft.com/office/officeart/2005/8/layout/hierarchy3"/>
    <dgm:cxn modelId="{93CB7C94-0CAF-4670-AB0C-0476A854426B}" type="presParOf" srcId="{2331A21F-D474-4CE2-B1F0-967CAFB4BE66}" destId="{EC9DFF23-161F-4802-A5E3-1E71D553DDA6}" srcOrd="1" destOrd="0" presId="urn:microsoft.com/office/officeart/2005/8/layout/hierarchy3"/>
    <dgm:cxn modelId="{61A7B290-B7E5-4415-BD74-ACA5DEE01EB0}" type="presParOf" srcId="{E06B4471-E080-4186-A274-F7627C7329C0}" destId="{64ED0558-B103-48E2-9DBB-444F4581DF57}" srcOrd="1" destOrd="0" presId="urn:microsoft.com/office/officeart/2005/8/layout/hierarchy3"/>
    <dgm:cxn modelId="{A6087AEC-14AB-49B6-AC66-FF981BFFFE53}" type="presParOf" srcId="{64ED0558-B103-48E2-9DBB-444F4581DF57}" destId="{677C74A1-994D-4138-B20E-A7A0AC258F49}" srcOrd="0" destOrd="0" presId="urn:microsoft.com/office/officeart/2005/8/layout/hierarchy3"/>
    <dgm:cxn modelId="{4085EF80-E890-476D-B619-5CF1F7ECA7D3}" type="presParOf" srcId="{64ED0558-B103-48E2-9DBB-444F4581DF57}" destId="{C0807A94-E4EC-481C-BC08-8E244015C36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E6A91A-E107-4996-9A4D-72E763CD0E7A}">
      <dsp:nvSpPr>
        <dsp:cNvPr id="0" name=""/>
        <dsp:cNvSpPr/>
      </dsp:nvSpPr>
      <dsp:spPr>
        <a:xfrm>
          <a:off x="2148" y="20982"/>
          <a:ext cx="3315397" cy="1231308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400" b="0" kern="1200" dirty="0" smtClean="0">
              <a:solidFill>
                <a:srgbClr val="002060"/>
              </a:solidFill>
              <a:latin typeface="Bookman Old Style" pitchFamily="18" charset="0"/>
            </a:rPr>
            <a:t>Использование «однодневок» в целях увеличения расходов по налогу на прибыль и вычетов по НДС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38212" y="57046"/>
        <a:ext cx="3243269" cy="1159180"/>
      </dsp:txXfrm>
    </dsp:sp>
    <dsp:sp modelId="{B4215526-C0D6-4AC5-A2E5-47F4D5D8993E}">
      <dsp:nvSpPr>
        <dsp:cNvPr id="0" name=""/>
        <dsp:cNvSpPr/>
      </dsp:nvSpPr>
      <dsp:spPr>
        <a:xfrm>
          <a:off x="333687" y="1252291"/>
          <a:ext cx="331539" cy="10659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5900"/>
              </a:lnTo>
              <a:lnTo>
                <a:pt x="331539" y="10659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2E4B5E-B37F-4DDA-9F83-F61318B153E4}">
      <dsp:nvSpPr>
        <dsp:cNvPr id="0" name=""/>
        <dsp:cNvSpPr/>
      </dsp:nvSpPr>
      <dsp:spPr>
        <a:xfrm>
          <a:off x="665227" y="1560118"/>
          <a:ext cx="2472980" cy="15161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002060"/>
              </a:solidFill>
              <a:latin typeface="Bookman Old Style" panose="02050604050505020204" pitchFamily="18" charset="0"/>
            </a:rPr>
            <a:t>Происходило увеличение объема вычетов при исчислении НДС и повышение стоимости товаров, за счет технических организаций, не исполняющих свои налоговые обязательства</a:t>
          </a:r>
          <a:endParaRPr lang="ru-RU" sz="1200" kern="1200" dirty="0">
            <a:solidFill>
              <a:srgbClr val="002060"/>
            </a:solidFill>
            <a:latin typeface="Bookman Old Style" panose="02050604050505020204" pitchFamily="18" charset="0"/>
          </a:endParaRPr>
        </a:p>
      </dsp:txBody>
      <dsp:txXfrm>
        <a:off x="709633" y="1604524"/>
        <a:ext cx="2384168" cy="1427335"/>
      </dsp:txXfrm>
    </dsp:sp>
    <dsp:sp modelId="{9457B9DD-B093-4AFF-96CD-1F4BD66FB00C}">
      <dsp:nvSpPr>
        <dsp:cNvPr id="0" name=""/>
        <dsp:cNvSpPr/>
      </dsp:nvSpPr>
      <dsp:spPr>
        <a:xfrm>
          <a:off x="3933199" y="20982"/>
          <a:ext cx="3481476" cy="1231308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Bookman Old Style" panose="02050604050505020204" pitchFamily="18" charset="0"/>
            </a:rPr>
            <a:t>Ввоз товаров через особую экономическую зону Калининградской области и фирмы, учрежденные общественными организациями инвалидов </a:t>
          </a:r>
          <a:endParaRPr lang="ru-RU" sz="1400" kern="1200" dirty="0">
            <a:solidFill>
              <a:srgbClr val="002060"/>
            </a:solidFill>
            <a:latin typeface="Bookman Old Style" panose="02050604050505020204" pitchFamily="18" charset="0"/>
          </a:endParaRPr>
        </a:p>
      </dsp:txBody>
      <dsp:txXfrm>
        <a:off x="3969263" y="57046"/>
        <a:ext cx="3409348" cy="1159180"/>
      </dsp:txXfrm>
    </dsp:sp>
    <dsp:sp modelId="{677C74A1-994D-4138-B20E-A7A0AC258F49}">
      <dsp:nvSpPr>
        <dsp:cNvPr id="0" name=""/>
        <dsp:cNvSpPr/>
      </dsp:nvSpPr>
      <dsp:spPr>
        <a:xfrm>
          <a:off x="4281347" y="1252291"/>
          <a:ext cx="348147" cy="10659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5900"/>
              </a:lnTo>
              <a:lnTo>
                <a:pt x="348147" y="10659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807A94-E4EC-481C-BC08-8E244015C369}">
      <dsp:nvSpPr>
        <dsp:cNvPr id="0" name=""/>
        <dsp:cNvSpPr/>
      </dsp:nvSpPr>
      <dsp:spPr>
        <a:xfrm>
          <a:off x="4629494" y="1560118"/>
          <a:ext cx="2605330" cy="15161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  <a:latin typeface="Bookman Old Style" panose="02050604050505020204" pitchFamily="18" charset="0"/>
            </a:rPr>
            <a:t>Позволяло получить освобождение от уплаты таможенных пошлин и НДС при импорте товаров,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  <a:latin typeface="Bookman Old Style" panose="02050604050505020204" pitchFamily="18" charset="0"/>
            </a:rPr>
            <a:t>и освобождение от уплаты НДС при реализации товаров</a:t>
          </a:r>
        </a:p>
      </dsp:txBody>
      <dsp:txXfrm>
        <a:off x="4673900" y="1604524"/>
        <a:ext cx="2516518" cy="14273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605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3712"/>
          </a:xfrm>
          <a:prstGeom prst="rect">
            <a:avLst/>
          </a:prstGeom>
        </p:spPr>
        <p:txBody>
          <a:bodyPr vert="horz" lIns="91410" tIns="45704" rIns="91410" bIns="4570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712"/>
          </a:xfrm>
          <a:prstGeom prst="rect">
            <a:avLst/>
          </a:prstGeom>
        </p:spPr>
        <p:txBody>
          <a:bodyPr vert="horz" lIns="91410" tIns="45704" rIns="91410" bIns="45704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41363"/>
            <a:ext cx="65817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0" tIns="45704" rIns="91410" bIns="4570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1"/>
            <a:ext cx="5438140" cy="4443412"/>
          </a:xfrm>
          <a:prstGeom prst="rect">
            <a:avLst/>
          </a:prstGeom>
        </p:spPr>
        <p:txBody>
          <a:bodyPr vert="horz" lIns="91410" tIns="45704" rIns="91410" bIns="4570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8825"/>
            <a:ext cx="2945659" cy="493712"/>
          </a:xfrm>
          <a:prstGeom prst="rect">
            <a:avLst/>
          </a:prstGeom>
        </p:spPr>
        <p:txBody>
          <a:bodyPr vert="horz" lIns="91410" tIns="45704" rIns="91410" bIns="4570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10" tIns="45704" rIns="91410" bIns="45704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958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087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174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259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346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432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519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6606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4693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071"/>
            <a:ext cx="9142642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68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6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4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087" indent="0">
              <a:buNone/>
              <a:defRPr sz="2500"/>
            </a:lvl2pPr>
            <a:lvl3pPr marL="816174" indent="0">
              <a:buNone/>
              <a:defRPr sz="2100"/>
            </a:lvl3pPr>
            <a:lvl4pPr marL="1224259" indent="0">
              <a:buNone/>
              <a:defRPr sz="1800"/>
            </a:lvl4pPr>
            <a:lvl5pPr marL="1632346" indent="0">
              <a:buNone/>
              <a:defRPr sz="1800"/>
            </a:lvl5pPr>
            <a:lvl6pPr marL="2040432" indent="0">
              <a:buNone/>
              <a:defRPr sz="1800"/>
            </a:lvl6pPr>
            <a:lvl7pPr marL="2448519" indent="0">
              <a:buNone/>
              <a:defRPr sz="1800"/>
            </a:lvl7pPr>
            <a:lvl8pPr marL="2856606" indent="0">
              <a:buNone/>
              <a:defRPr sz="1800"/>
            </a:lvl8pPr>
            <a:lvl9pPr marL="3264693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087" indent="0">
              <a:buNone/>
              <a:defRPr sz="1100"/>
            </a:lvl2pPr>
            <a:lvl3pPr marL="816174" indent="0">
              <a:buNone/>
              <a:defRPr sz="900"/>
            </a:lvl3pPr>
            <a:lvl4pPr marL="1224259" indent="0">
              <a:buNone/>
              <a:defRPr sz="800"/>
            </a:lvl4pPr>
            <a:lvl5pPr marL="1632346" indent="0">
              <a:buNone/>
              <a:defRPr sz="800"/>
            </a:lvl5pPr>
            <a:lvl6pPr marL="2040432" indent="0">
              <a:buNone/>
              <a:defRPr sz="800"/>
            </a:lvl6pPr>
            <a:lvl7pPr marL="2448519" indent="0">
              <a:buNone/>
              <a:defRPr sz="800"/>
            </a:lvl7pPr>
            <a:lvl8pPr marL="2856606" indent="0">
              <a:buNone/>
              <a:defRPr sz="800"/>
            </a:lvl8pPr>
            <a:lvl9pPr marL="326469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3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3"/>
            <a:ext cx="7320689" cy="3621940"/>
          </a:xfrm>
        </p:spPr>
        <p:txBody>
          <a:bodyPr/>
          <a:lstStyle>
            <a:lvl1pPr marL="284463" indent="0">
              <a:buFontTx/>
              <a:buNone/>
              <a:defRPr b="1">
                <a:latin typeface="+mj-lt"/>
              </a:defRPr>
            </a:lvl1pPr>
            <a:lvl2pPr marL="281978" indent="2485">
              <a:defRPr>
                <a:latin typeface="+mj-lt"/>
              </a:defRPr>
            </a:lvl2pPr>
            <a:lvl3pPr marL="491907" indent="-203719">
              <a:tabLst/>
              <a:defRPr>
                <a:latin typeface="+mj-lt"/>
              </a:defRPr>
            </a:lvl3pPr>
            <a:lvl4pPr marL="0" indent="281978">
              <a:lnSpc>
                <a:spcPts val="1409"/>
              </a:lnSpc>
              <a:spcBef>
                <a:spcPts val="313"/>
              </a:spcBef>
              <a:defRPr>
                <a:latin typeface="+mj-lt"/>
              </a:defRPr>
            </a:lvl4pPr>
            <a:lvl5pPr>
              <a:lnSpc>
                <a:spcPts val="1409"/>
              </a:lnSpc>
              <a:spcBef>
                <a:spcPts val="31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50" tIns="35775" rIns="71550" bIns="35775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375802"/>
            <a:ext cx="7337192" cy="829352"/>
          </a:xfrm>
        </p:spPr>
        <p:txBody>
          <a:bodyPr/>
          <a:lstStyle>
            <a:lvl1pPr marL="0" marR="0" indent="0" defTabSz="81617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17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35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3"/>
            <a:ext cx="7320689" cy="3621940"/>
          </a:xfrm>
        </p:spPr>
        <p:txBody>
          <a:bodyPr/>
          <a:lstStyle>
            <a:lvl1pPr marL="284463" indent="0">
              <a:buFontTx/>
              <a:buNone/>
              <a:defRPr b="1">
                <a:latin typeface="+mj-lt"/>
              </a:defRPr>
            </a:lvl1pPr>
            <a:lvl2pPr marL="284463" indent="0">
              <a:defRPr>
                <a:latin typeface="+mj-lt"/>
              </a:defRPr>
            </a:lvl2pPr>
            <a:lvl3pPr marL="491907" indent="-203719">
              <a:defRPr>
                <a:latin typeface="+mj-lt"/>
              </a:defRPr>
            </a:lvl3pPr>
            <a:lvl4pPr marL="0" indent="281978">
              <a:defRPr>
                <a:latin typeface="+mj-lt"/>
              </a:defRPr>
            </a:lvl4pPr>
            <a:lvl5pPr marL="112294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375802"/>
            <a:ext cx="7337901" cy="829352"/>
          </a:xfrm>
        </p:spPr>
        <p:txBody>
          <a:bodyPr/>
          <a:lstStyle>
            <a:lvl1pPr marL="0" marR="0" indent="0" defTabSz="81617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17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6" y="759380"/>
            <a:ext cx="7320689" cy="1518472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6" y="2572291"/>
            <a:ext cx="7320689" cy="2254803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0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1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25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34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43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51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660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469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34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205153"/>
            <a:ext cx="3620764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0" y="1205153"/>
            <a:ext cx="3644897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0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5" y="1205154"/>
            <a:ext cx="3674753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087" indent="0">
              <a:buNone/>
              <a:defRPr sz="1800" b="1"/>
            </a:lvl2pPr>
            <a:lvl3pPr marL="816174" indent="0">
              <a:buNone/>
              <a:defRPr sz="1600" b="1"/>
            </a:lvl3pPr>
            <a:lvl4pPr marL="1224259" indent="0">
              <a:buNone/>
              <a:defRPr sz="1400" b="1"/>
            </a:lvl4pPr>
            <a:lvl5pPr marL="1632346" indent="0">
              <a:buNone/>
              <a:defRPr sz="1400" b="1"/>
            </a:lvl5pPr>
            <a:lvl6pPr marL="2040432" indent="0">
              <a:buNone/>
              <a:defRPr sz="1400" b="1"/>
            </a:lvl6pPr>
            <a:lvl7pPr marL="2448519" indent="0">
              <a:buNone/>
              <a:defRPr sz="1400" b="1"/>
            </a:lvl7pPr>
            <a:lvl8pPr marL="2856606" indent="0">
              <a:buNone/>
              <a:defRPr sz="1400" b="1"/>
            </a:lvl8pPr>
            <a:lvl9pPr marL="326469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5" y="1631157"/>
            <a:ext cx="3674753" cy="31959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2" y="1205154"/>
            <a:ext cx="3587825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087" indent="0">
              <a:buNone/>
              <a:defRPr sz="1800" b="1"/>
            </a:lvl2pPr>
            <a:lvl3pPr marL="816174" indent="0">
              <a:buNone/>
              <a:defRPr sz="1600" b="1"/>
            </a:lvl3pPr>
            <a:lvl4pPr marL="1224259" indent="0">
              <a:buNone/>
              <a:defRPr sz="1400" b="1"/>
            </a:lvl4pPr>
            <a:lvl5pPr marL="1632346" indent="0">
              <a:buNone/>
              <a:defRPr sz="1400" b="1"/>
            </a:lvl5pPr>
            <a:lvl6pPr marL="2040432" indent="0">
              <a:buNone/>
              <a:defRPr sz="1400" b="1"/>
            </a:lvl6pPr>
            <a:lvl7pPr marL="2448519" indent="0">
              <a:buNone/>
              <a:defRPr sz="1400" b="1"/>
            </a:lvl7pPr>
            <a:lvl8pPr marL="2856606" indent="0">
              <a:buNone/>
              <a:defRPr sz="1400" b="1"/>
            </a:lvl8pPr>
            <a:lvl9pPr marL="326469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2" y="1641073"/>
            <a:ext cx="3587825" cy="318602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34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4404443"/>
            <a:ext cx="567428" cy="489830"/>
          </a:xfrm>
          <a:prstGeom prst="rect">
            <a:avLst/>
          </a:prstGeom>
        </p:spPr>
        <p:txBody>
          <a:bodyPr vert="horz" lIns="81617" tIns="40809" rIns="81617" bIns="40809" rtlCol="0" anchor="ctr">
            <a:normAutofit/>
          </a:bodyPr>
          <a:lstStyle>
            <a:lvl1pPr algn="ctr">
              <a:defRPr sz="21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9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087" indent="0">
              <a:buNone/>
              <a:defRPr sz="1100"/>
            </a:lvl2pPr>
            <a:lvl3pPr marL="816174" indent="0">
              <a:buNone/>
              <a:defRPr sz="900"/>
            </a:lvl3pPr>
            <a:lvl4pPr marL="1224259" indent="0">
              <a:buNone/>
              <a:defRPr sz="800"/>
            </a:lvl4pPr>
            <a:lvl5pPr marL="1632346" indent="0">
              <a:buNone/>
              <a:defRPr sz="800"/>
            </a:lvl5pPr>
            <a:lvl6pPr marL="2040432" indent="0">
              <a:buNone/>
              <a:defRPr sz="800"/>
            </a:lvl6pPr>
            <a:lvl7pPr marL="2448519" indent="0">
              <a:buNone/>
              <a:defRPr sz="800"/>
            </a:lvl7pPr>
            <a:lvl8pPr marL="2856606" indent="0">
              <a:buNone/>
              <a:defRPr sz="800"/>
            </a:lvl8pPr>
            <a:lvl9pPr marL="326469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4" y="367517"/>
            <a:ext cx="7343873" cy="832711"/>
          </a:xfrm>
          <a:prstGeom prst="rect">
            <a:avLst/>
          </a:prstGeom>
        </p:spPr>
        <p:txBody>
          <a:bodyPr vert="horz" lIns="81617" tIns="40809" rIns="81617" bIns="40809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4" y="1200151"/>
            <a:ext cx="7343873" cy="3626943"/>
          </a:xfrm>
          <a:prstGeom prst="rect">
            <a:avLst/>
          </a:prstGeom>
        </p:spPr>
        <p:txBody>
          <a:bodyPr vert="horz" lIns="81617" tIns="40809" rIns="81617" bIns="40809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3"/>
            <a:ext cx="2133600" cy="273844"/>
          </a:xfrm>
          <a:prstGeom prst="rect">
            <a:avLst/>
          </a:prstGeom>
        </p:spPr>
        <p:txBody>
          <a:bodyPr vert="horz" lIns="81617" tIns="40809" rIns="81617" bIns="40809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vert="horz" lIns="81617" tIns="40809" rIns="81617" bIns="40809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2" y="4531069"/>
            <a:ext cx="619711" cy="473875"/>
          </a:xfrm>
          <a:prstGeom prst="rect">
            <a:avLst/>
          </a:prstGeom>
        </p:spPr>
        <p:txBody>
          <a:bodyPr vert="horz" lIns="81617" tIns="40809" rIns="81617" bIns="40809" rtlCol="0" anchor="ctr">
            <a:normAutofit/>
          </a:bodyPr>
          <a:lstStyle>
            <a:lvl1pPr algn="ctr">
              <a:lnSpc>
                <a:spcPts val="1877"/>
              </a:lnSpc>
              <a:defRPr sz="21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816174" rtl="0" eaLnBrk="1" latinLnBrk="0" hangingPunct="1">
        <a:lnSpc>
          <a:spcPts val="4070"/>
        </a:lnSpc>
        <a:spcBef>
          <a:spcPct val="0"/>
        </a:spcBef>
        <a:buNone/>
        <a:defRPr sz="33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463" indent="0" algn="l" defTabSz="816174" rtl="0" eaLnBrk="1" latinLnBrk="0" hangingPunct="1">
        <a:spcBef>
          <a:spcPct val="20000"/>
        </a:spcBef>
        <a:buFont typeface="+mj-lt"/>
        <a:buNone/>
        <a:defRPr sz="28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463" indent="0" algn="l" defTabSz="816174" rtl="0" eaLnBrk="1" latinLnBrk="0" hangingPunct="1">
        <a:spcBef>
          <a:spcPct val="20000"/>
        </a:spcBef>
        <a:buFont typeface="Arial" pitchFamily="34" charset="0"/>
        <a:buNone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744" indent="-203719" algn="l" defTabSz="816174" rtl="0" eaLnBrk="1" latinLnBrk="0" hangingPunct="1">
        <a:spcBef>
          <a:spcPct val="20000"/>
        </a:spcBef>
        <a:buFont typeface="Arial" pitchFamily="34" charset="0"/>
        <a:buChar char="•"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1978" algn="just" defTabSz="816174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tabLst/>
        <a:defRPr sz="13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940" indent="0" algn="l" defTabSz="816174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defRPr sz="11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476" indent="-204043" algn="l" defTabSz="81617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562" indent="-204043" algn="l" defTabSz="81617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0649" indent="-204043" algn="l" defTabSz="81617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8734" indent="-204043" algn="l" defTabSz="81617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087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174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259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346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432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519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6606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4693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2282" y="2139702"/>
            <a:ext cx="8234946" cy="2880320"/>
          </a:xfrm>
          <a:prstGeom prst="rect">
            <a:avLst/>
          </a:prstGeom>
        </p:spPr>
        <p:txBody>
          <a:bodyPr lIns="71525" tIns="35762" rIns="71525" bIns="35762" anchor="ctr"/>
          <a:lstStyle>
            <a:defPPr>
              <a:defRPr lang="ru-RU"/>
            </a:defPPr>
            <a:lvl1pPr defTabSz="914239">
              <a:lnSpc>
                <a:spcPct val="100000"/>
              </a:lnSpc>
              <a:spcBef>
                <a:spcPct val="0"/>
              </a:spcBef>
              <a:buNone/>
              <a:defRPr sz="2800" b="1" i="0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 defTabSz="931008"/>
            <a:r>
              <a:rPr lang="ru-RU" altLang="ru-RU" sz="16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Доклад</a:t>
            </a:r>
            <a:br>
              <a:rPr lang="ru-RU" altLang="ru-RU" sz="16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ru-RU" altLang="ru-RU" sz="16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 Начальника правового отдела </a:t>
            </a:r>
            <a:br>
              <a:rPr lang="ru-RU" altLang="ru-RU" sz="16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ru-RU" altLang="ru-RU" sz="16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Г. А. </a:t>
            </a:r>
            <a:r>
              <a:rPr lang="ru-RU" altLang="ru-RU" sz="1600" dirty="0" err="1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Апостолиди</a:t>
            </a:r>
            <a:r>
              <a:rPr lang="ru-RU" altLang="ru-RU" sz="1800" dirty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/>
            </a:r>
            <a:br>
              <a:rPr lang="ru-RU" altLang="ru-RU" sz="1800" dirty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</a:br>
            <a:endParaRPr lang="ru-RU" altLang="ru-RU" sz="1800" dirty="0" smtClean="0">
              <a:solidFill>
                <a:schemeClr val="bg1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defTabSz="931008"/>
            <a:r>
              <a:rPr lang="ru-RU" altLang="ru-RU" sz="1800" dirty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/>
            </a:r>
            <a:br>
              <a:rPr lang="ru-RU" altLang="ru-RU" sz="1800" dirty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ru-RU" altLang="ru-RU" sz="16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«судебная практика рассмотрения налоговых споров</a:t>
            </a:r>
          </a:p>
          <a:p>
            <a:pPr algn="ctr" defTabSz="931008"/>
            <a:r>
              <a:rPr lang="ru-RU" sz="1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в Московской области</a:t>
            </a:r>
            <a:r>
              <a:rPr lang="ru-RU" altLang="ru-RU" sz="16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»</a:t>
            </a:r>
          </a:p>
          <a:p>
            <a:pPr algn="ctr" defTabSz="931008"/>
            <a:endParaRPr lang="ru-RU" sz="1800" dirty="0" smtClean="0">
              <a:solidFill>
                <a:schemeClr val="bg1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defTabSz="931008"/>
            <a:endParaRPr lang="ru-RU" sz="1800" dirty="0">
              <a:solidFill>
                <a:schemeClr val="bg1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defTabSz="931008"/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Москва</a:t>
            </a:r>
          </a:p>
          <a:p>
            <a:pPr algn="ctr" defTabSz="931008"/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202</a:t>
            </a:r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1</a:t>
            </a:r>
            <a:endParaRPr lang="ru-RU" sz="1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2600" y="2139702"/>
            <a:ext cx="8234946" cy="555105"/>
          </a:xfrm>
          <a:prstGeom prst="rect">
            <a:avLst/>
          </a:prstGeom>
        </p:spPr>
        <p:txBody>
          <a:bodyPr lIns="71525" tIns="35762" rIns="71525" bIns="35762" anchor="ctr"/>
          <a:lstStyle>
            <a:defPPr>
              <a:defRPr lang="ru-RU"/>
            </a:defPPr>
            <a:lvl1pPr defTabSz="914239">
              <a:lnSpc>
                <a:spcPct val="100000"/>
              </a:lnSpc>
              <a:spcBef>
                <a:spcPct val="0"/>
              </a:spcBef>
              <a:buNone/>
              <a:defRPr sz="2800" b="1" i="0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 defTabSz="931008"/>
            <a:endParaRPr lang="ru-RU" sz="17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31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267494"/>
            <a:ext cx="7568506" cy="2124236"/>
          </a:xfrm>
        </p:spPr>
        <p:txBody>
          <a:bodyPr>
            <a:noAutofit/>
          </a:bodyPr>
          <a:lstStyle/>
          <a:p>
            <a:pPr algn="ctr"/>
            <a:r>
              <a:rPr lang="ru-RU" sz="24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Письмо ФНС России</a:t>
            </a:r>
            <a:br>
              <a:rPr lang="ru-RU" sz="24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24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от </a:t>
            </a:r>
            <a:r>
              <a:rPr lang="ru-RU" sz="24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10.03.2021 № БВ-4-7/3060</a:t>
            </a:r>
            <a:r>
              <a:rPr lang="ru-RU" sz="24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@</a:t>
            </a:r>
            <a:br>
              <a:rPr lang="ru-RU" sz="24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24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«</a:t>
            </a:r>
            <a:r>
              <a:rPr lang="ru-RU" sz="24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О практике применения статьи 54.1 Налогового кодекса Российской Федерации</a:t>
            </a:r>
            <a:r>
              <a:rPr lang="ru-RU" sz="24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».</a:t>
            </a:r>
            <a:endParaRPr lang="ru-RU" sz="2400" b="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491764" y="3595150"/>
            <a:ext cx="1208803" cy="51634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56176" y="1506502"/>
            <a:ext cx="2599954" cy="140712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568" y="3853321"/>
            <a:ext cx="2448272" cy="10801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04493" y="3507854"/>
            <a:ext cx="2455938" cy="106686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6256" y="1995686"/>
            <a:ext cx="1574903" cy="79208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32240" y="1995686"/>
            <a:ext cx="1591842" cy="82691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60232" y="1923678"/>
            <a:ext cx="1584176" cy="98994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2"/>
          <p:cNvSpPr txBox="1">
            <a:spLocks/>
          </p:cNvSpPr>
          <p:nvPr/>
        </p:nvSpPr>
        <p:spPr bwMode="auto">
          <a:xfrm>
            <a:off x="755576" y="1995686"/>
            <a:ext cx="7632848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indent="450000" algn="ctr">
              <a:lnSpc>
                <a:spcPct val="100000"/>
              </a:lnSpc>
            </a:pPr>
            <a:r>
              <a:rPr lang="ru-RU" sz="22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Представлены новые рекомендации, направленные </a:t>
            </a:r>
            <a:r>
              <a:rPr lang="ru-RU" sz="2200" b="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на доказывание обстоятельств, выявленных при проведении мероприятий налогового контроля и обоснование позиций налоговых органов при рассмотрении судебных </a:t>
            </a:r>
            <a:r>
              <a:rPr lang="ru-RU" sz="22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споров</a:t>
            </a:r>
            <a:endParaRPr lang="ru-RU" sz="2200" b="0" i="1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94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55576" y="2173880"/>
            <a:ext cx="8234946" cy="1622006"/>
          </a:xfrm>
          <a:prstGeom prst="rect">
            <a:avLst/>
          </a:prstGeom>
        </p:spPr>
        <p:txBody>
          <a:bodyPr lIns="71525" tIns="35762" rIns="71525" bIns="35762" anchor="ctr"/>
          <a:lstStyle>
            <a:defPPr>
              <a:defRPr lang="ru-RU"/>
            </a:defPPr>
            <a:lvl1pPr defTabSz="914239">
              <a:lnSpc>
                <a:spcPct val="100000"/>
              </a:lnSpc>
              <a:spcBef>
                <a:spcPct val="0"/>
              </a:spcBef>
              <a:buNone/>
              <a:defRPr sz="2800" b="1" i="0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 defTabSz="931008"/>
            <a:r>
              <a:rPr lang="ru-RU" sz="3200" dirty="0" smtClean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Благодарю 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dirty="0" smtClean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81231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3010634"/>
              </p:ext>
            </p:extLst>
          </p:nvPr>
        </p:nvGraphicFramePr>
        <p:xfrm>
          <a:off x="4373562" y="411510"/>
          <a:ext cx="3942853" cy="2279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24851" y="4587974"/>
            <a:ext cx="619125" cy="41741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100" dirty="0" smtClean="0">
                <a:solidFill>
                  <a:schemeClr val="bg1"/>
                </a:solidFill>
              </a:rPr>
              <a:t>2</a:t>
            </a:r>
            <a:endParaRPr lang="ru-RU" sz="21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9951" y="272654"/>
            <a:ext cx="4808314" cy="382190"/>
          </a:xfrm>
          <a:prstGeom prst="rect">
            <a:avLst/>
          </a:prstGeom>
        </p:spPr>
        <p:txBody>
          <a:bodyPr wrap="none" lIns="104306" tIns="52153" rIns="104306" bIns="52153" anchor="ctr">
            <a:normAutofit fontScale="92500" lnSpcReduction="20000"/>
          </a:bodyPr>
          <a:lstStyle/>
          <a:p>
            <a:pPr algn="ctr" defTabSz="1043056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+mj-ea"/>
                <a:cs typeface="+mj-cs"/>
              </a:rPr>
              <a:t>2021 год</a:t>
            </a:r>
            <a:endParaRPr lang="ru-RU" sz="2400" b="1" dirty="0">
              <a:solidFill>
                <a:srgbClr val="FF0000"/>
              </a:solidFill>
              <a:latin typeface="Bookman Old Style" panose="02050604050505020204" pitchFamily="18" charset="0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52689" y="2290763"/>
            <a:ext cx="4135535" cy="561975"/>
          </a:xfrm>
          <a:prstGeom prst="rect">
            <a:avLst/>
          </a:prstGeom>
        </p:spPr>
        <p:txBody>
          <a:bodyPr wrap="none" lIns="104306" tIns="52153" rIns="104306" bIns="52153" anchor="ctr">
            <a:normAutofit/>
          </a:bodyPr>
          <a:lstStyle/>
          <a:p>
            <a:pPr algn="ctr" defTabSz="1043056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+mj-ea"/>
                <a:cs typeface="+mj-cs"/>
              </a:rPr>
              <a:t>2020 год</a:t>
            </a:r>
            <a:endParaRPr lang="ru-RU" sz="2400" b="1" dirty="0">
              <a:solidFill>
                <a:srgbClr val="FF0000"/>
              </a:solidFill>
              <a:latin typeface="Bookman Old Style" panose="02050604050505020204" pitchFamily="18" charset="0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1343697"/>
              </p:ext>
            </p:extLst>
          </p:nvPr>
        </p:nvGraphicFramePr>
        <p:xfrm>
          <a:off x="623888" y="272654"/>
          <a:ext cx="3933825" cy="2580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0623155"/>
              </p:ext>
            </p:extLst>
          </p:nvPr>
        </p:nvGraphicFramePr>
        <p:xfrm>
          <a:off x="683568" y="2427734"/>
          <a:ext cx="3933825" cy="2580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7994778"/>
              </p:ext>
            </p:extLst>
          </p:nvPr>
        </p:nvGraphicFramePr>
        <p:xfrm>
          <a:off x="4427984" y="2571750"/>
          <a:ext cx="3942853" cy="2279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3120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86890" y="267494"/>
            <a:ext cx="7337192" cy="685336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b="0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Обжалование решений, вынесенных по результатам выездных и камеральных проверок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491764" y="3595150"/>
            <a:ext cx="1208803" cy="51634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56176" y="1506502"/>
            <a:ext cx="2599954" cy="140712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568" y="3853321"/>
            <a:ext cx="2448272" cy="10801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04493" y="3507854"/>
            <a:ext cx="2455938" cy="106686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6256" y="1995686"/>
            <a:ext cx="1574903" cy="79208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32240" y="1995686"/>
            <a:ext cx="1591842" cy="82691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60232" y="1923678"/>
            <a:ext cx="1584176" cy="98994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1" name="Объект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749574"/>
              </p:ext>
            </p:extLst>
          </p:nvPr>
        </p:nvGraphicFramePr>
        <p:xfrm>
          <a:off x="822325" y="1059582"/>
          <a:ext cx="3533651" cy="3873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0348541"/>
              </p:ext>
            </p:extLst>
          </p:nvPr>
        </p:nvGraphicFramePr>
        <p:xfrm>
          <a:off x="4427984" y="771551"/>
          <a:ext cx="3896098" cy="4161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212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267494"/>
            <a:ext cx="7640514" cy="4464496"/>
          </a:xfrm>
        </p:spPr>
        <p:txBody>
          <a:bodyPr>
            <a:normAutofit/>
          </a:bodyPr>
          <a:lstStyle/>
          <a:p>
            <a:pPr algn="ctr"/>
            <a:r>
              <a:rPr lang="ru-RU" sz="22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Судебные споры,</a:t>
            </a:r>
            <a:br>
              <a:rPr lang="ru-RU" sz="22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22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связанные </a:t>
            </a:r>
            <a:r>
              <a:rPr lang="ru-RU" sz="2200" b="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с оспариванием </a:t>
            </a:r>
            <a:r>
              <a:rPr lang="ru-RU" sz="22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решений,</a:t>
            </a:r>
            <a:br>
              <a:rPr lang="ru-RU" sz="22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22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вынесенных </a:t>
            </a:r>
            <a:r>
              <a:rPr lang="ru-RU" sz="2200" b="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по </a:t>
            </a:r>
            <a:r>
              <a:rPr lang="ru-RU" sz="22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итогам контрольных мероприятий,</a:t>
            </a:r>
            <a:br>
              <a:rPr lang="ru-RU" sz="22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22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и связанных с применением</a:t>
            </a:r>
            <a:br>
              <a:rPr lang="ru-RU" sz="22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22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статьи 54.1 Налогового кодекса,</a:t>
            </a:r>
            <a:br>
              <a:rPr lang="ru-RU" sz="22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22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рассматриваются в </a:t>
            </a:r>
            <a:r>
              <a:rPr lang="ru-RU" sz="2200" b="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пользу налоговых </a:t>
            </a:r>
            <a:r>
              <a:rPr lang="ru-RU" sz="22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органов.</a:t>
            </a:r>
            <a:br>
              <a:rPr lang="ru-RU" sz="22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2200" b="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/>
            </a:r>
            <a:br>
              <a:rPr lang="ru-RU" sz="2200" b="0" i="1" dirty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2200" b="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В настоящее время в </a:t>
            </a:r>
            <a:r>
              <a:rPr lang="ru-RU" sz="22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судебном производстве </a:t>
            </a:r>
            <a:r>
              <a:rPr lang="ru-RU" sz="2200" b="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находится 28 таких судебных </a:t>
            </a:r>
            <a:r>
              <a:rPr lang="ru-RU" sz="22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дел</a:t>
            </a:r>
            <a:br>
              <a:rPr lang="ru-RU" sz="22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22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на </a:t>
            </a:r>
            <a:r>
              <a:rPr lang="ru-RU" sz="2200" b="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сумму 4 млрд. 616 млн. руб.</a:t>
            </a:r>
            <a:endParaRPr lang="ru-RU" sz="2200" b="0" i="1" dirty="0">
              <a:solidFill>
                <a:srgbClr val="002060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491764" y="3595150"/>
            <a:ext cx="1208803" cy="51634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56176" y="1506502"/>
            <a:ext cx="2599954" cy="140712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568" y="3853321"/>
            <a:ext cx="2448272" cy="10801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04493" y="3507854"/>
            <a:ext cx="2455938" cy="106686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6256" y="1995686"/>
            <a:ext cx="1574903" cy="79208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32240" y="1995686"/>
            <a:ext cx="1591842" cy="82691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60232" y="1923678"/>
            <a:ext cx="1584176" cy="98994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1737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267494"/>
            <a:ext cx="7568506" cy="1239008"/>
          </a:xfrm>
        </p:spPr>
        <p:txBody>
          <a:bodyPr>
            <a:noAutofit/>
          </a:bodyPr>
          <a:lstStyle/>
          <a:p>
            <a:pPr algn="ctr"/>
            <a: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  <a:t>Дело </a:t>
            </a:r>
            <a:r>
              <a:rPr lang="ru-RU" sz="20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А41-83291/2019</a:t>
            </a:r>
            <a: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  <a:t>по </a:t>
            </a:r>
            <a:r>
              <a:rPr lang="ru-RU" altLang="ru-RU" sz="2000" b="0" dirty="0" smtClean="0">
                <a:solidFill>
                  <a:srgbClr val="002060"/>
                </a:solidFill>
                <a:latin typeface="Bookman Old Style" pitchFamily="18" charset="0"/>
              </a:rPr>
              <a:t>заявлению</a:t>
            </a:r>
            <a:br>
              <a:rPr lang="ru-RU" altLang="ru-RU" sz="2000" b="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0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ООО </a:t>
            </a:r>
            <a:r>
              <a:rPr lang="ru-RU" sz="20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«Орехово-Зуевская УК ЖКХ»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491764" y="3595150"/>
            <a:ext cx="1208803" cy="51634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56176" y="1506502"/>
            <a:ext cx="2599954" cy="140712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568" y="3853321"/>
            <a:ext cx="2448272" cy="10801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04493" y="3507854"/>
            <a:ext cx="2455938" cy="106686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6256" y="1995686"/>
            <a:ext cx="1574903" cy="79208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32240" y="1995686"/>
            <a:ext cx="1591842" cy="82691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60232" y="1923678"/>
            <a:ext cx="1584176" cy="98994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2"/>
          <p:cNvSpPr txBox="1">
            <a:spLocks/>
          </p:cNvSpPr>
          <p:nvPr/>
        </p:nvSpPr>
        <p:spPr bwMode="auto">
          <a:xfrm>
            <a:off x="683568" y="1419622"/>
            <a:ext cx="7704856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indent="450000" algn="just">
              <a:lnSpc>
                <a:spcPts val="2400"/>
              </a:lnSpc>
            </a:pPr>
            <a:r>
              <a:rPr lang="ru-RU" sz="16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Налогоплательщик </a:t>
            </a:r>
            <a:r>
              <a:rPr lang="ru-RU" sz="16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ранее напрямую работал с ремонтными организациями и заключал договоры именно с ними. </a:t>
            </a:r>
            <a:r>
              <a:rPr lang="ru-RU" sz="16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Когда </a:t>
            </a:r>
            <a:r>
              <a:rPr lang="ru-RU" sz="16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в оборот был введен сомнительный посредник, </a:t>
            </a:r>
            <a:r>
              <a:rPr lang="ru-RU" sz="16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цены </a:t>
            </a:r>
            <a:r>
              <a:rPr lang="ru-RU" sz="16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на оказываемые услуги </a:t>
            </a:r>
            <a:r>
              <a:rPr lang="ru-RU" sz="16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выросли </a:t>
            </a:r>
            <a:r>
              <a:rPr lang="ru-RU" sz="16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более чем в 3 </a:t>
            </a:r>
            <a:r>
              <a:rPr lang="ru-RU" sz="16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раза</a:t>
            </a:r>
          </a:p>
          <a:p>
            <a:pPr indent="450000" algn="just">
              <a:lnSpc>
                <a:spcPts val="2400"/>
              </a:lnSpc>
            </a:pPr>
            <a:r>
              <a:rPr lang="ru-RU" sz="16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У</a:t>
            </a:r>
            <a:r>
              <a:rPr lang="ru-RU" sz="16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становлена </a:t>
            </a:r>
            <a:r>
              <a:rPr lang="ru-RU" sz="16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полная подконтрольность проверяемого налогоплательщика и «лишнего» </a:t>
            </a:r>
            <a:r>
              <a:rPr lang="ru-RU" sz="16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контрагента</a:t>
            </a:r>
          </a:p>
          <a:p>
            <a:pPr indent="450000" algn="just">
              <a:lnSpc>
                <a:spcPts val="2400"/>
              </a:lnSpc>
            </a:pPr>
            <a:r>
              <a:rPr lang="ru-RU" sz="16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Контрагент </a:t>
            </a:r>
            <a:r>
              <a:rPr lang="ru-RU" sz="16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применял </a:t>
            </a:r>
            <a:r>
              <a:rPr lang="ru-RU" sz="16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УСНО и </a:t>
            </a:r>
            <a:r>
              <a:rPr lang="ru-RU" sz="16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не являлся плательщиком НДС в бюджет</a:t>
            </a:r>
            <a:endParaRPr lang="ru-RU" sz="1600" b="0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indent="450000" algn="just">
              <a:lnSpc>
                <a:spcPts val="2400"/>
              </a:lnSpc>
            </a:pPr>
            <a:r>
              <a:rPr lang="ru-RU" sz="16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Денежные </a:t>
            </a:r>
            <a:r>
              <a:rPr lang="ru-RU" sz="16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средства от контрагента частично </a:t>
            </a:r>
            <a:r>
              <a:rPr lang="ru-RU" sz="16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переводились реальным исполнителям, </a:t>
            </a:r>
            <a:r>
              <a:rPr lang="ru-RU" sz="16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оставшаяся часть «обналичивалась» через фирмы-«однодневки</a:t>
            </a:r>
            <a:r>
              <a:rPr lang="ru-RU" sz="16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48137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267494"/>
            <a:ext cx="7568506" cy="1080120"/>
          </a:xfrm>
        </p:spPr>
        <p:txBody>
          <a:bodyPr>
            <a:noAutofit/>
          </a:bodyPr>
          <a:lstStyle/>
          <a:p>
            <a:pPr algn="ctr"/>
            <a:r>
              <a:rPr lang="ru-RU" altLang="ru-RU" sz="2000" b="0" dirty="0" smtClean="0">
                <a:solidFill>
                  <a:srgbClr val="002060"/>
                </a:solidFill>
                <a:latin typeface="Bookman Old Style" pitchFamily="18" charset="0"/>
              </a:rPr>
              <a:t>Судебные споры</a:t>
            </a:r>
            <a:br>
              <a:rPr lang="ru-RU" altLang="ru-RU" sz="2000" b="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0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А41-92092/2019 и </a:t>
            </a:r>
            <a:r>
              <a:rPr lang="ru-RU" sz="20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40-65860/2020</a:t>
            </a:r>
            <a:br>
              <a:rPr lang="ru-RU" sz="20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altLang="ru-RU" sz="2000" b="0" dirty="0" smtClean="0">
                <a:solidFill>
                  <a:srgbClr val="002060"/>
                </a:solidFill>
                <a:latin typeface="Bookman Old Style" pitchFamily="18" charset="0"/>
              </a:rPr>
              <a:t>по </a:t>
            </a:r>
            <a: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  <a:t>заявлению </a:t>
            </a:r>
            <a:r>
              <a:rPr lang="ru-RU" sz="20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ООО «Торговый дом «</a:t>
            </a:r>
            <a:r>
              <a:rPr lang="ru-RU" sz="2000" b="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Автоэлектроника</a:t>
            </a:r>
            <a:r>
              <a:rPr lang="ru-RU" sz="20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»</a:t>
            </a:r>
            <a:endParaRPr lang="ru-RU" sz="2000" b="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491764" y="3595150"/>
            <a:ext cx="1208803" cy="51634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56176" y="1506502"/>
            <a:ext cx="2599954" cy="140712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568" y="3853321"/>
            <a:ext cx="2448272" cy="10801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04493" y="3507854"/>
            <a:ext cx="2455938" cy="106686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6256" y="1995686"/>
            <a:ext cx="1574903" cy="79208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32240" y="1995686"/>
            <a:ext cx="1591842" cy="82691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60232" y="1923678"/>
            <a:ext cx="1584176" cy="98994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2157900048"/>
              </p:ext>
            </p:extLst>
          </p:nvPr>
        </p:nvGraphicFramePr>
        <p:xfrm>
          <a:off x="827584" y="1506502"/>
          <a:ext cx="7416824" cy="3097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430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267494"/>
            <a:ext cx="7568506" cy="1008112"/>
          </a:xfrm>
        </p:spPr>
        <p:txBody>
          <a:bodyPr>
            <a:noAutofit/>
          </a:bodyPr>
          <a:lstStyle/>
          <a:p>
            <a:pPr algn="ctr"/>
            <a: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  <a:t>Дело </a:t>
            </a:r>
            <a:r>
              <a:rPr lang="ru-RU" altLang="ru-RU" sz="2000" b="0" dirty="0" smtClean="0">
                <a:solidFill>
                  <a:srgbClr val="002060"/>
                </a:solidFill>
                <a:latin typeface="Bookman Old Style" pitchFamily="18" charset="0"/>
              </a:rPr>
              <a:t>А41-82384/2020</a:t>
            </a:r>
            <a: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  <a:t>по </a:t>
            </a:r>
            <a:r>
              <a:rPr lang="ru-RU" altLang="ru-RU" sz="2000" b="0" dirty="0" smtClean="0">
                <a:solidFill>
                  <a:srgbClr val="002060"/>
                </a:solidFill>
                <a:latin typeface="Bookman Old Style" pitchFamily="18" charset="0"/>
              </a:rPr>
              <a:t>заявлению</a:t>
            </a:r>
            <a:br>
              <a:rPr lang="ru-RU" altLang="ru-RU" sz="2000" b="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2000" b="0" dirty="0" smtClean="0">
                <a:solidFill>
                  <a:srgbClr val="002060"/>
                </a:solidFill>
                <a:latin typeface="Bookman Old Style" pitchFamily="18" charset="0"/>
              </a:rPr>
              <a:t>АО «</a:t>
            </a:r>
            <a:r>
              <a:rPr lang="ru-RU" sz="20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АО «</a:t>
            </a:r>
            <a:r>
              <a:rPr lang="ru-RU" sz="2000" b="0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Промтехкомплект</a:t>
            </a:r>
            <a:r>
              <a:rPr lang="ru-RU" altLang="ru-RU" sz="2000" b="0" dirty="0" smtClean="0">
                <a:solidFill>
                  <a:srgbClr val="002060"/>
                </a:solidFill>
                <a:latin typeface="Bookman Old Style" pitchFamily="18" charset="0"/>
              </a:rPr>
              <a:t>»</a:t>
            </a:r>
            <a:endParaRPr lang="ru-RU" sz="2000" b="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491764" y="3595150"/>
            <a:ext cx="1208803" cy="51634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56176" y="1506502"/>
            <a:ext cx="2599954" cy="140712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568" y="3853321"/>
            <a:ext cx="2448272" cy="10801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04493" y="3507854"/>
            <a:ext cx="2455938" cy="106686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6256" y="1995686"/>
            <a:ext cx="1574903" cy="79208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32240" y="1995686"/>
            <a:ext cx="1591842" cy="82691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60232" y="1923678"/>
            <a:ext cx="1584176" cy="98994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2"/>
          <p:cNvSpPr txBox="1">
            <a:spLocks/>
          </p:cNvSpPr>
          <p:nvPr/>
        </p:nvSpPr>
        <p:spPr bwMode="auto">
          <a:xfrm>
            <a:off x="755576" y="1419622"/>
            <a:ext cx="7632848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marL="285750" indent="-285750" algn="just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15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контрагенты </a:t>
            </a:r>
            <a:r>
              <a:rPr lang="ru-RU" sz="15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не осуществляли реальную хозяйственную деятельность</a:t>
            </a:r>
          </a:p>
          <a:p>
            <a:pPr marL="285750" indent="-285750" algn="just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15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установлены </a:t>
            </a:r>
            <a:r>
              <a:rPr lang="ru-RU" sz="15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явные противоречия при оформлении документов</a:t>
            </a:r>
          </a:p>
          <a:p>
            <a:pPr marL="285750" indent="-285750" algn="just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15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выявлено </a:t>
            </a:r>
            <a:r>
              <a:rPr lang="ru-RU" sz="1500" b="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обналичивание</a:t>
            </a:r>
            <a:r>
              <a:rPr lang="ru-RU" sz="15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 денежных средств</a:t>
            </a:r>
          </a:p>
          <a:p>
            <a:pPr marL="285750" indent="-285750" algn="just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15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наличие </a:t>
            </a:r>
            <a:r>
              <a:rPr lang="ru-RU" sz="15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большой задолженности перед спорными контрагентами </a:t>
            </a:r>
            <a:r>
              <a:rPr lang="ru-RU" sz="15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(отсутствие </a:t>
            </a:r>
            <a:r>
              <a:rPr lang="ru-RU" sz="15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оплаты)</a:t>
            </a:r>
          </a:p>
          <a:p>
            <a:pPr marL="285750" indent="-285750" algn="just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15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общая </a:t>
            </a:r>
            <a:r>
              <a:rPr lang="ru-RU" sz="15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зависимость всех спорных контрагентов между собой</a:t>
            </a:r>
          </a:p>
          <a:p>
            <a:pPr marL="285750" indent="-285750" algn="just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15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противоречие </a:t>
            </a:r>
            <a:r>
              <a:rPr lang="ru-RU" sz="15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в сроках выполнения работ и поставок товаров заказчикам</a:t>
            </a:r>
          </a:p>
          <a:p>
            <a:pPr marL="285750" indent="-285750" algn="just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15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опровержение </a:t>
            </a:r>
            <a:r>
              <a:rPr lang="ru-RU" sz="15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необходимости выполнения дополнительных работ от заводов-изготовителей</a:t>
            </a:r>
          </a:p>
          <a:p>
            <a:pPr marL="285750" indent="-285750" algn="just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15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несоответствие </a:t>
            </a:r>
            <a:r>
              <a:rPr lang="ru-RU" sz="15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выполненных работ необходимым условиям для их выполнения</a:t>
            </a:r>
          </a:p>
          <a:p>
            <a:pPr marL="285750" indent="-285750" algn="just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15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возврат </a:t>
            </a:r>
            <a:r>
              <a:rPr lang="ru-RU" sz="15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части денежных средств в пользу учредителя </a:t>
            </a:r>
            <a:r>
              <a:rPr lang="ru-RU" sz="15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налогоплательщика</a:t>
            </a:r>
          </a:p>
        </p:txBody>
      </p:sp>
    </p:spTree>
    <p:extLst>
      <p:ext uri="{BB962C8B-B14F-4D97-AF65-F5344CB8AC3E}">
        <p14:creationId xmlns:p14="http://schemas.microsoft.com/office/powerpoint/2010/main" val="48137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267494"/>
            <a:ext cx="7568506" cy="1152128"/>
          </a:xfrm>
        </p:spPr>
        <p:txBody>
          <a:bodyPr>
            <a:noAutofit/>
          </a:bodyPr>
          <a:lstStyle/>
          <a:p>
            <a:pPr algn="ctr"/>
            <a: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  <a:t>Дело </a:t>
            </a:r>
            <a:r>
              <a:rPr lang="ru-RU" sz="20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А41-44571/2020</a:t>
            </a:r>
            <a: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  <a:t>по </a:t>
            </a:r>
            <a:r>
              <a:rPr lang="ru-RU" altLang="ru-RU" sz="2000" b="0" dirty="0" smtClean="0">
                <a:solidFill>
                  <a:srgbClr val="002060"/>
                </a:solidFill>
                <a:latin typeface="Bookman Old Style" pitchFamily="18" charset="0"/>
              </a:rPr>
              <a:t>заявлению</a:t>
            </a:r>
            <a:br>
              <a:rPr lang="ru-RU" altLang="ru-RU" sz="2000" b="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0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ООО </a:t>
            </a:r>
            <a:r>
              <a:rPr lang="ru-RU" sz="20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«</a:t>
            </a:r>
            <a:r>
              <a:rPr lang="ru-RU" sz="2000" b="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Галика</a:t>
            </a:r>
            <a:r>
              <a:rPr lang="ru-RU" sz="20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-Центр Технологий и Сервис»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491764" y="3595150"/>
            <a:ext cx="1208803" cy="51634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56176" y="1506502"/>
            <a:ext cx="2599954" cy="140712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568" y="3853321"/>
            <a:ext cx="2448272" cy="10801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04493" y="3507854"/>
            <a:ext cx="2455938" cy="106686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6256" y="1995686"/>
            <a:ext cx="1574903" cy="79208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32240" y="1995686"/>
            <a:ext cx="1591842" cy="82691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60232" y="1923678"/>
            <a:ext cx="1584176" cy="98994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2"/>
          <p:cNvSpPr txBox="1">
            <a:spLocks/>
          </p:cNvSpPr>
          <p:nvPr/>
        </p:nvSpPr>
        <p:spPr bwMode="auto">
          <a:xfrm>
            <a:off x="827584" y="1419622"/>
            <a:ext cx="7560840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indent="450000" algn="just">
              <a:lnSpc>
                <a:spcPct val="100000"/>
              </a:lnSpc>
            </a:pPr>
            <a:r>
              <a:rPr lang="ru-RU" sz="17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С</a:t>
            </a:r>
            <a:r>
              <a:rPr lang="ru-RU" sz="17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порные </a:t>
            </a:r>
            <a:r>
              <a:rPr lang="ru-RU" sz="17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комплектующие изначально входили в состав оборудования, ввезенного на территорию Российской Федерации в режиме </a:t>
            </a:r>
            <a:r>
              <a:rPr lang="ru-RU" sz="17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импорта.</a:t>
            </a:r>
          </a:p>
          <a:p>
            <a:pPr indent="450000" algn="just">
              <a:lnSpc>
                <a:spcPct val="100000"/>
              </a:lnSpc>
            </a:pPr>
            <a:r>
              <a:rPr lang="ru-RU" sz="17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По ГТД на территорию России ввозилось именно оборудование, но не комплектующие.</a:t>
            </a:r>
          </a:p>
          <a:p>
            <a:pPr indent="450000" algn="just">
              <a:lnSpc>
                <a:spcPct val="100000"/>
              </a:lnSpc>
            </a:pPr>
            <a:r>
              <a:rPr lang="ru-RU" sz="17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Налогоплательщик </a:t>
            </a:r>
            <a:r>
              <a:rPr lang="ru-RU" sz="17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имел прямой действующий контракт с производителем металлообрабатывающего оборудования, по условиям которого налогоплательщик должен закупать комплектующие к станкам непосредственно у завода-изготовителя.</a:t>
            </a:r>
          </a:p>
          <a:p>
            <a:pPr indent="450000" algn="just">
              <a:lnSpc>
                <a:spcPct val="100000"/>
              </a:lnSpc>
            </a:pPr>
            <a:r>
              <a:rPr lang="ru-RU" sz="17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Функции </a:t>
            </a:r>
            <a:r>
              <a:rPr lang="ru-RU" sz="17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бухгалтера у проверяемого налогоплательщика и спорных контрагентов осуществлялись одним и тем же лицом</a:t>
            </a:r>
            <a:r>
              <a:rPr lang="ru-RU" sz="17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</a:t>
            </a:r>
            <a:endParaRPr lang="ru-RU" sz="1500" b="0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73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267494"/>
            <a:ext cx="7568506" cy="1440160"/>
          </a:xfrm>
        </p:spPr>
        <p:txBody>
          <a:bodyPr>
            <a:noAutofit/>
          </a:bodyPr>
          <a:lstStyle/>
          <a:p>
            <a:pPr algn="ctr"/>
            <a: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  <a:t>Дело </a:t>
            </a:r>
            <a:r>
              <a:rPr lang="ru-RU" sz="20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А41-70665/2020</a:t>
            </a:r>
            <a:br>
              <a:rPr lang="ru-RU" sz="2000" b="0" dirty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altLang="ru-RU" sz="2000" b="0" dirty="0" smtClean="0">
                <a:solidFill>
                  <a:srgbClr val="002060"/>
                </a:solidFill>
                <a:latin typeface="Bookman Old Style" pitchFamily="18" charset="0"/>
              </a:rPr>
              <a:t>по заявлению</a:t>
            </a:r>
            <a:br>
              <a:rPr lang="ru-RU" altLang="ru-RU" sz="2000" b="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2000" b="0" dirty="0" smtClean="0">
                <a:solidFill>
                  <a:srgbClr val="002060"/>
                </a:solidFill>
                <a:latin typeface="Bookman Old Style" pitchFamily="18" charset="0"/>
              </a:rPr>
              <a:t>индивидуального предпринимателя</a:t>
            </a:r>
            <a:br>
              <a:rPr lang="ru-RU" altLang="ru-RU" sz="2000" b="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000" b="0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Хуршудян</a:t>
            </a:r>
            <a:r>
              <a:rPr lang="ru-RU" sz="20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Нарине</a:t>
            </a:r>
            <a:r>
              <a:rPr lang="ru-RU" sz="20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Рудольфовны</a:t>
            </a:r>
            <a:endParaRPr lang="ru-RU" sz="2000" b="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491764" y="3595150"/>
            <a:ext cx="1208803" cy="51634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56176" y="1506502"/>
            <a:ext cx="2599954" cy="140712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568" y="3853321"/>
            <a:ext cx="2448272" cy="10801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04493" y="3507854"/>
            <a:ext cx="2455938" cy="106686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6256" y="1995686"/>
            <a:ext cx="1574903" cy="79208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32240" y="1995686"/>
            <a:ext cx="1591842" cy="82691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60232" y="1923678"/>
            <a:ext cx="1584176" cy="98994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2"/>
          <p:cNvSpPr txBox="1">
            <a:spLocks/>
          </p:cNvSpPr>
          <p:nvPr/>
        </p:nvSpPr>
        <p:spPr bwMode="auto">
          <a:xfrm>
            <a:off x="755576" y="1506502"/>
            <a:ext cx="7632848" cy="3297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indent="450000" algn="just">
              <a:lnSpc>
                <a:spcPct val="100000"/>
              </a:lnSpc>
            </a:pPr>
            <a:r>
              <a:rPr lang="ru-RU" sz="18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Налогоплательщиком </a:t>
            </a:r>
            <a:r>
              <a:rPr lang="ru-RU" sz="18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в рамках полученного патента </a:t>
            </a:r>
            <a:r>
              <a:rPr lang="ru-RU" sz="18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нарушен вид разрешенной деятельности, согласно которому предприниматель </a:t>
            </a:r>
            <a:r>
              <a:rPr lang="ru-RU" sz="18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вправе </a:t>
            </a:r>
            <a:r>
              <a:rPr lang="ru-RU" sz="18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осуществлять пошив </a:t>
            </a:r>
            <a:r>
              <a:rPr lang="ru-RU" sz="18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меховых изделий, </a:t>
            </a:r>
            <a:r>
              <a:rPr lang="ru-RU" sz="1800" b="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но только по индивидуальному заказу населения</a:t>
            </a:r>
            <a:r>
              <a:rPr lang="ru-RU" sz="18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</a:t>
            </a:r>
          </a:p>
          <a:p>
            <a:pPr indent="450000" algn="just">
              <a:lnSpc>
                <a:spcPct val="100000"/>
              </a:lnSpc>
            </a:pPr>
            <a:r>
              <a:rPr lang="ru-RU" sz="18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Кроме того, превышен </a:t>
            </a:r>
            <a:r>
              <a:rPr lang="ru-RU" sz="18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максимальный размер потенциально возможного к получению годового дохода </a:t>
            </a:r>
            <a:r>
              <a:rPr lang="ru-RU" sz="18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</a:t>
            </a:r>
            <a:br>
              <a:rPr lang="ru-RU" sz="18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18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1 </a:t>
            </a:r>
            <a:r>
              <a:rPr lang="ru-RU" sz="18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млн. </a:t>
            </a:r>
            <a:r>
              <a:rPr lang="ru-RU" sz="18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рублей.</a:t>
            </a:r>
          </a:p>
          <a:p>
            <a:pPr indent="450000" algn="just">
              <a:lnSpc>
                <a:spcPct val="100000"/>
              </a:lnSpc>
            </a:pPr>
            <a:r>
              <a:rPr lang="ru-RU" sz="18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А на территории города Москвы потенциально </a:t>
            </a:r>
            <a:r>
              <a:rPr lang="ru-RU" sz="18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возможный к получению годовой доход установлен в размере 600 тыс. руб</a:t>
            </a:r>
            <a:r>
              <a:rPr lang="ru-RU" sz="18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</a:t>
            </a:r>
            <a:endParaRPr lang="ru-RU" sz="1500" b="0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37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А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А4</Template>
  <TotalTime>9019</TotalTime>
  <Words>460</Words>
  <Application>Microsoft Office PowerPoint</Application>
  <PresentationFormat>Экран (16:9)</PresentationFormat>
  <Paragraphs>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Презентация А4</vt:lpstr>
      <vt:lpstr>Презентация PowerPoint</vt:lpstr>
      <vt:lpstr>Презентация PowerPoint</vt:lpstr>
      <vt:lpstr>Обжалование решений, вынесенных по результатам выездных и камеральных проверок</vt:lpstr>
      <vt:lpstr>Судебные споры, связанные с оспариванием решений, вынесенных по итогам контрольных мероприятий, и связанных с применением статьи 54.1 Налогового кодекса, рассматриваются в пользу налоговых органов.  В настоящее время в судебном производстве находится 28 таких судебных дел на сумму 4 млрд. 616 млн. руб.</vt:lpstr>
      <vt:lpstr>Дело А41-83291/2019 по заявлению ООО «Орехово-Зуевская УК ЖКХ»</vt:lpstr>
      <vt:lpstr>Судебные споры А41-92092/2019 и 40-65860/2020 по заявлению ООО «Торговый дом «Автоэлектроника»</vt:lpstr>
      <vt:lpstr>Дело А41-82384/2020 по заявлению АО «АО «Промтехкомплект»</vt:lpstr>
      <vt:lpstr>Дело А41-44571/2020 по заявлению ООО «Галика-Центр Технологий и Сервис»</vt:lpstr>
      <vt:lpstr>Дело А41-70665/2020 по заявлению индивидуального предпринимателя Хуршудян Нарине Рудольфовны</vt:lpstr>
      <vt:lpstr>Письмо ФНС России от 10.03.2021 № БВ-4-7/3060@ «О практике применения статьи 54.1 Налогового кодекса Российской Федерации».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Дмитриев Николай Александрович</dc:creator>
  <cp:lastModifiedBy>Тимофеев Станислав Вячеславович</cp:lastModifiedBy>
  <cp:revision>731</cp:revision>
  <cp:lastPrinted>2020-11-23T14:19:39Z</cp:lastPrinted>
  <dcterms:created xsi:type="dcterms:W3CDTF">2014-07-23T14:59:37Z</dcterms:created>
  <dcterms:modified xsi:type="dcterms:W3CDTF">2021-07-26T08:38:12Z</dcterms:modified>
</cp:coreProperties>
</file>