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86676" autoAdjust="0"/>
  </p:normalViewPr>
  <p:slideViewPr>
    <p:cSldViewPr snapToGrid="0">
      <p:cViewPr>
        <p:scale>
          <a:sx n="100" d="100"/>
          <a:sy n="100" d="100"/>
        </p:scale>
        <p:origin x="-774" y="-60"/>
      </p:cViewPr>
      <p:guideLst>
        <p:guide orient="horz" pos="2160"/>
        <p:guide pos="3872"/>
      </p:guideLst>
    </p:cSldViewPr>
  </p:slideViewPr>
  <p:outlineViewPr>
    <p:cViewPr>
      <p:scale>
        <a:sx n="33" d="100"/>
        <a:sy n="33" d="100"/>
      </p:scale>
      <p:origin x="42" y="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D3EE8E4-379F-409B-A997-D386F0125BB1}" type="datetimeFigureOut">
              <a:rPr lang="ru-RU" smtClean="0"/>
              <a:pPr/>
              <a:t>17.12.2020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363EBF4-8093-4DE9-9EA0-E2CBAB6371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EBF4-8093-4DE9-9EA0-E2CBAB63712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95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EBF4-8093-4DE9-9EA0-E2CBAB63712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27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5C4778-D9F8-4221-94CE-814319F03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29FC57F-E95C-4D94-9DBA-15FBC635A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A9DBA1-875B-4C06-9682-F78D539F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4306" y="6425685"/>
            <a:ext cx="680484" cy="44294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</a:lstStyle>
          <a:p>
            <a:pPr algn="r"/>
            <a:fld id="{7A1925D0-DF04-4B65-99EA-DD0D706BA494}" type="slidenum">
              <a:rPr lang="ru-RU" smtClean="0"/>
              <a:pPr algn="r"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небо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7541073-91D3-4F34-818C-2B6CC12795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6036A2-4650-45E1-B2B1-7B028107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12C446-B359-4BA4-B925-4EC50DF96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B39A14-A65E-4FF4-BC9A-D788C4C6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6E0F00-75B4-4A86-BFF9-723D6DDE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936B24-D117-4C48-8C4D-8CCA2A56B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4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9BBE88-9665-4198-91D6-7368E35CF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D71DBB-1550-43B8-8D18-204310D12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885B29D-026E-4351-BB4A-3215D499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121FA0-D6A2-4B8E-A645-931CEEEA7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FE99CE-E078-4360-99A7-2E1CBC58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CD8685-6581-4320-B7E2-D1A63E64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69" y="365125"/>
            <a:ext cx="11483164" cy="687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EA9C06-9AC7-48F5-B5BD-0711E316A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69" y="1222744"/>
            <a:ext cx="11483164" cy="527013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A37C58-0720-42CD-BC50-D87E6F5D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0511" y="6421513"/>
            <a:ext cx="754912" cy="436487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r"/>
            <a:fld id="{7A1925D0-DF04-4B65-99EA-DD0D706BA494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3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A8F07F-91FA-45DA-999E-C13AE129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2188B2-0081-4ACE-BDDC-08106488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719F632-1C96-4A61-9F1E-A291CD78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C606E5-27E7-46D2-A393-A9268D20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A94A31-535F-4D67-9E89-01192B8B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6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6B3C51-80DC-46D1-B6D4-3B5E7F55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647F732-4F5F-4E46-9E84-35A223B0A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8DA2482-73C6-4B2C-BA81-4FF452938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09D4EA6-3914-4974-AC6D-FCF0CC76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144A2C-9675-49DE-8949-1F1DB315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F96548B-9DEF-4C5E-937F-D83635D7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0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2F72B-2D97-4109-8AE2-30BFB0181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0795DE-963C-4117-A984-B483D5CA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3D60E5-6968-4B24-8E97-C07E67D0A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BD97FD-A0EC-4B0A-9772-0D2B1D62F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81430CC-FF16-4550-8C9D-CB6A7E77E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4024926-F7B4-4E70-9752-3646A96B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C69C9A9-C2E2-48CE-A2D5-A2B01211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ABA63DE-E3E0-42FE-A0F7-44C66A0D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4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24D346-AE7C-46FC-AF81-0A2C37184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C163D47-FA4D-4692-A84A-C69210F3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974D1D-9AD6-463F-B42C-D2798F6E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E06943-EB5B-4A7A-A3E5-4D32FE65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44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E85B3C0-E5FA-4EA9-B165-D5F64BB6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1C3B5B3-727D-4231-9877-050E0AF3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69D4CC5-5CF9-4914-8148-576C2F4E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8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F8EBB6-F9F3-4AD5-B0D8-C96C6547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16CB851-6895-468B-8227-A12D7CDB0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4906E97-0E17-4882-B96D-A9891C78B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DAE6768-5128-41F1-8084-273ABBFD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A9B0580-DA6A-410F-BE72-EDEDFC9B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DB0902-9630-4BEC-BEA0-A91CB97B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3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812C73-810A-430E-89FB-83E8E1895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20DF536-3197-4637-8B4E-3ABE74CEA5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370347-EC13-4922-A0EE-0B4EED4F0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98D6AB-6842-412F-AC83-B15194C6C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4E62A5-452E-4474-A057-11FAE843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0539" y="6613449"/>
            <a:ext cx="901995" cy="24455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2C2F8EC-1B96-4F2A-A544-B582F2F3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799" y="6613450"/>
            <a:ext cx="402265" cy="244550"/>
          </a:xfrm>
          <a:prstGeom prst="rect">
            <a:avLst/>
          </a:prstGeom>
        </p:spPr>
        <p:txBody>
          <a:bodyPr/>
          <a:lstStyle/>
          <a:p>
            <a:fld id="{7A1925D0-DF04-4B65-99EA-DD0D706BA4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43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F1480F-19D5-44DA-9D25-928B517E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69" y="365125"/>
            <a:ext cx="11334307" cy="68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D8E3A0-8756-4140-91C1-8DF7EEE1A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69" y="1222744"/>
            <a:ext cx="11334307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343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70C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104776"/>
            <a:ext cx="11483164" cy="85725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субъектов МСП Ульяновской области на 01.12.2020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46710" y="6429375"/>
            <a:ext cx="645265" cy="428624"/>
          </a:xfrm>
        </p:spPr>
        <p:txBody>
          <a:bodyPr/>
          <a:lstStyle/>
          <a:p>
            <a:pPr algn="r"/>
            <a:fld id="{7A1925D0-DF04-4B65-99EA-DD0D706BA494}" type="slidenum">
              <a:rPr lang="ru-RU" smtClean="0"/>
              <a:pPr algn="r"/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6" y="838200"/>
            <a:ext cx="11515724" cy="590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1"/>
            <a:ext cx="11483164" cy="685799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для малого и среднего бизнеса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A1925D0-DF04-4B65-99EA-DD0D706BA494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2451" y="3162300"/>
            <a:ext cx="11239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01.04.2020 № 102-ФЗ с 1 апреля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для субъектов МСП снижен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размер тарифов страховых взносов в государственные внебюджетные фонды для части выплат и иных вознаграждений физлицам, превышающих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МРОТ,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30% до 15%.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применять пониженные тарифы страховых взносов с первого числа месяца, в котором сведения о них внесены в реестр МСП, но не ранее, чем с 1 апреля 2020 года.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 исключается из реестра МСП, пониженные тарифы не применяются с первого числа месяца, когда он был исключен.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превышения определяется исходя из величины МРОТ, установленного федеральным законом на начало расчетного периода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период 2020 год на 01.01.2020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 12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руб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61" y="609600"/>
            <a:ext cx="11149239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2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228601"/>
            <a:ext cx="11483164" cy="485774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малого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бизнеса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A1925D0-DF04-4B65-99EA-DD0D706BA494}" type="slidenum">
              <a:rPr lang="ru-RU" smtClean="0"/>
              <a:pPr algn="r"/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26" y="1638300"/>
            <a:ext cx="9555698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50" y="638175"/>
            <a:ext cx="1144905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08.06.2020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172-ФЗ установлены пониженные тарифы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 в размере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во все государственные внебюджетные фонды с выплат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пользу  работников  за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апрель, май,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 2020 года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950" y="5819775"/>
            <a:ext cx="11525250" cy="933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ИП снижена сумма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 в фиксированном размере на обязательное пенсионное страхование,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за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период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32 448 до 20 318 руб.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1 МРОТ — 12 130 руб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8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ставки по страховым взносам для ИТ-компаний с 2021 года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A1925D0-DF04-4B65-99EA-DD0D706BA494}" type="slidenum">
              <a:rPr lang="ru-RU" smtClean="0"/>
              <a:pPr algn="r"/>
              <a:t>4</a:t>
            </a:fld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38250"/>
            <a:ext cx="6133882" cy="512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19875" y="1238249"/>
            <a:ext cx="5067300" cy="5114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31.07.2020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265-ФЗ с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для ИТ-компаний устанавливаются новые пониженные тарифы страховых взносов на бессрочный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 по страховым взносам снижается с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14 %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категория плательщиков, имеющих право на применение пониженных тарифов (в совокупном размере 7,6 %), — российские организации, осуществляющие деятельность по проектированию и разработке изделий электронной компонентной базы и электронной (радиоэлектронной)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19458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69" y="152400"/>
            <a:ext cx="11483164" cy="63817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форма расчета по страховым взносам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7A1925D0-DF04-4B65-99EA-DD0D706BA494}" type="slidenum">
              <a:rPr lang="ru-RU" smtClean="0"/>
              <a:pPr algn="r"/>
              <a:t>5</a:t>
            </a:fld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408">
            <a:off x="2643739" y="1805615"/>
            <a:ext cx="6562725" cy="287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8949" y="733425"/>
            <a:ext cx="6153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расчета по страховым взносам начнет применяться с отчетности, представляемой за расчетный период 2020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до 1 февраля 2021 года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381125"/>
            <a:ext cx="2200276" cy="348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расчетного периода 2020 год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расчете по страховым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взносам работодатели обязаны указывать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среднесписочную численность работников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8799" y="1095376"/>
            <a:ext cx="2562226" cy="3771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расчета дополнен приложением 5.1 Расчет соответствия условиям применения пониженного тарифа ИТ-компаниями,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разработчиками электронной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(радиоэлектронной)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(заполняется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отчетности за I квартал 2021 года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701" y="4867275"/>
            <a:ext cx="11096624" cy="1924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коды тарифов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категорий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пониженных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тарифов, введенных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тарифа «20»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застрахованных лиц «МС», «ВЖМС», «ВПМС» для субъектов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МСП;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тарифа «21» 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застрахованных лиц «КВ», «ВЖКВ», «ВПКВ» для плательщиков, освобожденных от уплаты страховых взносов во втором квартале 2020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новый код тарифа и коды категорий ЗЛ 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разработчиками электронной (радиоэлектронной)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продукции: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тарифа 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22»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коды категории застрахованных лиц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«ЭКБ»,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ВЖЭК»,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ВПЭК»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Задачи на 2018 го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1AB77D1D-D3F5-4DBB-8D49-ECA68D32F4D2}" vid="{E45B9014-6BA6-4984-8096-9CCCB0529B1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 на 2018 год</Template>
  <TotalTime>8163</TotalTime>
  <Words>492</Words>
  <Application>Microsoft Office PowerPoint</Application>
  <PresentationFormat>Произвольный</PresentationFormat>
  <Paragraphs>35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Задачи на 2018 год</vt:lpstr>
      <vt:lpstr>Количество субъектов МСП Ульяновской области на 01.12.2020 </vt:lpstr>
      <vt:lpstr>Меры поддержки для малого и среднего бизнеса </vt:lpstr>
      <vt:lpstr>Меры поддержки для малого и среднего бизнеса </vt:lpstr>
      <vt:lpstr>Новые ставки по страховым взносам для ИТ-компаний с 2021 года</vt:lpstr>
      <vt:lpstr>Новая форма расчета по страховым взносам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Юдин Рудольф Юрьевич</dc:creator>
  <cp:lastModifiedBy>Лукина Валентина Владимировна</cp:lastModifiedBy>
  <cp:revision>767</cp:revision>
  <cp:lastPrinted>2020-02-11T06:04:16Z</cp:lastPrinted>
  <dcterms:created xsi:type="dcterms:W3CDTF">2018-01-15T11:44:07Z</dcterms:created>
  <dcterms:modified xsi:type="dcterms:W3CDTF">2020-12-17T08:59:25Z</dcterms:modified>
</cp:coreProperties>
</file>