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81" r:id="rId2"/>
    <p:sldId id="579" r:id="rId3"/>
    <p:sldId id="583" r:id="rId4"/>
    <p:sldId id="584" r:id="rId5"/>
    <p:sldId id="585" r:id="rId6"/>
    <p:sldId id="582" r:id="rId7"/>
  </p:sldIdLst>
  <p:sldSz cx="9144000" cy="5143500" type="screen16x9"/>
  <p:notesSz cx="6797675" cy="9928225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07988" indent="49213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815975" indent="98425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223963" indent="147638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631950" indent="196850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9D70B3-4182-4EA1-A3DB-5652679B5EC3}">
          <p14:sldIdLst>
            <p14:sldId id="581"/>
            <p14:sldId id="579"/>
            <p14:sldId id="583"/>
            <p14:sldId id="584"/>
            <p14:sldId id="585"/>
            <p14:sldId id="5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981">
          <p15:clr>
            <a:srgbClr val="A4A3A4"/>
          </p15:clr>
        </p15:guide>
        <p15:guide id="3" orient="horz" pos="259">
          <p15:clr>
            <a:srgbClr val="A4A3A4"/>
          </p15:clr>
        </p15:guide>
        <p15:guide id="4" orient="horz" pos="985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FF"/>
    <a:srgbClr val="FFFFCC"/>
    <a:srgbClr val="CCFFFF"/>
    <a:srgbClr val="D1530D"/>
    <a:srgbClr val="F23648"/>
    <a:srgbClr val="14AC00"/>
    <a:srgbClr val="1CEE00"/>
    <a:srgbClr val="ACC777"/>
    <a:srgbClr val="FBC2B3"/>
    <a:srgbClr val="C8FC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856" autoAdjust="0"/>
  </p:normalViewPr>
  <p:slideViewPr>
    <p:cSldViewPr>
      <p:cViewPr varScale="1">
        <p:scale>
          <a:sx n="122" d="100"/>
          <a:sy n="122" d="100"/>
        </p:scale>
        <p:origin x="456" y="96"/>
      </p:cViewPr>
      <p:guideLst>
        <p:guide orient="horz" pos="1620"/>
        <p:guide orient="horz" pos="2981"/>
        <p:guide orient="horz" pos="259"/>
        <p:guide orient="horz" pos="985"/>
        <p:guide pos="2880"/>
        <p:guide pos="385"/>
        <p:guide pos="1565"/>
        <p:guide pos="5193"/>
        <p:guide pos="40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88B86B-5987-4EBA-B141-783BDD700319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CC5E7D-5CA5-4A55-9CF0-866D23F2620C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u="none" dirty="0" smtClean="0">
              <a:solidFill>
                <a:schemeClr val="tx1"/>
              </a:solidFill>
              <a:uFillTx/>
            </a:rPr>
            <a:t>налогоплательщиком </a:t>
          </a:r>
          <a:r>
            <a:rPr lang="ru-RU" sz="1400" b="1" u="none" dirty="0" smtClean="0">
              <a:solidFill>
                <a:schemeClr val="tx1"/>
              </a:solidFill>
              <a:uFillTx/>
            </a:rPr>
            <a:t>за свое обучение </a:t>
          </a:r>
          <a:r>
            <a:rPr lang="ru-RU" sz="1400" u="none" dirty="0" smtClean="0">
              <a:solidFill>
                <a:schemeClr val="tx1"/>
              </a:solidFill>
              <a:uFillTx/>
            </a:rPr>
            <a:t>в организациях, осуществляющих образовательную деятельность; </a:t>
          </a:r>
          <a:endParaRPr lang="ru-RU" sz="1400" dirty="0">
            <a:solidFill>
              <a:schemeClr val="tx1"/>
            </a:solidFill>
          </a:endParaRPr>
        </a:p>
      </dgm:t>
    </dgm:pt>
    <dgm:pt modelId="{4501D779-39D2-401A-8416-C9EB696D79CD}" type="parTrans" cxnId="{B78B07D6-0E10-47AD-B0E7-923B18B9B716}">
      <dgm:prSet/>
      <dgm:spPr/>
      <dgm:t>
        <a:bodyPr/>
        <a:lstStyle/>
        <a:p>
          <a:endParaRPr lang="ru-RU"/>
        </a:p>
      </dgm:t>
    </dgm:pt>
    <dgm:pt modelId="{CDAD808B-18FC-4286-97E4-9B97FB21E485}" type="sibTrans" cxnId="{B78B07D6-0E10-47AD-B0E7-923B18B9B716}">
      <dgm:prSet/>
      <dgm:spPr/>
      <dgm:t>
        <a:bodyPr/>
        <a:lstStyle/>
        <a:p>
          <a:endParaRPr lang="ru-RU"/>
        </a:p>
      </dgm:t>
    </dgm:pt>
    <dgm:pt modelId="{4CEE6BB0-1ECB-4045-93B6-0F508606BA7A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налогоплательщиком-опекуном (налогоплательщиком-попечителем) </a:t>
          </a:r>
          <a:r>
            <a:rPr lang="ru-RU" sz="1400" b="1" u="none" dirty="0" smtClean="0">
              <a:solidFill>
                <a:schemeClr val="tx1"/>
              </a:solidFill>
              <a:uFillTx/>
            </a:rPr>
            <a:t>за обучение своих подопечных </a:t>
          </a:r>
          <a:r>
            <a:rPr lang="ru-RU" sz="1400" u="none" dirty="0" smtClean="0">
              <a:solidFill>
                <a:schemeClr val="tx1"/>
              </a:solidFill>
              <a:uFillTx/>
            </a:rPr>
            <a:t>в возрасте до 18 лет; </a:t>
          </a:r>
          <a:endParaRPr lang="ru-RU" sz="1400" dirty="0">
            <a:solidFill>
              <a:schemeClr val="tx1"/>
            </a:solidFill>
          </a:endParaRPr>
        </a:p>
      </dgm:t>
    </dgm:pt>
    <dgm:pt modelId="{7C65473D-8648-4CAF-9410-71740D2E4CC7}" type="parTrans" cxnId="{87198FFF-C7CE-494F-A5E9-537DBC3B371F}">
      <dgm:prSet/>
      <dgm:spPr/>
      <dgm:t>
        <a:bodyPr/>
        <a:lstStyle/>
        <a:p>
          <a:endParaRPr lang="ru-RU"/>
        </a:p>
      </dgm:t>
    </dgm:pt>
    <dgm:pt modelId="{E68D9A0D-A809-45FB-8471-19F2E2E8BE7B}" type="sibTrans" cxnId="{87198FFF-C7CE-494F-A5E9-537DBC3B371F}">
      <dgm:prSet/>
      <dgm:spPr/>
      <dgm:t>
        <a:bodyPr/>
        <a:lstStyle/>
        <a:p>
          <a:endParaRPr lang="ru-RU"/>
        </a:p>
      </dgm:t>
    </dgm:pt>
    <dgm:pt modelId="{CB7F7E51-B166-4D64-A11D-81245C78528A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200" u="none" dirty="0" smtClean="0">
              <a:solidFill>
                <a:schemeClr val="tx1"/>
              </a:solidFill>
              <a:uFillTx/>
            </a:rPr>
            <a:t>налогоплательщиком - бывшим опекуном </a:t>
          </a:r>
          <a:r>
            <a:rPr lang="ru-RU" sz="1200" dirty="0" smtClean="0">
              <a:solidFill>
                <a:schemeClr val="tx1"/>
              </a:solidFill>
            </a:rPr>
            <a:t>налогоплательщиком - бывшим попечителем) </a:t>
          </a:r>
          <a:r>
            <a:rPr lang="ru-RU" sz="1200" b="1" dirty="0" smtClean="0">
              <a:solidFill>
                <a:schemeClr val="tx1"/>
              </a:solidFill>
            </a:rPr>
            <a:t>за обучение бывших подопечных </a:t>
          </a:r>
          <a:r>
            <a:rPr lang="ru-RU" sz="1200" dirty="0" smtClean="0">
              <a:solidFill>
                <a:schemeClr val="tx1"/>
              </a:solidFill>
            </a:rPr>
            <a:t>в возрасте до 24 лет </a:t>
          </a:r>
          <a:r>
            <a:rPr lang="ru-RU" sz="1200" b="1" dirty="0" smtClean="0">
              <a:solidFill>
                <a:schemeClr val="tx1"/>
              </a:solidFill>
            </a:rPr>
            <a:t>по очной форме обучения</a:t>
          </a:r>
          <a:endParaRPr lang="ru-RU" sz="1200" dirty="0">
            <a:solidFill>
              <a:schemeClr val="tx1"/>
            </a:solidFill>
          </a:endParaRPr>
        </a:p>
      </dgm:t>
    </dgm:pt>
    <dgm:pt modelId="{87643E8E-B99B-43E8-AA53-0DD871E30247}" type="parTrans" cxnId="{EDB0208E-BBB1-4752-991B-E305440C53BC}">
      <dgm:prSet/>
      <dgm:spPr/>
      <dgm:t>
        <a:bodyPr/>
        <a:lstStyle/>
        <a:p>
          <a:endParaRPr lang="ru-RU"/>
        </a:p>
      </dgm:t>
    </dgm:pt>
    <dgm:pt modelId="{9465E15B-42E8-4395-985A-4FAD9557A395}" type="sibTrans" cxnId="{EDB0208E-BBB1-4752-991B-E305440C53BC}">
      <dgm:prSet/>
      <dgm:spPr/>
      <dgm:t>
        <a:bodyPr/>
        <a:lstStyle/>
        <a:p>
          <a:endParaRPr lang="ru-RU"/>
        </a:p>
      </dgm:t>
    </dgm:pt>
    <dgm:pt modelId="{4204452A-5550-4ADD-83C0-0C6D5E2F451C}">
      <dgm:prSet phldrT="[Текст]" phldr="1" custT="1"/>
      <dgm:spPr/>
      <dgm:t>
        <a:bodyPr/>
        <a:lstStyle/>
        <a:p>
          <a:endParaRPr lang="ru-RU" sz="1600" dirty="0"/>
        </a:p>
      </dgm:t>
    </dgm:pt>
    <dgm:pt modelId="{756568CD-3574-42A1-BCC4-4F18B3A7EF26}" type="parTrans" cxnId="{2B83CA28-CC52-4F69-9AC5-B6943266AFC1}">
      <dgm:prSet/>
      <dgm:spPr/>
      <dgm:t>
        <a:bodyPr/>
        <a:lstStyle/>
        <a:p>
          <a:endParaRPr lang="ru-RU"/>
        </a:p>
      </dgm:t>
    </dgm:pt>
    <dgm:pt modelId="{6B290992-1799-435B-AF94-D7E1861B100D}" type="sibTrans" cxnId="{2B83CA28-CC52-4F69-9AC5-B6943266AFC1}">
      <dgm:prSet/>
      <dgm:spPr/>
      <dgm:t>
        <a:bodyPr/>
        <a:lstStyle/>
        <a:p>
          <a:endParaRPr lang="ru-RU"/>
        </a:p>
      </dgm:t>
    </dgm:pt>
    <dgm:pt modelId="{4EECDD81-2B83-4505-AACB-9F3376B45E20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u="none" dirty="0" smtClean="0">
              <a:solidFill>
                <a:schemeClr val="tx1"/>
              </a:solidFill>
              <a:uFillTx/>
            </a:rPr>
            <a:t>налогоплательщиком-родителем </a:t>
          </a:r>
          <a:r>
            <a:rPr lang="ru-RU" sz="1400" b="1" u="none" dirty="0" smtClean="0">
              <a:solidFill>
                <a:schemeClr val="tx1"/>
              </a:solidFill>
              <a:uFillTx/>
            </a:rPr>
            <a:t>за обучение своих детей </a:t>
          </a:r>
          <a:r>
            <a:rPr lang="ru-RU" sz="1400" b="1" dirty="0" smtClean="0">
              <a:solidFill>
                <a:schemeClr val="tx1"/>
              </a:solidFill>
            </a:rPr>
            <a:t>(брата/сестры) </a:t>
          </a:r>
          <a:r>
            <a:rPr lang="ru-RU" sz="1400" dirty="0" smtClean="0">
              <a:solidFill>
                <a:schemeClr val="tx1"/>
              </a:solidFill>
            </a:rPr>
            <a:t>в возрасте до 24 лет </a:t>
          </a:r>
          <a:r>
            <a:rPr lang="ru-RU" sz="1400" b="1" dirty="0" smtClean="0">
              <a:solidFill>
                <a:schemeClr val="tx1"/>
              </a:solidFill>
            </a:rPr>
            <a:t>по очной форме обучения </a:t>
          </a:r>
          <a:endParaRPr lang="ru-RU" sz="1400" dirty="0">
            <a:solidFill>
              <a:schemeClr val="tx1"/>
            </a:solidFill>
          </a:endParaRPr>
        </a:p>
      </dgm:t>
    </dgm:pt>
    <dgm:pt modelId="{2C1F94ED-0486-4A19-AA47-51A594C08982}" type="parTrans" cxnId="{808D208E-1787-41A3-8894-752BA3A47B91}">
      <dgm:prSet/>
      <dgm:spPr/>
      <dgm:t>
        <a:bodyPr/>
        <a:lstStyle/>
        <a:p>
          <a:endParaRPr lang="ru-RU"/>
        </a:p>
      </dgm:t>
    </dgm:pt>
    <dgm:pt modelId="{1DE80B56-7698-48FD-AFC3-86987A37743C}" type="sibTrans" cxnId="{808D208E-1787-41A3-8894-752BA3A47B91}">
      <dgm:prSet/>
      <dgm:spPr/>
      <dgm:t>
        <a:bodyPr/>
        <a:lstStyle/>
        <a:p>
          <a:endParaRPr lang="ru-RU"/>
        </a:p>
      </dgm:t>
    </dgm:pt>
    <dgm:pt modelId="{8B8DAAD4-A312-40E3-BC5B-F4DBB3AB4523}" type="pres">
      <dgm:prSet presAssocID="{BC88B86B-5987-4EBA-B141-783BDD70031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9009B1-07A0-4737-8122-8931C4802547}" type="pres">
      <dgm:prSet presAssocID="{BC88B86B-5987-4EBA-B141-783BDD700319}" presName="axisShape" presStyleLbl="bgShp" presStyleIdx="0" presStyleCnt="1"/>
      <dgm:spPr/>
    </dgm:pt>
    <dgm:pt modelId="{073DBCBF-B561-4555-AB2A-4D84CDFFEB0D}" type="pres">
      <dgm:prSet presAssocID="{BC88B86B-5987-4EBA-B141-783BDD700319}" presName="rect1" presStyleLbl="node1" presStyleIdx="0" presStyleCnt="4" custScaleX="190342" custLinFactNeighborX="-51975" custLinFactNeighborY="-5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37402-7772-441B-A213-268E695B5CBB}" type="pres">
      <dgm:prSet presAssocID="{BC88B86B-5987-4EBA-B141-783BDD700319}" presName="rect2" presStyleLbl="node1" presStyleIdx="1" presStyleCnt="4" custScaleX="169603" custLinFactNeighborX="33821" custLinFactNeighborY="-5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24E4DB-CDFE-4ED0-B211-EB7E5358DAC3}" type="pres">
      <dgm:prSet presAssocID="{BC88B86B-5987-4EBA-B141-783BDD700319}" presName="rect3" presStyleLbl="node1" presStyleIdx="2" presStyleCnt="4" custScaleX="193580" custLinFactNeighborX="-46524" custLinFactNeighborY="15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E634E-1AD7-4083-A4EB-0F4D89D96946}" type="pres">
      <dgm:prSet presAssocID="{BC88B86B-5987-4EBA-B141-783BDD700319}" presName="rect4" presStyleLbl="node1" presStyleIdx="3" presStyleCnt="4" custScaleX="170966" custLinFactNeighborX="41818" custLinFactNeighborY="15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83CA28-CC52-4F69-9AC5-B6943266AFC1}" srcId="{BC88B86B-5987-4EBA-B141-783BDD700319}" destId="{4204452A-5550-4ADD-83C0-0C6D5E2F451C}" srcOrd="4" destOrd="0" parTransId="{756568CD-3574-42A1-BCC4-4F18B3A7EF26}" sibTransId="{6B290992-1799-435B-AF94-D7E1861B100D}"/>
    <dgm:cxn modelId="{808D208E-1787-41A3-8894-752BA3A47B91}" srcId="{BC88B86B-5987-4EBA-B141-783BDD700319}" destId="{4EECDD81-2B83-4505-AACB-9F3376B45E20}" srcOrd="1" destOrd="0" parTransId="{2C1F94ED-0486-4A19-AA47-51A594C08982}" sibTransId="{1DE80B56-7698-48FD-AFC3-86987A37743C}"/>
    <dgm:cxn modelId="{B78B07D6-0E10-47AD-B0E7-923B18B9B716}" srcId="{BC88B86B-5987-4EBA-B141-783BDD700319}" destId="{9ECC5E7D-5CA5-4A55-9CF0-866D23F2620C}" srcOrd="0" destOrd="0" parTransId="{4501D779-39D2-401A-8416-C9EB696D79CD}" sibTransId="{CDAD808B-18FC-4286-97E4-9B97FB21E485}"/>
    <dgm:cxn modelId="{02747024-11E9-45EE-9AE5-34E56A125E5F}" type="presOf" srcId="{BC88B86B-5987-4EBA-B141-783BDD700319}" destId="{8B8DAAD4-A312-40E3-BC5B-F4DBB3AB4523}" srcOrd="0" destOrd="0" presId="urn:microsoft.com/office/officeart/2005/8/layout/matrix2"/>
    <dgm:cxn modelId="{9BC160DF-6EBD-4E95-AD79-D6268E49923B}" type="presOf" srcId="{4CEE6BB0-1ECB-4045-93B6-0F508606BA7A}" destId="{3C24E4DB-CDFE-4ED0-B211-EB7E5358DAC3}" srcOrd="0" destOrd="0" presId="urn:microsoft.com/office/officeart/2005/8/layout/matrix2"/>
    <dgm:cxn modelId="{51EE242E-C446-4A72-B206-CB9AF6CF6F3E}" type="presOf" srcId="{4EECDD81-2B83-4505-AACB-9F3376B45E20}" destId="{4EF37402-7772-441B-A213-268E695B5CBB}" srcOrd="0" destOrd="0" presId="urn:microsoft.com/office/officeart/2005/8/layout/matrix2"/>
    <dgm:cxn modelId="{EDB0208E-BBB1-4752-991B-E305440C53BC}" srcId="{BC88B86B-5987-4EBA-B141-783BDD700319}" destId="{CB7F7E51-B166-4D64-A11D-81245C78528A}" srcOrd="3" destOrd="0" parTransId="{87643E8E-B99B-43E8-AA53-0DD871E30247}" sibTransId="{9465E15B-42E8-4395-985A-4FAD9557A395}"/>
    <dgm:cxn modelId="{87198FFF-C7CE-494F-A5E9-537DBC3B371F}" srcId="{BC88B86B-5987-4EBA-B141-783BDD700319}" destId="{4CEE6BB0-1ECB-4045-93B6-0F508606BA7A}" srcOrd="2" destOrd="0" parTransId="{7C65473D-8648-4CAF-9410-71740D2E4CC7}" sibTransId="{E68D9A0D-A809-45FB-8471-19F2E2E8BE7B}"/>
    <dgm:cxn modelId="{AD4305A2-72A0-4240-975A-F6B35547525D}" type="presOf" srcId="{9ECC5E7D-5CA5-4A55-9CF0-866D23F2620C}" destId="{073DBCBF-B561-4555-AB2A-4D84CDFFEB0D}" srcOrd="0" destOrd="0" presId="urn:microsoft.com/office/officeart/2005/8/layout/matrix2"/>
    <dgm:cxn modelId="{F5A9BE90-B402-41EC-82D8-DB8FDF718F74}" type="presOf" srcId="{CB7F7E51-B166-4D64-A11D-81245C78528A}" destId="{FA6E634E-1AD7-4083-A4EB-0F4D89D96946}" srcOrd="0" destOrd="0" presId="urn:microsoft.com/office/officeart/2005/8/layout/matrix2"/>
    <dgm:cxn modelId="{EC16B331-82B4-4E82-81EC-2F86E18B802B}" type="presParOf" srcId="{8B8DAAD4-A312-40E3-BC5B-F4DBB3AB4523}" destId="{269009B1-07A0-4737-8122-8931C4802547}" srcOrd="0" destOrd="0" presId="urn:microsoft.com/office/officeart/2005/8/layout/matrix2"/>
    <dgm:cxn modelId="{84D4052C-16F2-4CAC-9E43-40030C9E4015}" type="presParOf" srcId="{8B8DAAD4-A312-40E3-BC5B-F4DBB3AB4523}" destId="{073DBCBF-B561-4555-AB2A-4D84CDFFEB0D}" srcOrd="1" destOrd="0" presId="urn:microsoft.com/office/officeart/2005/8/layout/matrix2"/>
    <dgm:cxn modelId="{9E2DB664-0015-4002-BA3A-A1A0640E0FC9}" type="presParOf" srcId="{8B8DAAD4-A312-40E3-BC5B-F4DBB3AB4523}" destId="{4EF37402-7772-441B-A213-268E695B5CBB}" srcOrd="2" destOrd="0" presId="urn:microsoft.com/office/officeart/2005/8/layout/matrix2"/>
    <dgm:cxn modelId="{633BBD04-2EDD-4EBF-BCA1-9C0C28C38540}" type="presParOf" srcId="{8B8DAAD4-A312-40E3-BC5B-F4DBB3AB4523}" destId="{3C24E4DB-CDFE-4ED0-B211-EB7E5358DAC3}" srcOrd="3" destOrd="0" presId="urn:microsoft.com/office/officeart/2005/8/layout/matrix2"/>
    <dgm:cxn modelId="{C2162288-B68C-4FB5-B577-FDDD2A8FDF9F}" type="presParOf" srcId="{8B8DAAD4-A312-40E3-BC5B-F4DBB3AB4523}" destId="{FA6E634E-1AD7-4083-A4EB-0F4D89D96946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1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22" y="21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52BF71DB-AA9B-4F4C-9F2A-B271855036A7}" type="datetimeFigureOut">
              <a:rPr lang="ru-RU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29756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22" y="9429756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97BFDE4-187F-4B38-B79E-C50202B87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52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1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/>
          <a:lstStyle>
            <a:lvl1pPr algn="l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22" y="21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/>
          <a:lstStyle>
            <a:lvl1pPr algn="r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F34677-33FE-4EE3-AEBC-F3EED8ACD2CA}" type="datetimeFigureOut">
              <a:rPr lang="ru-RU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4538"/>
            <a:ext cx="6615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15" tIns="45055" rIns="90115" bIns="4505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40" y="4716048"/>
            <a:ext cx="5439010" cy="4467934"/>
          </a:xfrm>
          <a:prstGeom prst="rect">
            <a:avLst/>
          </a:prstGeom>
        </p:spPr>
        <p:txBody>
          <a:bodyPr vert="horz" lIns="90115" tIns="45055" rIns="90115" bIns="4505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9756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 anchor="b"/>
          <a:lstStyle>
            <a:lvl1pPr algn="l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22" y="9429756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 anchor="b"/>
          <a:lstStyle>
            <a:lvl1pPr algn="r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9E36F8-35CE-47CA-9FFC-FC0468D9C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227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988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963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0" y="3844926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2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20DBC-8478-40EF-81A8-3216F26236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15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CA75D-62A4-4C94-BE88-D5183B1495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78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1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A93-4C83-429A-99C3-8025EE15F9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87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0" y="3844926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2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D17B7-9E36-468C-8DF4-13EF037F6C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93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7D657-7C62-4352-968D-35C836049E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36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800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1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1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07387-84F1-4E15-8706-D1E99C768C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10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6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4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6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7A08A-36C4-4132-A002-F6434DED3A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09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92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8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548F2-DCFC-4BE1-ADB0-E6B36FD62F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28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1"/>
            <a:ext cx="76327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40" y="4398964"/>
            <a:ext cx="504825" cy="51276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7ACD0F-B7EA-4898-B6B7-AE70242F8C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32" r:id="rId9"/>
    <p:sldLayoutId id="2147484133" r:id="rId10"/>
    <p:sldLayoutId id="2147484134" r:id="rId11"/>
  </p:sldLayoutIdLst>
  <p:hf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indent="173038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319213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217807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/>
              <a:t>Социальный налоговый вычет по расходам на </a:t>
            </a:r>
            <a:r>
              <a:rPr lang="ru-RU" b="1" dirty="0" smtClean="0"/>
              <a:t>обучение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1424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555526"/>
            <a:ext cx="77190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5AA9"/>
                </a:solidFill>
                <a:latin typeface="Calibri"/>
                <a:ea typeface="+mj-ea"/>
                <a:cs typeface="+mj-cs"/>
              </a:rPr>
              <a:t>Социальный вычет по расходам на </a:t>
            </a:r>
            <a:r>
              <a:rPr lang="ru-RU" sz="1400" b="1" dirty="0" smtClean="0">
                <a:solidFill>
                  <a:srgbClr val="005AA9"/>
                </a:solidFill>
                <a:latin typeface="Calibri"/>
                <a:ea typeface="+mj-ea"/>
                <a:cs typeface="+mj-cs"/>
              </a:rPr>
              <a:t>обучение</a:t>
            </a:r>
            <a:r>
              <a:rPr lang="ru-RU" sz="1400" b="1" dirty="0">
                <a:solidFill>
                  <a:srgbClr val="005AA9"/>
                </a:solidFill>
                <a:latin typeface="Calibri"/>
                <a:ea typeface="+mj-ea"/>
                <a:cs typeface="+mj-cs"/>
              </a:rPr>
              <a:t/>
            </a:r>
            <a:br>
              <a:rPr lang="ru-RU" sz="1400" b="1" dirty="0">
                <a:solidFill>
                  <a:srgbClr val="005AA9"/>
                </a:solidFill>
                <a:latin typeface="Calibri"/>
                <a:ea typeface="+mj-ea"/>
                <a:cs typeface="+mj-cs"/>
              </a:rPr>
            </a:br>
            <a:r>
              <a:rPr lang="ru-RU" sz="1400" b="1" dirty="0">
                <a:solidFill>
                  <a:srgbClr val="005AA9"/>
                </a:solidFill>
                <a:latin typeface="Calibri"/>
                <a:ea typeface="+mj-ea"/>
                <a:cs typeface="+mj-cs"/>
              </a:rPr>
              <a:t>(подпункт </a:t>
            </a:r>
            <a:r>
              <a:rPr lang="ru-RU" sz="1400" b="1" dirty="0" smtClean="0">
                <a:solidFill>
                  <a:srgbClr val="005AA9"/>
                </a:solidFill>
                <a:latin typeface="Calibri"/>
                <a:ea typeface="+mj-ea"/>
                <a:cs typeface="+mj-cs"/>
              </a:rPr>
              <a:t>2 </a:t>
            </a:r>
            <a:r>
              <a:rPr lang="ru-RU" sz="1400" b="1" dirty="0">
                <a:solidFill>
                  <a:srgbClr val="005AA9"/>
                </a:solidFill>
                <a:latin typeface="Calibri"/>
                <a:ea typeface="+mj-ea"/>
                <a:cs typeface="+mj-cs"/>
              </a:rPr>
              <a:t>пункта 1 статьи 219 Налогового кодекса РФ</a:t>
            </a:r>
            <a:r>
              <a:rPr lang="ru-RU" sz="1400" b="1" dirty="0" smtClean="0">
                <a:solidFill>
                  <a:srgbClr val="005AA9"/>
                </a:solidFill>
                <a:latin typeface="Calibri"/>
                <a:ea typeface="+mj-ea"/>
                <a:cs typeface="+mj-cs"/>
              </a:rPr>
              <a:t>)</a:t>
            </a:r>
          </a:p>
          <a:p>
            <a:endParaRPr lang="ru-RU" sz="1600" dirty="0" smtClean="0"/>
          </a:p>
          <a:p>
            <a:pPr algn="ctr"/>
            <a:r>
              <a:rPr lang="ru-RU" sz="1400" dirty="0" smtClean="0"/>
              <a:t>Предоставляется </a:t>
            </a:r>
            <a:r>
              <a:rPr lang="ru-RU" sz="1400" dirty="0"/>
              <a:t>в сумме, уплаченной в налоговом периоде</a:t>
            </a:r>
            <a:endParaRPr lang="ru-RU" sz="1400" b="1" dirty="0"/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83587412"/>
              </p:ext>
            </p:extLst>
          </p:nvPr>
        </p:nvGraphicFramePr>
        <p:xfrm>
          <a:off x="1524000" y="1419622"/>
          <a:ext cx="6096000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292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203598"/>
            <a:ext cx="7632700" cy="3508103"/>
          </a:xfrm>
        </p:spPr>
        <p:txBody>
          <a:bodyPr/>
          <a:lstStyle/>
          <a:p>
            <a:pPr lvl="0"/>
            <a:endParaRPr lang="ru-RU" sz="1600" dirty="0"/>
          </a:p>
          <a:p>
            <a:pPr lvl="0"/>
            <a:r>
              <a:rPr lang="ru-RU" sz="1600" dirty="0"/>
              <a:t>•	договор на обучение с приложениями и дополнительными соглашениями к нему (в случае заключения</a:t>
            </a:r>
            <a:r>
              <a:rPr lang="ru-RU" sz="1600" dirty="0" smtClean="0"/>
              <a:t>);</a:t>
            </a:r>
          </a:p>
          <a:p>
            <a:pPr lvl="0"/>
            <a:endParaRPr lang="ru-RU" sz="1600" dirty="0"/>
          </a:p>
          <a:p>
            <a:pPr lvl="0"/>
            <a:r>
              <a:rPr lang="ru-RU" sz="1600" dirty="0"/>
              <a:t>•	платежные документы, подтверждающие фактические расходы налогоплательщика на обучение (чеки </a:t>
            </a:r>
            <a:r>
              <a:rPr lang="ru-RU" sz="1600" dirty="0" smtClean="0"/>
              <a:t>контрольно-кассовой </a:t>
            </a:r>
            <a:r>
              <a:rPr lang="ru-RU" sz="1600" dirty="0"/>
              <a:t>техники, приходно-кассовые ордера, платежные поручения и т.п.).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572789"/>
          </a:xfrm>
        </p:spPr>
        <p:txBody>
          <a:bodyPr/>
          <a:lstStyle/>
          <a:p>
            <a:r>
              <a:rPr lang="ru-RU" sz="1600" dirty="0">
                <a:solidFill>
                  <a:srgbClr val="F23648"/>
                </a:solidFill>
              </a:rPr>
              <a:t>Документы, подтверждающие право на вычет по расходам </a:t>
            </a:r>
            <a:r>
              <a:rPr lang="ru-RU" sz="1600" dirty="0" smtClean="0">
                <a:solidFill>
                  <a:srgbClr val="F23648"/>
                </a:solidFill>
              </a:rPr>
              <a:t>на свое обучение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569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203598"/>
            <a:ext cx="7632700" cy="3508103"/>
          </a:xfrm>
        </p:spPr>
        <p:txBody>
          <a:bodyPr/>
          <a:lstStyle/>
          <a:p>
            <a:pPr lvl="0"/>
            <a:r>
              <a:rPr lang="ru-RU" sz="1400" dirty="0" smtClean="0"/>
              <a:t>•</a:t>
            </a:r>
            <a:r>
              <a:rPr lang="ru-RU" sz="1400" dirty="0"/>
              <a:t>	договор на обучение с приложениями и дополнительными соглашениями к нему (в случае заключения</a:t>
            </a:r>
            <a:r>
              <a:rPr lang="ru-RU" sz="1400" dirty="0" smtClean="0"/>
              <a:t>);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•	платежные документы, подтверждающие фактические расходы налогоплательщика на обучение (чеки </a:t>
            </a:r>
            <a:r>
              <a:rPr lang="ru-RU" sz="1400" dirty="0" smtClean="0"/>
              <a:t>контрольно-кассовой </a:t>
            </a:r>
            <a:r>
              <a:rPr lang="ru-RU" sz="1400" dirty="0"/>
              <a:t>техники, приходно-кассовые ордера, платежные поручения и т.п</a:t>
            </a:r>
            <a:r>
              <a:rPr lang="ru-RU" sz="1400" dirty="0" smtClean="0"/>
              <a:t>.);</a:t>
            </a:r>
          </a:p>
          <a:p>
            <a:pPr lvl="0"/>
            <a:endParaRPr lang="ru-RU" sz="1400" dirty="0" smtClean="0"/>
          </a:p>
          <a:p>
            <a:pPr lvl="0"/>
            <a:r>
              <a:rPr lang="ru-RU" sz="1400" dirty="0"/>
              <a:t>•	</a:t>
            </a:r>
            <a:r>
              <a:rPr lang="ru-RU" sz="1400" dirty="0" smtClean="0"/>
              <a:t>справка</a:t>
            </a:r>
            <a:r>
              <a:rPr lang="ru-RU" sz="1400" dirty="0"/>
              <a:t>, подтверждающая очную форму обучения в соответствующем году (при отсутствии этого пункта в договоре на обучение</a:t>
            </a:r>
            <a:r>
              <a:rPr lang="ru-RU" sz="1400" dirty="0" smtClean="0"/>
              <a:t>);</a:t>
            </a:r>
          </a:p>
          <a:p>
            <a:pPr lvl="0"/>
            <a:endParaRPr lang="ru-RU" sz="1400" dirty="0"/>
          </a:p>
          <a:p>
            <a:r>
              <a:rPr lang="ru-RU" sz="1400" dirty="0"/>
              <a:t>•	</a:t>
            </a:r>
            <a:r>
              <a:rPr lang="ru-RU" sz="1400" dirty="0" smtClean="0"/>
              <a:t>документы</a:t>
            </a:r>
            <a:r>
              <a:rPr lang="ru-RU" sz="1400" dirty="0"/>
              <a:t>, подтверждающие факт опекунства или попечительства (договор об осуществлении опеки или попечительства, или договор об осуществлении попечительства над несовершеннолетним гражданином, или договор о приемной семье.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572789"/>
          </a:xfrm>
        </p:spPr>
        <p:txBody>
          <a:bodyPr/>
          <a:lstStyle/>
          <a:p>
            <a:pPr algn="ctr"/>
            <a:r>
              <a:rPr lang="ru-RU" sz="1600" dirty="0">
                <a:solidFill>
                  <a:srgbClr val="F23648"/>
                </a:solidFill>
              </a:rPr>
              <a:t>Документы, подтверждающие право на вычет по расходам </a:t>
            </a:r>
            <a:r>
              <a:rPr lang="ru-RU" sz="1600" dirty="0" smtClean="0">
                <a:solidFill>
                  <a:srgbClr val="F23648"/>
                </a:solidFill>
              </a:rPr>
              <a:t>на бучение детей/подопечных/брата/сестру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3899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504953"/>
            <a:ext cx="7632700" cy="3011014"/>
          </a:xfrm>
        </p:spPr>
        <p:txBody>
          <a:bodyPr/>
          <a:lstStyle/>
          <a:p>
            <a:pPr algn="just"/>
            <a:endParaRPr lang="ru-RU" sz="1600" b="0" dirty="0" smtClean="0"/>
          </a:p>
          <a:p>
            <a:pPr algn="just"/>
            <a:r>
              <a:rPr lang="ru-RU" sz="1800" b="0" dirty="0"/>
              <a:t>Социальный налоговый вычет </a:t>
            </a:r>
            <a:r>
              <a:rPr lang="ru-RU" sz="1800" b="0" dirty="0">
                <a:solidFill>
                  <a:srgbClr val="FF0000"/>
                </a:solidFill>
              </a:rPr>
              <a:t>не применяется </a:t>
            </a:r>
            <a:r>
              <a:rPr lang="ru-RU" sz="1800" b="0" dirty="0"/>
              <a:t>в случае, если оплата расходов на обучение </a:t>
            </a:r>
            <a:r>
              <a:rPr lang="ru-RU" sz="1800" b="0" dirty="0" smtClean="0"/>
              <a:t>производится третьими лицами</a:t>
            </a:r>
          </a:p>
          <a:p>
            <a:pPr algn="just"/>
            <a:endParaRPr lang="ru-RU" sz="1800" b="0" dirty="0"/>
          </a:p>
          <a:p>
            <a:pPr algn="just"/>
            <a:r>
              <a:rPr lang="ru-RU" sz="1800" b="0" dirty="0" smtClean="0"/>
              <a:t>Социальный </a:t>
            </a:r>
            <a:r>
              <a:rPr lang="ru-RU" sz="1800" b="0" dirty="0"/>
              <a:t>налоговый вычет </a:t>
            </a:r>
            <a:r>
              <a:rPr lang="ru-RU" sz="1800" b="0" dirty="0">
                <a:solidFill>
                  <a:srgbClr val="FF0000"/>
                </a:solidFill>
              </a:rPr>
              <a:t>не применяется </a:t>
            </a:r>
            <a:r>
              <a:rPr lang="ru-RU" sz="1800" b="0" dirty="0"/>
              <a:t>в случае, если оплата расходов на обучение производится за счет средств материнского (семейного) капитала, направляемых для обеспечения реализации дополнительных мер государственной поддержки семей, имеющих </a:t>
            </a:r>
            <a:r>
              <a:rPr lang="ru-RU" sz="1800" b="0" dirty="0" smtClean="0"/>
              <a:t>детей</a:t>
            </a:r>
            <a:endParaRPr lang="ru-RU" sz="1800" b="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ИСКЛЮЧЕНИЕ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55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997462"/>
              </p:ext>
            </p:extLst>
          </p:nvPr>
        </p:nvGraphicFramePr>
        <p:xfrm>
          <a:off x="611188" y="1504950"/>
          <a:ext cx="76327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350"/>
                <a:gridCol w="3816350"/>
              </a:tblGrid>
              <a:tr h="857436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Оплата</a:t>
                      </a:r>
                      <a:r>
                        <a:rPr lang="ru-RU" baseline="0" dirty="0" smtClean="0"/>
                        <a:t> своего обучения/обучения брата, сестры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lvl="0" indent="0" algn="ctr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Оплата обучения ребенка/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57436">
                <a:tc>
                  <a:txBody>
                    <a:bodyPr/>
                    <a:lstStyle/>
                    <a:p>
                      <a:pPr lvl="0" fontAlgn="base"/>
                      <a:r>
                        <a:rPr lang="ru-RU" sz="1600" b="1" u="none" strike="noStrike" kern="1200" dirty="0" smtClean="0">
                          <a:solidFill>
                            <a:srgbClr val="F2364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более 120 000 рублей 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совокупности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налоговый период </a:t>
                      </a:r>
                    </a:p>
                    <a:p>
                      <a:pPr lvl="0" fontAlgn="base"/>
                      <a:r>
                        <a:rPr lang="ru-RU" sz="1600" b="1" u="none" strike="noStrike" kern="1200" dirty="0" smtClean="0">
                          <a:solidFill>
                            <a:srgbClr val="F2364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более 150 000 рублей 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совокупности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налоговый период (</a:t>
                      </a: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01.01.2024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fontAlgn="base"/>
                      <a:r>
                        <a:rPr lang="ru-RU" sz="1600" b="1" u="none" strike="noStrike" kern="1200" dirty="0" smtClean="0">
                          <a:solidFill>
                            <a:srgbClr val="F2364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более 50 000 рублей 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каждого ребенка в общей сумме на обоих родителей</a:t>
                      </a:r>
                    </a:p>
                    <a:p>
                      <a:pPr lvl="0" fontAlgn="base"/>
                      <a:r>
                        <a:rPr lang="ru-RU" sz="1600" b="1" u="none" strike="noStrike" kern="1200" dirty="0" smtClean="0">
                          <a:solidFill>
                            <a:srgbClr val="F2364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более 110 000 рублей 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каждого ребенка в общей сумме на обоих родителей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01.01.2024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>
                <a:solidFill>
                  <a:srgbClr val="F23648"/>
                </a:solidFill>
              </a:rPr>
              <a:t>Размеры </a:t>
            </a:r>
            <a:r>
              <a:rPr lang="ru-RU" sz="2000" dirty="0" smtClean="0">
                <a:solidFill>
                  <a:srgbClr val="F23648"/>
                </a:solidFill>
              </a:rPr>
              <a:t>налогового вычета</a:t>
            </a:r>
            <a:endParaRPr lang="ru-RU" sz="2000" dirty="0">
              <a:solidFill>
                <a:srgbClr val="F236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94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000001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Ppt0000013</Template>
  <TotalTime>29748</TotalTime>
  <Words>222</Words>
  <Application>Microsoft Office PowerPoint</Application>
  <PresentationFormat>Экран (16:9)</PresentationFormat>
  <Paragraphs>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Ppt0000013</vt:lpstr>
      <vt:lpstr>Презентация PowerPoint</vt:lpstr>
      <vt:lpstr>Презентация PowerPoint</vt:lpstr>
      <vt:lpstr>Документы, подтверждающие право на вычет по расходам на свое обучение</vt:lpstr>
      <vt:lpstr>Документы, подтверждающие право на вычет по расходам на бучение детей/подопечных/брата/сестру</vt:lpstr>
      <vt:lpstr>ИСКЛЮЧЕНИЕ</vt:lpstr>
      <vt:lpstr>Размеры налогового вычета</vt:lpstr>
    </vt:vector>
  </TitlesOfParts>
  <Company>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 и обслуживание налогоплательщиков г. Москвы</dc:title>
  <dc:creator>ak</dc:creator>
  <cp:lastModifiedBy>Белобородов Сергей Викторович</cp:lastModifiedBy>
  <cp:revision>2034</cp:revision>
  <cp:lastPrinted>2022-10-18T12:16:33Z</cp:lastPrinted>
  <dcterms:created xsi:type="dcterms:W3CDTF">2013-02-15T12:10:44Z</dcterms:created>
  <dcterms:modified xsi:type="dcterms:W3CDTF">2023-05-30T14:45:08Z</dcterms:modified>
</cp:coreProperties>
</file>