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5" r:id="rId2"/>
    <p:sldId id="379" r:id="rId3"/>
    <p:sldId id="365" r:id="rId4"/>
    <p:sldId id="366" r:id="rId5"/>
    <p:sldId id="367" r:id="rId6"/>
    <p:sldId id="362" r:id="rId7"/>
    <p:sldId id="369" r:id="rId8"/>
    <p:sldId id="378" r:id="rId9"/>
    <p:sldId id="384" r:id="rId10"/>
    <p:sldId id="385" r:id="rId11"/>
    <p:sldId id="386" r:id="rId12"/>
    <p:sldId id="336" r:id="rId13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005AA9"/>
    <a:srgbClr val="00FF00"/>
    <a:srgbClr val="504F53"/>
    <a:srgbClr val="E50515"/>
    <a:srgbClr val="74A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444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2125" y="180229"/>
            <a:ext cx="10310614" cy="7233396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327" y="5148783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3562" y="2844527"/>
            <a:ext cx="9046163" cy="1732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«Отдельные вопросы и основные изменения в налоговом законодательстве в части специальных налоговых режимов»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70087" y="4853251"/>
            <a:ext cx="9046163" cy="2095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Паклина Галина Николаевна</a:t>
            </a:r>
          </a:p>
          <a:p>
            <a:endParaRPr lang="ru-RU" sz="2000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УФНС </a:t>
            </a:r>
            <a:r>
              <a:rPr lang="ru-RU" sz="2000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России по Ханты-Мансийскому </a:t>
            </a:r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автономному</a:t>
            </a:r>
            <a:r>
              <a:rPr lang="en-US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округу – Югре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4" y="151114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7" y="1771650"/>
            <a:ext cx="9073008" cy="5324475"/>
          </a:xfrm>
        </p:spPr>
        <p:txBody>
          <a:bodyPr/>
          <a:lstStyle/>
          <a:p>
            <a:pPr algn="just"/>
            <a:r>
              <a:rPr lang="ru-RU" sz="2000" b="0" dirty="0" smtClean="0">
                <a:solidFill>
                  <a:srgbClr val="0070C0"/>
                </a:solidFill>
                <a:latin typeface="Times New Roman"/>
              </a:rPr>
              <a:t>	Утрата </a:t>
            </a:r>
            <a:r>
              <a:rPr lang="ru-RU" sz="2000" b="0" dirty="0">
                <a:solidFill>
                  <a:srgbClr val="0070C0"/>
                </a:solidFill>
                <a:latin typeface="Times New Roman"/>
              </a:rPr>
              <a:t>статуса индивидуального предпринимателя, применяющего УСН, означает одновременное прекращение применения УСН.</a:t>
            </a:r>
          </a:p>
          <a:p>
            <a:pPr algn="just"/>
            <a:r>
              <a:rPr lang="ru-RU" sz="2000" b="0" dirty="0" smtClean="0">
                <a:solidFill>
                  <a:srgbClr val="0070C0"/>
                </a:solidFill>
                <a:latin typeface="Times New Roman"/>
              </a:rPr>
              <a:t>	В случае, если индивидуальный предприниматель встал на учет в налоговом органе в качестве налогоплательщика НПД и прекратил деятельность в качестве индивидуального предпринимателя до </a:t>
            </a:r>
            <a:r>
              <a:rPr lang="ru-RU" sz="2000" b="0" dirty="0">
                <a:solidFill>
                  <a:srgbClr val="0070C0"/>
                </a:solidFill>
                <a:latin typeface="Times New Roman"/>
              </a:rPr>
              <a:t>установленного до установленного частью 4 статьи 15 Федерального закона срока представления уведомления о прекращении применения УСН, то соответствующее уведомление указанным налогоплательщиком НПД может не представляться.</a:t>
            </a:r>
          </a:p>
          <a:p>
            <a:pPr algn="just"/>
            <a:r>
              <a:rPr lang="ru-RU" sz="2000" b="0" dirty="0" smtClean="0">
                <a:solidFill>
                  <a:srgbClr val="0070C0"/>
                </a:solidFill>
                <a:latin typeface="Times New Roman"/>
              </a:rPr>
              <a:t>	При </a:t>
            </a:r>
            <a:r>
              <a:rPr lang="ru-RU" sz="2000" b="0" dirty="0">
                <a:solidFill>
                  <a:srgbClr val="0070C0"/>
                </a:solidFill>
                <a:latin typeface="Times New Roman"/>
              </a:rPr>
              <a:t>этом для целей применения положений части 4 статьи 15 Федерального закона датой прекращения индивидуальным предпринимателем применения УСН следует считать дату постановки на учет в качестве налогоплательщика НПД.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возможности перехода налогоплательщиками, применяющими упрощенную систему </a:t>
            </a:r>
            <a:r>
              <a:rPr lang="ru-RU" sz="2000" dirty="0" smtClean="0">
                <a:solidFill>
                  <a:srgbClr val="FF0000"/>
                </a:solidFill>
              </a:rPr>
              <a:t>налогообложения, </a:t>
            </a:r>
            <a:r>
              <a:rPr lang="ru-RU" sz="2000" dirty="0">
                <a:solidFill>
                  <a:srgbClr val="FF0000"/>
                </a:solidFill>
              </a:rPr>
              <a:t>на специальный налоговый режим </a:t>
            </a:r>
            <a:r>
              <a:rPr lang="ru-RU" sz="2000" dirty="0" smtClean="0">
                <a:solidFill>
                  <a:srgbClr val="FF0000"/>
                </a:solidFill>
              </a:rPr>
              <a:t>«Налог </a:t>
            </a:r>
            <a:r>
              <a:rPr lang="ru-RU" sz="2000" dirty="0">
                <a:solidFill>
                  <a:srgbClr val="FF0000"/>
                </a:solidFill>
              </a:rPr>
              <a:t>на профессиональный </a:t>
            </a:r>
            <a:r>
              <a:rPr lang="ru-RU" sz="2000" dirty="0" smtClean="0">
                <a:solidFill>
                  <a:srgbClr val="FF0000"/>
                </a:solidFill>
              </a:rPr>
              <a:t>доход» без </a:t>
            </a:r>
            <a:r>
              <a:rPr lang="ru-RU" sz="2000" dirty="0">
                <a:solidFill>
                  <a:srgbClr val="FF0000"/>
                </a:solidFill>
              </a:rPr>
              <a:t>направления уведомления о прекращении применения </a:t>
            </a:r>
            <a:r>
              <a:rPr lang="ru-RU" sz="2000" dirty="0" smtClean="0">
                <a:solidFill>
                  <a:srgbClr val="FF0000"/>
                </a:solidFill>
              </a:rPr>
              <a:t>УСН.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954212" y="5940871"/>
            <a:ext cx="8580438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от 23 ноября 2022 г. №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СД-4-3/15780@ 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71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7" y="1620392"/>
            <a:ext cx="9073008" cy="5539678"/>
          </a:xfrm>
        </p:spPr>
        <p:txBody>
          <a:bodyPr/>
          <a:lstStyle/>
          <a:p>
            <a:pPr marL="706438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  <a:latin typeface="Times New Roman"/>
              </a:rPr>
              <a:t>для </a:t>
            </a:r>
            <a:r>
              <a:rPr lang="ru-RU" sz="2000" dirty="0">
                <a:solidFill>
                  <a:srgbClr val="0070C0"/>
                </a:solidFill>
                <a:latin typeface="Times New Roman"/>
              </a:rPr>
              <a:t>налогоплательщиков в представлении документов, связанных </a:t>
            </a:r>
            <a:r>
              <a:rPr lang="ru-RU" sz="2000" dirty="0" smtClean="0">
                <a:solidFill>
                  <a:srgbClr val="0070C0"/>
                </a:solidFill>
                <a:latin typeface="Times New Roman"/>
              </a:rPr>
              <a:t>с применением </a:t>
            </a:r>
            <a:r>
              <a:rPr lang="ru-RU" sz="2000" dirty="0">
                <a:solidFill>
                  <a:srgbClr val="0070C0"/>
                </a:solidFill>
                <a:latin typeface="Times New Roman"/>
              </a:rPr>
              <a:t>УСН </a:t>
            </a:r>
            <a:r>
              <a:rPr lang="ru-RU" sz="2000" dirty="0" smtClean="0">
                <a:solidFill>
                  <a:srgbClr val="0070C0"/>
                </a:solidFill>
                <a:latin typeface="Times New Roman"/>
              </a:rPr>
              <a:t>по </a:t>
            </a:r>
            <a:r>
              <a:rPr lang="ru-RU" sz="2000" dirty="0">
                <a:solidFill>
                  <a:srgbClr val="0070C0"/>
                </a:solidFill>
                <a:latin typeface="Times New Roman"/>
              </a:rPr>
              <a:t>следующим формам: </a:t>
            </a:r>
            <a:endParaRPr lang="ru-RU" sz="2000" dirty="0" smtClean="0">
              <a:solidFill>
                <a:srgbClr val="0070C0"/>
              </a:solidFill>
              <a:latin typeface="Times New Roman"/>
            </a:endParaRPr>
          </a:p>
          <a:p>
            <a:pPr algn="just"/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уведомление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 переходе на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УСН,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сообщение об утрате права на применение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УСН,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уведомление об отказе от применения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УСН,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уведомление об изменении объекта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налогообложения,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уведомление о прекращении предпринимательской деятельности, в отношении которой применялась УСН,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уведомление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 переходе на УСН в связи с утратой права на применение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НПД.</a:t>
            </a:r>
          </a:p>
          <a:p>
            <a:pPr algn="just"/>
            <a:endParaRPr lang="ru-RU" sz="2000" b="0" dirty="0" smtClean="0">
              <a:solidFill>
                <a:srgbClr val="0070C0"/>
              </a:solidFill>
              <a:latin typeface="Times New Roman"/>
            </a:endParaRPr>
          </a:p>
          <a:p>
            <a:pPr marL="706438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  <a:latin typeface="Times New Roman"/>
              </a:rPr>
              <a:t>для </a:t>
            </a:r>
            <a:r>
              <a:rPr lang="ru-RU" sz="2000" dirty="0">
                <a:solidFill>
                  <a:srgbClr val="0070C0"/>
                </a:solidFill>
                <a:latin typeface="Times New Roman"/>
              </a:rPr>
              <a:t>налогоплательщиков в представлении документов, связанных с применением </a:t>
            </a:r>
            <a:r>
              <a:rPr lang="ru-RU" sz="2000" dirty="0" smtClean="0">
                <a:solidFill>
                  <a:srgbClr val="0070C0"/>
                </a:solidFill>
                <a:latin typeface="Times New Roman"/>
              </a:rPr>
              <a:t>ЕСХН </a:t>
            </a:r>
            <a:r>
              <a:rPr lang="ru-RU" sz="2000" dirty="0">
                <a:solidFill>
                  <a:srgbClr val="0070C0"/>
                </a:solidFill>
                <a:latin typeface="Times New Roman"/>
              </a:rPr>
              <a:t>по следующим формам: </a:t>
            </a:r>
            <a:endParaRPr lang="ru-RU" sz="2000" dirty="0" smtClean="0">
              <a:solidFill>
                <a:srgbClr val="0070C0"/>
              </a:solidFill>
              <a:latin typeface="Times New Roman"/>
            </a:endParaRPr>
          </a:p>
          <a:p>
            <a:pPr algn="just"/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уведомление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 переходе на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ЕСХН, сообщение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об утрате права на применение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ЕСХН, уведомление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об отказе от применения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ЕСХН, уведомление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 прекращении предпринимательской деятельности, в отношении которой применялась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ЕСХН, уведомление </a:t>
            </a:r>
            <a:r>
              <a:rPr lang="ru-RU" sz="1800" b="0" dirty="0">
                <a:solidFill>
                  <a:srgbClr val="0070C0"/>
                </a:solidFill>
                <a:latin typeface="Times New Roman"/>
              </a:rPr>
              <a:t>о переходе на ЕСХН в связи с утратой права на применение </a:t>
            </a:r>
            <a:r>
              <a:rPr lang="ru-RU" sz="1800" b="0" dirty="0" smtClean="0">
                <a:solidFill>
                  <a:srgbClr val="0070C0"/>
                </a:solidFill>
                <a:latin typeface="Times New Roman"/>
              </a:rPr>
              <a:t>НПД. </a:t>
            </a:r>
            <a:endParaRPr lang="ru-RU" sz="1800" b="0" dirty="0">
              <a:solidFill>
                <a:srgbClr val="0070C0"/>
              </a:solidFill>
              <a:latin typeface="Times New Roman"/>
            </a:endParaRPr>
          </a:p>
          <a:p>
            <a:pPr marL="706438" indent="-342900" algn="just">
              <a:buFontTx/>
              <a:buChar char="-"/>
            </a:pPr>
            <a:endParaRPr lang="ru-RU" sz="2000" b="0" dirty="0">
              <a:solidFill>
                <a:srgbClr val="0070C0"/>
              </a:solidFill>
              <a:latin typeface="Times New Roman"/>
            </a:endParaRP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705154" cy="1219199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ПРИНЦИПА ЭКСТЕРРИТОРИАЛЬНОСТИ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 В НАЛОГОВЫЙ ОРГАН ДОКУМЕНТОВ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УСН и ЕСХН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954212" y="5940871"/>
            <a:ext cx="504056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ФНС: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24.11.2021 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СД-4-3/16373@ 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от 01.12.2022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СД-4-3/16301@  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5994772" y="6012879"/>
            <a:ext cx="3672408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экстерриториальности не распространяется на налоговые декларации 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7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458268" y="3492599"/>
            <a:ext cx="8382768" cy="1260475"/>
          </a:xfrm>
        </p:spPr>
        <p:txBody>
          <a:bodyPr/>
          <a:lstStyle/>
          <a:p>
            <a:pPr algn="ctr" defTabSz="468505">
              <a:defRPr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6620" y="756295"/>
            <a:ext cx="1770186" cy="189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97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Ставки для плательщиков УСН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68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alt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оходы, уменьшенные на величину расходов</a:t>
            </a:r>
            <a:endParaRPr lang="ru-RU" altLang="ru-RU" sz="28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666180" y="5220791"/>
            <a:ext cx="8856985" cy="172819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ункт 3 статьи 2 Закона ХМАО - Югры от 30.12.2008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166-оз (ред. от 27.10.2022) «О ставках налога, уплачиваемого в связи с применением упрощенной системы налогообложения»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71019"/>
              </p:ext>
            </p:extLst>
          </p:nvPr>
        </p:nvGraphicFramePr>
        <p:xfrm>
          <a:off x="954211" y="1980431"/>
          <a:ext cx="8784978" cy="278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9"/>
              </a:tblGrid>
              <a:tr h="9298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– 2024 годы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98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98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применяет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налогоплательщики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2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324247"/>
            <a:ext cx="95501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Ставки для плательщиков УСН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69169" y="684287"/>
            <a:ext cx="9752272" cy="82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доходы</a:t>
            </a:r>
          </a:p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год</a:t>
            </a:r>
            <a:endParaRPr lang="ru-RU" altLang="ru-RU" sz="28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594173" y="6444927"/>
            <a:ext cx="9145016" cy="864096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ХМАО - Югры от 30.12.2008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166-оз (ред. от 27.10.2022)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ставках налога, уплачиваемого в связи с применением упрощенной системы налогообложения»</a:t>
            </a:r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86873"/>
              </p:ext>
            </p:extLst>
          </p:nvPr>
        </p:nvGraphicFramePr>
        <p:xfrm>
          <a:off x="941065" y="1692399"/>
          <a:ext cx="8784978" cy="472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7"/>
                <a:gridCol w="7691711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применяет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предприятия, социально ориентированные некоммерческие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предприятия, религиозные организации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982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Правообладатели программ для электронных вычислительных машин, включенных в единый реестр российских программ для электронных вычислительных машин и баз данных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Налогоплательщики</a:t>
                      </a:r>
                      <a:r>
                        <a:rPr lang="ru-RU" sz="21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2</a:t>
                      </a: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пунктам основных видов экономической деятельности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Налогоплательщики</a:t>
                      </a:r>
                      <a:r>
                        <a:rPr lang="ru-RU" sz="21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21</a:t>
                      </a:r>
                      <a:r>
                        <a:rPr lang="ru-RU" sz="21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пункту основных видов экономической деятельности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остальные налогоплательщики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58206" cy="68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3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692399"/>
            <a:ext cx="9865096" cy="5581488"/>
          </a:xfrm>
        </p:spPr>
        <p:txBody>
          <a:bodyPr vert="horz" lIns="104290" tIns="52145" rIns="104290" bIns="52145" rtlCol="0">
            <a:noAutofit/>
          </a:bodyPr>
          <a:lstStyle/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процент </a:t>
            </a: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 организаций и индивидуальных предпринимателей, осуществляющих:</a:t>
            </a: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деятельность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туристических агентств и прочих организаций, предоставляющих услуги в сфере туризма (класс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ОКВЭД 79);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деятельность в области здравоохранения и социальных услуг (классы 86 - 88).</a:t>
            </a:r>
          </a:p>
          <a:p>
            <a:pPr marL="0" indent="395941" algn="just">
              <a:lnSpc>
                <a:spcPct val="110000"/>
              </a:lnSpc>
              <a:spcBef>
                <a:spcPct val="0"/>
              </a:spcBef>
            </a:pP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95941" algn="just">
              <a:lnSpc>
                <a:spcPct val="110000"/>
              </a:lnSpc>
              <a:spcBef>
                <a:spcPct val="0"/>
              </a:spcBef>
            </a:pP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пункт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2.4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2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6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ред. от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«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ставках налога, уплачиваемого в связи с применением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упрощенной системы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налогообложения»</a:t>
            </a: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16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6" y="207986"/>
            <a:ext cx="8921178" cy="1219199"/>
          </a:xfrm>
        </p:spPr>
        <p:txBody>
          <a:bodyPr vert="horz" lIns="104290" tIns="52145" rIns="104290" bIns="52145" rtlCol="0" anchor="ctr">
            <a:normAutofit/>
          </a:bodyPr>
          <a:lstStyle/>
          <a:p>
            <a:pPr algn="ctr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4" y="6660952"/>
            <a:ext cx="724718" cy="696626"/>
          </a:xfrm>
          <a:prstGeom prst="rect">
            <a:avLst/>
          </a:prstGeom>
        </p:spPr>
        <p:txBody>
          <a:bodyPr lIns="104290" tIns="52145" rIns="104290" bIns="5214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500660" y="5868863"/>
            <a:ext cx="8996365" cy="144016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5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8148" y="1692399"/>
            <a:ext cx="10009112" cy="5581488"/>
          </a:xfrm>
        </p:spPr>
        <p:txBody>
          <a:bodyPr vert="horz" lIns="104290" tIns="52145" rIns="104290" bIns="52145" rtlCol="0">
            <a:noAutofit/>
          </a:bodyPr>
          <a:lstStyle/>
          <a:p>
            <a:pPr marL="0" indent="457132" algn="just">
              <a:spcBef>
                <a:spcPts val="0"/>
              </a:spcBef>
            </a:pP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процентов </a:t>
            </a: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 год </a:t>
            </a:r>
            <a:r>
              <a:rPr lang="ru-RU" sz="24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установлена для организаций и индивидуальных предпринимателей, </a:t>
            </a:r>
            <a:r>
              <a:rPr lang="ru-RU" sz="24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осуществляющих в качестве основного 21 пункт видов экономической деятельности, в том числе :</a:t>
            </a:r>
            <a:endParaRPr lang="ru-RU" sz="24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растениеводство и животноводство, охота и предоставление соответствующих услуг в этих областях (класс ОКВЭД 01);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лесоводство и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лесозаготовки (класс 02);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рыболовство и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рыбоводство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(класс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03);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обрабатывающие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производства(классы 10 - 33);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сбор и обработка сточных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(класс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37);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сбор, обработка и утилизация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отходов(подклассы 38.1-38.2).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18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Основание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пункт 2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статьи 2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30.12.2008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166-</a:t>
            </a:r>
            <a:r>
              <a:rPr lang="ru-RU" sz="16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(ред. от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27.10.2022) 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ставках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налога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уплачиваемого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связи 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применением  упрощенной</a:t>
            </a:r>
          </a:p>
          <a:p>
            <a:pPr marL="0" algn="just"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системы налогообложения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6" y="207986"/>
            <a:ext cx="8921178" cy="1219199"/>
          </a:xfrm>
        </p:spPr>
        <p:txBody>
          <a:bodyPr vert="horz" lIns="104290" tIns="52145" rIns="104290" bIns="52145" rtlCol="0" anchor="ctr">
            <a:normAutofit/>
          </a:bodyPr>
          <a:lstStyle/>
          <a:p>
            <a:pPr algn="ctr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Пониженные ставки по УСН 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(объект налогообложения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доходы)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4" y="6660952"/>
            <a:ext cx="724718" cy="696626"/>
          </a:xfrm>
          <a:prstGeom prst="rect">
            <a:avLst/>
          </a:prstGeom>
        </p:spPr>
        <p:txBody>
          <a:bodyPr lIns="104290" tIns="52145" rIns="104290" bIns="5214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500661" y="6012879"/>
            <a:ext cx="8996365" cy="1224136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5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2247" y="180230"/>
            <a:ext cx="9550144" cy="920849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Коэффициент – дефлятор по УСН на 2023 год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32247" y="972319"/>
            <a:ext cx="9752272" cy="68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1,257</a:t>
            </a:r>
            <a:endParaRPr lang="ru-RU" altLang="ru-RU" sz="28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666180" y="5220791"/>
            <a:ext cx="8856985" cy="172819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 Министерства экономического развития РФ № 573 от 19.10.2022 </a:t>
            </a:r>
            <a:endParaRPr lang="ru-RU" sz="20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450156" y="1476375"/>
            <a:ext cx="10036084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предельный доход, позволяющий применять УСН, полученный за календарный год – не более 188,55 млн. рублей (150 млн. рублей * 1,257) или 251,4 млн. рублей – при повышенных ставках (200 млн. рублей*1,257)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редельный доход для перехода на УСН не более 141,4 млн. рублей (112,5 млн. рублей*1,257) </a:t>
            </a:r>
            <a:endParaRPr lang="ru-RU" altLang="ru-RU" sz="24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0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5868863"/>
            <a:ext cx="9145016" cy="1440160"/>
          </a:xfrm>
        </p:spPr>
        <p:txBody>
          <a:bodyPr vert="horz" lIns="104290" tIns="52145" rIns="104290" bIns="52145" rtlCol="0">
            <a:noAutofit/>
          </a:bodyPr>
          <a:lstStyle/>
          <a:p>
            <a:pPr marL="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ХМАО - Югры от 09.11.2012 №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123-оз 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(ред. от 27.10.2022) 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установлении размеров потенциально возможного к получению индивидуальным предпринимателем годового дохода по видам предпринимательской деятельности, в отношении которых применяется патентная система налогообложения</a:t>
            </a:r>
            <a:r>
              <a:rPr lang="ru-RU" sz="1600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132" algn="just">
              <a:lnSpc>
                <a:spcPct val="110000"/>
              </a:lnSpc>
              <a:spcBef>
                <a:spcPct val="0"/>
              </a:spcBef>
            </a:pPr>
            <a:endParaRPr lang="ru-RU" sz="20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6" y="207986"/>
            <a:ext cx="8921178" cy="1844453"/>
          </a:xfrm>
        </p:spPr>
        <p:txBody>
          <a:bodyPr vert="horz" lIns="104290" tIns="52145" rIns="104290" bIns="52145" rtlCol="0" anchor="ctr">
            <a:normAutofit fontScale="90000"/>
          </a:bodyPr>
          <a:lstStyle/>
          <a:p>
            <a:pPr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ПСН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Размер потенциально возможного к получению индивидуальным предпринимателем годового дохода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4" y="6660952"/>
            <a:ext cx="724718" cy="696626"/>
          </a:xfrm>
          <a:prstGeom prst="rect">
            <a:avLst/>
          </a:prstGeom>
        </p:spPr>
        <p:txBody>
          <a:bodyPr lIns="104290" tIns="52145" rIns="104290" bIns="5214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38350"/>
              </p:ext>
            </p:extLst>
          </p:nvPr>
        </p:nvGraphicFramePr>
        <p:xfrm>
          <a:off x="738188" y="1908423"/>
          <a:ext cx="914501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1410205"/>
                <a:gridCol w="19021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Розничная торговля, осуществляемая через объекты стационарной торговой сети с площадью торгового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свыше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кв.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м,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кв.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 по каждому объекту торговли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55 000 руб. за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кв.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500 000 руб. + 55 000 руб. за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каждый кв.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 свыше 50 кв.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общественного питания, оказываемые через объекты организации общественного питания с площадью зала обслуживания посетителей свыше 50 кв. м, но не более 150 кв.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30 000 руб. за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кв.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300 000 руб. + 30 000 руб. за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каждый кв.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 свыше 50 кв.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522164" y="5796855"/>
            <a:ext cx="9197551" cy="136815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1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8148" y="1771650"/>
            <a:ext cx="9361039" cy="5537373"/>
          </a:xfrm>
        </p:spPr>
        <p:txBody>
          <a:bodyPr/>
          <a:lstStyle/>
          <a:p>
            <a:pPr marL="0" algn="just">
              <a:spcBef>
                <a:spcPts val="1200"/>
              </a:spcBef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1200"/>
              </a:spcBef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Основание:</a:t>
            </a:r>
          </a:p>
          <a:p>
            <a:pPr marL="0" algn="just">
              <a:spcBef>
                <a:spcPts val="0"/>
              </a:spcBef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Федеральный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закон от 14.07.2022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№ 263-ФЗ «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О внесении изменений в части первую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algn="just">
              <a:spcBef>
                <a:spcPts val="0"/>
              </a:spcBef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вторую Налогового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кодекса Российской Федерации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algn="just">
              <a:spcBef>
                <a:spcPts val="0"/>
              </a:spcBef>
            </a:pP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Изменения применяются с отчетных / налоговых периодов 2023 года.</a:t>
            </a:r>
            <a:endParaRPr lang="ru-RU" sz="1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923923"/>
          </a:xfrm>
        </p:spPr>
        <p:txBody>
          <a:bodyPr/>
          <a:lstStyle/>
          <a:p>
            <a:pPr algn="ctr"/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Изменение сроков представления деклараций и уплаты налога по УСН и ЕСХН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3801"/>
              </p:ext>
            </p:extLst>
          </p:nvPr>
        </p:nvGraphicFramePr>
        <p:xfrm>
          <a:off x="522164" y="1548383"/>
          <a:ext cx="97580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137"/>
                <a:gridCol w="4032448"/>
                <a:gridCol w="42484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налога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представления до 01.01.2023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представления после 01.01.2023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Не позднее 31 марта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25 марта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УСН для ЮЛ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Не позднее 31 марта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25 марта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УСН для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Не позднее 30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позднее 25 апреля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78525"/>
              </p:ext>
            </p:extLst>
          </p:nvPr>
        </p:nvGraphicFramePr>
        <p:xfrm>
          <a:off x="522164" y="3348583"/>
          <a:ext cx="975805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137"/>
                <a:gridCol w="4032448"/>
                <a:gridCol w="424847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налога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уплаты до 01.01.2023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уплаты после 01.01.2023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- не позднее 31 марта (авансовый платеж –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позднее 25 июля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- не позднее 28 марта (авансовый платеж –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позднее 25 июля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УСН для ЮЛ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- не позднее 31 марта (авансовые платежи – не позднее 25 апреля, 25 июля, 22 октября)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- не позднее 28 марта (авансовые платежи – не позднее 28 апреля, 28 июля, 28 октября)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УСН для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- не позднее 30 апреля (авансовые платежи – не позднее 25 апреля, 25 июля, 25 октября)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- не позднее 28 апреля (авансовые платежи – не позднее 28 апреля, 28 июля, 28 октября)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450156" y="6084887"/>
            <a:ext cx="8996365" cy="115212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endParaRPr lang="ru-RU" alt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11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93295" y="1771650"/>
            <a:ext cx="9029869" cy="5324475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физическое лицо, применяющее специальный налоговый режим НПД, зарегистрировался в качестве индивидуального предпринимателя и представил уведомление о переходе на УСН, то он перестает соответствовать условиям применения НПД и признается налогоплательщиком, перешедшим на УСН с даты постановки его на учет в налоговом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органе.</a:t>
            </a:r>
          </a:p>
          <a:p>
            <a:pPr algn="just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тем, если после представления уведомления о переходе на УСН индивидуальный предприниматель отказался от применения данного режима налогообложения, направив соответствующее обращение в налоговый орган не позднее 30 календарных дней с даты постановки его на учет в налоговом органе, указанной в свидетельстве о постановке на учет в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налоговом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органе, то ранее представленное уведомление о переходе на УСН подлежит аннулированию.</a:t>
            </a:r>
          </a:p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указанном случае налогоплательщик вправе продолжить применять НПД при соблюдении положений Закона № 422-ФЗ.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 возможности </a:t>
            </a:r>
            <a:r>
              <a:rPr lang="ru-RU" sz="2000" dirty="0">
                <a:solidFill>
                  <a:srgbClr val="FF0000"/>
                </a:solidFill>
              </a:rPr>
              <a:t>продолжения применения специального налогового режима «Налог на профессиональный доход» </a:t>
            </a:r>
            <a:r>
              <a:rPr lang="ru-RU" sz="2000" dirty="0" smtClean="0">
                <a:solidFill>
                  <a:srgbClr val="FF0000"/>
                </a:solidFill>
              </a:rPr>
              <a:t>в </a:t>
            </a:r>
            <a:r>
              <a:rPr lang="ru-RU" sz="2000" dirty="0">
                <a:solidFill>
                  <a:srgbClr val="FF0000"/>
                </a:solidFill>
              </a:rPr>
              <a:t>случае, если физическое лицо - налогоплательщик НПД зарегистрировался в качестве индивидуального </a:t>
            </a:r>
            <a:r>
              <a:rPr lang="ru-RU" sz="2000" dirty="0" smtClean="0">
                <a:solidFill>
                  <a:srgbClr val="FF0000"/>
                </a:solidFill>
              </a:rPr>
              <a:t>предпринимателя.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954212" y="5868863"/>
            <a:ext cx="8580438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25 ноября 2021 г. № СД-4-3/16437@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" y="0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53993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33833</TotalTime>
  <Words>1119</Words>
  <Application>Microsoft Office PowerPoint</Application>
  <PresentationFormat>Произвольный</PresentationFormat>
  <Paragraphs>156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Present_FNS2012_A4</vt:lpstr>
      <vt:lpstr>Презентация PowerPoint</vt:lpstr>
      <vt:lpstr>Ставки для плательщиков УСН</vt:lpstr>
      <vt:lpstr>Ставки для плательщиков УСН</vt:lpstr>
      <vt:lpstr>Пониженные ставки по УСН  (объект налогообложения доходы)</vt:lpstr>
      <vt:lpstr>Пониженные ставки по УСН  (объект налогообложения доходы)</vt:lpstr>
      <vt:lpstr>Коэффициент – дефлятор по УСН на 2023 год</vt:lpstr>
      <vt:lpstr>ПСН Размер потенциально возможного к получению индивидуальным предпринимателем годового дохода</vt:lpstr>
      <vt:lpstr>Изменение сроков представления деклараций и уплаты налога по УСН и ЕСХН</vt:lpstr>
      <vt:lpstr>О возможности продолжения применения специального налогового режима «Налог на профессиональный доход» в случае, если физическое лицо - налогоплательщик НПД зарегистрировался в качестве индивидуального предпринимателя.</vt:lpstr>
      <vt:lpstr>О возможности перехода налогоплательщиками, применяющими упрощенную систему налогообложения, на специальный налоговый режим «Налог на профессиональный доход» без направления уведомления о прекращении применения УСН.</vt:lpstr>
      <vt:lpstr>О РЕАЛИЗАЦИИ ПРИНЦИПА ЭКСТЕРРИТОРИАЛЬНОСТИ  ПРИ ПРЕДСТАВЛЕНИИ В НАЛОГОВЫЙ ОРГАН ДОКУМЕНТОВ  ПО УСН и ЕСХН </vt:lpstr>
      <vt:lpstr>Благодарим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Апаликов Алексей Николаевич</cp:lastModifiedBy>
  <cp:revision>598</cp:revision>
  <cp:lastPrinted>2022-11-22T11:53:23Z</cp:lastPrinted>
  <dcterms:created xsi:type="dcterms:W3CDTF">2013-02-14T04:24:52Z</dcterms:created>
  <dcterms:modified xsi:type="dcterms:W3CDTF">2022-12-08T05:45:14Z</dcterms:modified>
</cp:coreProperties>
</file>