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70" r:id="rId1"/>
    <p:sldMasterId id="2147483987" r:id="rId2"/>
    <p:sldMasterId id="2147484043" r:id="rId3"/>
    <p:sldMasterId id="2147484056" r:id="rId4"/>
  </p:sldMasterIdLst>
  <p:notesMasterIdLst>
    <p:notesMasterId r:id="rId17"/>
  </p:notesMasterIdLst>
  <p:sldIdLst>
    <p:sldId id="443" r:id="rId5"/>
    <p:sldId id="444" r:id="rId6"/>
    <p:sldId id="455" r:id="rId7"/>
    <p:sldId id="458" r:id="rId8"/>
    <p:sldId id="457" r:id="rId9"/>
    <p:sldId id="451" r:id="rId10"/>
    <p:sldId id="456" r:id="rId11"/>
    <p:sldId id="454" r:id="rId12"/>
    <p:sldId id="449" r:id="rId13"/>
    <p:sldId id="452" r:id="rId14"/>
    <p:sldId id="453" r:id="rId15"/>
    <p:sldId id="450" r:id="rId16"/>
  </p:sldIdLst>
  <p:sldSz cx="9906000" cy="6858000" type="A4"/>
  <p:notesSz cx="6797675" cy="9926638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A1"/>
    <a:srgbClr val="FFE5E5"/>
    <a:srgbClr val="FFBEBD"/>
    <a:srgbClr val="FFA2A1"/>
    <a:srgbClr val="FFBEC7"/>
    <a:srgbClr val="FFBEBE"/>
    <a:srgbClr val="FCA1A2"/>
    <a:srgbClr val="FFC7C7"/>
    <a:srgbClr val="FCC7C7"/>
    <a:srgbClr val="F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9" autoAdjust="0"/>
  </p:normalViewPr>
  <p:slideViewPr>
    <p:cSldViewPr>
      <p:cViewPr>
        <p:scale>
          <a:sx n="100" d="100"/>
          <a:sy n="100" d="100"/>
        </p:scale>
        <p:origin x="-1674" y="-4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5951"/>
            <a:ext cx="4984750" cy="44669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3726741"/>
            <a:ext cx="84201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85900" y="5228795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9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92" y="1037861"/>
            <a:ext cx="819303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3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36" y="273109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36" y="1435104"/>
            <a:ext cx="3259006" cy="46910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22"/>
            </a:lvl1pPr>
            <a:lvl2pPr marL="451321" indent="0">
              <a:buNone/>
              <a:defRPr sz="2778"/>
            </a:lvl2pPr>
            <a:lvl3pPr marL="902637" indent="0">
              <a:buNone/>
              <a:defRPr sz="2333"/>
            </a:lvl3pPr>
            <a:lvl4pPr marL="1353949" indent="0">
              <a:buNone/>
              <a:defRPr sz="2000"/>
            </a:lvl4pPr>
            <a:lvl5pPr marL="1805264" indent="0">
              <a:buNone/>
              <a:defRPr sz="2000"/>
            </a:lvl5pPr>
            <a:lvl6pPr marL="2256586" indent="0">
              <a:buNone/>
              <a:defRPr sz="2000"/>
            </a:lvl6pPr>
            <a:lvl7pPr marL="2707908" indent="0">
              <a:buNone/>
              <a:defRPr sz="2000"/>
            </a:lvl7pPr>
            <a:lvl8pPr marL="3159223" indent="0">
              <a:buNone/>
              <a:defRPr sz="2000"/>
            </a:lvl8pPr>
            <a:lvl9pPr marL="361054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87"/>
            <a:ext cx="5943600" cy="8048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9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49" y="489551"/>
            <a:ext cx="7955978" cy="11101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849" y="1599675"/>
            <a:ext cx="7955978" cy="48364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54" y="6041605"/>
            <a:ext cx="672068" cy="6320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18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33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2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6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2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5044" y="1247808"/>
            <a:ext cx="6611456" cy="477348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1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12" y="1012536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2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1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9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09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8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7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44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0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7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05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06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21" y="745118"/>
            <a:ext cx="8177692" cy="1261535"/>
          </a:xfrm>
        </p:spPr>
        <p:txBody>
          <a:bodyPr/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7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1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12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1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1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1" y="1012522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1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8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8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8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9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37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3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48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53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4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1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75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2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60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1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8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4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0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9905998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2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9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36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5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967" y="1970917"/>
            <a:ext cx="6214912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5967" y="470730"/>
            <a:ext cx="62149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32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263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3949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526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6586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0790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5922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0545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087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32" y="745115"/>
            <a:ext cx="8748579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123" y="2006604"/>
            <a:ext cx="3951540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2006604"/>
            <a:ext cx="3977879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1" y="1535167"/>
            <a:ext cx="4376871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1" y="2174875"/>
            <a:ext cx="4376871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00" y="1535167"/>
            <a:ext cx="4378589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00" y="2174875"/>
            <a:ext cx="4378589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563"/>
            <a:ext cx="9905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0" y="745099"/>
            <a:ext cx="8268759" cy="1234645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173" y="1988839"/>
            <a:ext cx="8268758" cy="4293427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384"/>
            <a:ext cx="23114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384"/>
            <a:ext cx="31369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3804" y="5864229"/>
            <a:ext cx="545551" cy="684776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086"/>
              </a:lnSpc>
              <a:defRPr sz="2333">
                <a:solidFill>
                  <a:schemeClr val="bg1"/>
                </a:solidFill>
                <a:latin typeface="+mn-lt"/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defTabSz="9026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hf hdr="0" dt="0"/>
  <p:txStyles>
    <p:titleStyle>
      <a:lvl1pPr algn="l" defTabSz="902637" rtl="0" eaLnBrk="1" latinLnBrk="0" hangingPunct="1">
        <a:spcBef>
          <a:spcPct val="0"/>
        </a:spcBef>
        <a:buNone/>
        <a:defRPr sz="4222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4591" indent="0" algn="l" defTabSz="902637" rtl="0" eaLnBrk="1" latinLnBrk="0" hangingPunct="1">
        <a:spcBef>
          <a:spcPct val="20000"/>
        </a:spcBef>
        <a:buFont typeface="+mj-lt"/>
        <a:buNone/>
        <a:defRPr sz="266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4591" indent="0" algn="l" defTabSz="902637" rtl="0" eaLnBrk="1" latinLnBrk="0" hangingPunct="1">
        <a:spcBef>
          <a:spcPct val="20000"/>
        </a:spcBef>
        <a:buFont typeface="Arial" pitchFamily="34" charset="0"/>
        <a:buNone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16835" indent="-225303" algn="l" defTabSz="902637" rtl="0" eaLnBrk="1" latinLnBrk="0" hangingPunct="1">
        <a:spcBef>
          <a:spcPct val="20000"/>
        </a:spcBef>
        <a:buFont typeface="Arial" pitchFamily="34" charset="0"/>
        <a:buChar char="•"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1851" algn="just" defTabSz="902637" rtl="0" eaLnBrk="1" latinLnBrk="0" hangingPunct="1">
        <a:lnSpc>
          <a:spcPts val="2110"/>
        </a:lnSpc>
        <a:spcBef>
          <a:spcPts val="444"/>
        </a:spcBef>
        <a:buFont typeface="Arial" pitchFamily="34" charset="0"/>
        <a:buNone/>
        <a:tabLst/>
        <a:defRPr sz="177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1895" indent="0" algn="l" defTabSz="902637" rtl="0" eaLnBrk="1" latinLnBrk="0" hangingPunct="1">
        <a:lnSpc>
          <a:spcPts val="2000"/>
        </a:lnSpc>
        <a:spcBef>
          <a:spcPts val="444"/>
        </a:spcBef>
        <a:buFont typeface="Arial" pitchFamily="34" charset="0"/>
        <a:buNone/>
        <a:defRPr sz="1556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8224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65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83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9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321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2637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9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5264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6586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7908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23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0545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11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62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00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и сроки уплаты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0290"/>
              </p:ext>
            </p:extLst>
          </p:nvPr>
        </p:nvGraphicFramePr>
        <p:xfrm>
          <a:off x="364827" y="2122696"/>
          <a:ext cx="8661204" cy="309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65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2948727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11765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удержания НДФЛ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6 ст. 226 НК РФ в ред. 263-ФЗ)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9 ст. 58 НК РФ в ред. 263-ФЗ)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по 22 января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января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 января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числа предшествующего месяца по 22 число текущего месяца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28-го числа текущего месяца</a:t>
                      </a:r>
                      <a:endParaRPr lang="ru-RU" sz="17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текущего месяца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666886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23 по 31 декабря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позже последнего рабочего дня календарного года</a:t>
                      </a:r>
                    </a:p>
                  </a:txBody>
                  <a:tcPr marL="89154" marR="89154" marT="54864" marB="548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189" y="1448781"/>
            <a:ext cx="454234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253" y="5232341"/>
            <a:ext cx="7164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Расчетный период для НДФЛ считается </a:t>
            </a:r>
            <a:endParaRPr lang="en-US" sz="15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23-го числа текущего месяца 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22-е число следующего месяца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0910" y="6017171"/>
            <a:ext cx="8635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2023 года отменен п.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ст. 226 НК РФ, запрещающий налоговым агентам уплачивать НДФЛ из </a:t>
            </a:r>
          </a:p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собственных средств. Перечислять НДФЛ на ЕНС можно до удержания налога.  </a:t>
            </a:r>
            <a:endParaRPr lang="ru-RU" sz="15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5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и сроки уплаты имущественных налогов юридических лиц в 2023 году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79401"/>
              </p:ext>
            </p:extLst>
          </p:nvPr>
        </p:nvGraphicFramePr>
        <p:xfrm>
          <a:off x="560509" y="1628799"/>
          <a:ext cx="8424938" cy="3960440"/>
        </p:xfrm>
        <a:graphic>
          <a:graphicData uri="http://schemas.openxmlformats.org/drawingml/2006/table">
            <a:tbl>
              <a:tblPr firstRow="1" bandRow="1"/>
              <a:tblGrid>
                <a:gridCol w="1970010"/>
                <a:gridCol w="1970010"/>
                <a:gridCol w="2213118"/>
                <a:gridCol w="2271800"/>
              </a:tblGrid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предоставления декларации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уплаты 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подачи уведомления 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организаций*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25 марта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 - 28 февраля,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квартал - 28 апреля,     2 квартал - 28 июля,         3 квартал - 28 октября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- 25 февраля,               1 квартал - 25 апреля,      2 квартал - 25 июля,         3 квартал - 25 октября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предоставляется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предоставляется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992560" y="5661248"/>
            <a:ext cx="7948625" cy="8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декларация по налогу на имущество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представляется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определении налоговой базы исходя из среднегодовой стоимости имущества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8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6576" y="718155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Уведомление нужно подавать только по срокам уплаты, которые будут в этом году, </a:t>
            </a:r>
            <a:r>
              <a:rPr lang="ru-RU" sz="2800" b="1" u="sng" dirty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если не сдается </a:t>
            </a:r>
            <a:r>
              <a:rPr lang="ru-RU" sz="2800" b="1" u="sng" dirty="0" smtClean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декларация.</a:t>
            </a:r>
          </a:p>
          <a:p>
            <a:endParaRPr lang="ru-RU" sz="2800" b="1" u="sng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Если сдается корректировочное уведомление, то суммы указываются с учетом первичных – не разница.</a:t>
            </a:r>
          </a:p>
          <a:p>
            <a:endParaRPr lang="ru-RU" sz="2800" b="1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Обязателен к заполнению в уведомлении отчетный (налоговый) период для правильного отнесения платежа.</a:t>
            </a:r>
          </a:p>
          <a:p>
            <a:endParaRPr lang="ru-RU" sz="2400" b="1" u="sng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  <a:p>
            <a:endParaRPr lang="ru-RU" sz="2400" b="1" u="sng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0632" y="2780928"/>
            <a:ext cx="6846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50846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представления расчета 6-НДФЛ в 2023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9341"/>
              </p:ext>
            </p:extLst>
          </p:nvPr>
        </p:nvGraphicFramePr>
        <p:xfrm>
          <a:off x="2000672" y="985704"/>
          <a:ext cx="5919799" cy="241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08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3719791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5626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2023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9231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1 квартал, полугодие,</a:t>
                      </a:r>
                      <a:b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месяца, следующего за отчетным периодом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97704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6-НДФЛ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февраля года, следующего за истекшим периодом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06984"/>
              </p:ext>
            </p:extLst>
          </p:nvPr>
        </p:nvGraphicFramePr>
        <p:xfrm>
          <a:off x="767816" y="3861048"/>
          <a:ext cx="8281447" cy="234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372"/>
                <a:gridCol w="2939588"/>
                <a:gridCol w="3129487"/>
              </a:tblGrid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110 и 140 разд. 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разделе 1  отражается 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удержанный за период: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01.01.2023 - 31.03.2023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– 22 марта 2023 года</a:t>
                      </a:r>
                    </a:p>
                  </a:txBody>
                  <a:tcPr marL="89154" marR="89154" marT="54864" marB="54864" anchor="ctr"/>
                </a:tc>
              </a:tr>
              <a:tr h="3692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2023 года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– 30.06.2023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– 22 июня 2023 года</a:t>
                      </a:r>
                    </a:p>
                  </a:txBody>
                  <a:tcPr marL="89154" marR="89154" marT="54864" marB="54864" anchor="ctr"/>
                </a:tc>
              </a:tr>
              <a:tr h="4292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– 30.09.2023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 – 22 сентября 2023 года</a:t>
                      </a:r>
                    </a:p>
                  </a:txBody>
                  <a:tcPr marL="89154" marR="89154" marT="54864" marB="54864" anchor="ctr"/>
                </a:tc>
              </a:tr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– 31.12.2023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– 29 декабря 2023 года</a:t>
                      </a:r>
                    </a:p>
                  </a:txBody>
                  <a:tcPr marL="89154" marR="89154" marT="54864" marB="54864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2531" y="3421431"/>
            <a:ext cx="8372019" cy="3374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заполнить в 2023 году расчет 6-НДФЛ</a:t>
            </a:r>
            <a:endParaRPr lang="ru-RU" sz="1600" b="1" dirty="0">
              <a:solidFill>
                <a:srgbClr val="005AA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и коды, указываемые в платежных поручениях и уведомлениях в части НДФЛ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251350"/>
              </p:ext>
            </p:extLst>
          </p:nvPr>
        </p:nvGraphicFramePr>
        <p:xfrm>
          <a:off x="704528" y="1196752"/>
          <a:ext cx="8640960" cy="5500881"/>
        </p:xfrm>
        <a:graphic>
          <a:graphicData uri="http://schemas.openxmlformats.org/drawingml/2006/table">
            <a:tbl>
              <a:tblPr/>
              <a:tblGrid>
                <a:gridCol w="1152128"/>
                <a:gridCol w="1724656"/>
                <a:gridCol w="1155664"/>
                <a:gridCol w="1728192"/>
                <a:gridCol w="1296144"/>
                <a:gridCol w="1584176"/>
              </a:tblGrid>
              <a:tr h="6234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 уведомления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уведомлении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платежном поручении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периода/номер месяца (квартала)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       февраль                           март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25.01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25.02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25.03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01.01-22.01                 23.01-22.02                 23.02-22.03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21/01                    21/02                      21/03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февраль                 март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МС.01.ГГГГ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МС.02.ГГГГ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МС.03.ГГГГ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              май     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июнь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25.04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25.05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23.03-22.04                23.04-22.05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23.05-22.06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31/01                       31/02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май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июнь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МС.04.ГГГГ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МС.05.ГГГГ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МС.06.ГГГГ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          август                              сентябрь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25.07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25.08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23.06-22.07                23.07-22.08                 23.08-22.09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33/01                      33/02                      33/03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август                 сентябрь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МС.07.ГГГГ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МС.08.ГГГГ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МС.09.ГГГГ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                            ноябрь                              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25.10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25.11</a:t>
                      </a:r>
                    </a:p>
                    <a:p>
                      <a:pPr marL="0" marR="0" indent="0" algn="ctr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25.12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позднее последнего рабочего дня года 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23.09-22.10     23.10-22.11         23.11-22.12 23.12-31.12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34/01                      34/02                     34/03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34/04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МС.10.ГГГГ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МС.11.ГГГГ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МС.12.ГГГГ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260648"/>
            <a:ext cx="7948625" cy="854100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уведомление по НДФЛ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4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92560" y="1196752"/>
            <a:ext cx="7930747" cy="4829254"/>
          </a:xfrm>
        </p:spPr>
        <p:txBody>
          <a:bodyPr/>
          <a:lstStyle/>
          <a:p>
            <a:r>
              <a:rPr lang="ru-RU" sz="20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Налоговый кодекс внесены изменения Федеральным законом от 29.05.2023 № 196-ФЗ.</a:t>
            </a:r>
          </a:p>
          <a:p>
            <a:r>
              <a:rPr lang="ru-RU" sz="2400" dirty="0" smtClean="0"/>
              <a:t>Срок подачи уведомления – до 12 числа </a:t>
            </a:r>
          </a:p>
          <a:p>
            <a:r>
              <a:rPr lang="ru-RU" sz="2400" dirty="0" smtClean="0"/>
              <a:t>Период – с 23 числа прошлого месяца по 9 число текущего месяца</a:t>
            </a:r>
          </a:p>
          <a:p>
            <a:r>
              <a:rPr lang="ru-RU" sz="2400" dirty="0" smtClean="0"/>
              <a:t>Основное уведомление остается</a:t>
            </a:r>
          </a:p>
          <a:p>
            <a:r>
              <a:rPr lang="ru-RU" sz="2400" dirty="0" smtClean="0"/>
              <a:t>Срок – 25 число</a:t>
            </a:r>
          </a:p>
          <a:p>
            <a:r>
              <a:rPr lang="ru-RU" sz="2400" dirty="0" smtClean="0"/>
              <a:t>Период </a:t>
            </a:r>
            <a:r>
              <a:rPr lang="ru-RU" sz="2400" dirty="0"/>
              <a:t>- с 23 числа прошлого месяца по </a:t>
            </a:r>
            <a:r>
              <a:rPr lang="ru-RU" sz="2400" dirty="0" smtClean="0"/>
              <a:t>22 </a:t>
            </a:r>
            <a:r>
              <a:rPr lang="ru-RU" sz="2400" dirty="0"/>
              <a:t>число текущего </a:t>
            </a:r>
            <a:r>
              <a:rPr lang="ru-RU" sz="2400" dirty="0" smtClean="0"/>
              <a:t>месяца</a:t>
            </a:r>
          </a:p>
          <a:p>
            <a:r>
              <a:rPr lang="ru-RU" sz="2400" u="sng" dirty="0" smtClean="0"/>
              <a:t>В основном уведомлении указывается общая сумма с учетом досрочного уведомления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8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КБК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обязательств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НДФЛ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5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87590"/>
              </p:ext>
            </p:extLst>
          </p:nvPr>
        </p:nvGraphicFramePr>
        <p:xfrm>
          <a:off x="890588" y="1196752"/>
          <a:ext cx="8166868" cy="506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8516"/>
                <a:gridCol w="3168352"/>
              </a:tblGrid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выплат,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источником которых является налоговый агент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182 1 01 02010 01 1000 110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доходов в виде процента (купона, дисконта) от обращающихся облигаций российских организаций,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182 1 01 02070 01 1000 110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16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налоговой базы, превышающей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000 000 рублей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182 1 01 02080 01 1000 110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34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доходов в виде дивидендов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5 000 000 рублей)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182 1 01 02130 01 1000 110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77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доходов в виде дивидендов (свыше 5 000 000 рублей)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182 1 01 02140 01 1000 110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61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и сроки уплаты страховых взносов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6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0957" y="1439092"/>
            <a:ext cx="4542346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10865"/>
              </p:ext>
            </p:extLst>
          </p:nvPr>
        </p:nvGraphicFramePr>
        <p:xfrm>
          <a:off x="648233" y="1862945"/>
          <a:ext cx="8393510" cy="3364241"/>
        </p:xfrm>
        <a:graphic>
          <a:graphicData uri="http://schemas.openxmlformats.org/drawingml/2006/table">
            <a:tbl>
              <a:tblPr firstRow="1" bandRow="1"/>
              <a:tblGrid>
                <a:gridCol w="2880320"/>
                <a:gridCol w="2715354"/>
                <a:gridCol w="2797836"/>
              </a:tblGrid>
              <a:tr h="99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предоставления РСВ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уплаты страховых взносов 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подачи уведомления 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26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1 квартал 2023 года –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28-го числа следующего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месяца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25-го числа месяца, в котором установлен срок уплаты страховых взносов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6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6 месяцев 2023 года –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  9 месяцев 2023 года – </a:t>
                      </a:r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октября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 2023 год – </a:t>
                      </a:r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января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528" y="5373216"/>
            <a:ext cx="8280920" cy="12241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Уведомление не представляется в месяцы, на которые выпадает срок представления Расчета по страховым взносам</a:t>
            </a:r>
          </a:p>
        </p:txBody>
      </p:sp>
    </p:spTree>
    <p:extLst>
      <p:ext uri="{BB962C8B-B14F-4D97-AF65-F5344CB8AC3E}">
        <p14:creationId xmlns:p14="http://schemas.microsoft.com/office/powerpoint/2010/main" val="137320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и коды, указываемые в платежных поручениях и уведомлениях в части страховых взносов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7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927977"/>
              </p:ext>
            </p:extLst>
          </p:nvPr>
        </p:nvGraphicFramePr>
        <p:xfrm>
          <a:off x="704528" y="1196752"/>
          <a:ext cx="8640960" cy="5400600"/>
        </p:xfrm>
        <a:graphic>
          <a:graphicData uri="http://schemas.openxmlformats.org/drawingml/2006/table">
            <a:tbl>
              <a:tblPr/>
              <a:tblGrid>
                <a:gridCol w="1152128"/>
                <a:gridCol w="1724656"/>
                <a:gridCol w="1155664"/>
                <a:gridCol w="1728192"/>
                <a:gridCol w="1296144"/>
                <a:gridCol w="1584176"/>
              </a:tblGrid>
              <a:tr h="6234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 уведомления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уведомлении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платежном поручении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периода/номер месяца (квартала)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       февраль                           март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25.02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25.03     не позднее 25.04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       февраль                           март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21/01                    21/02                      21/03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февраль                 март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МС.01.ГГГГ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МС.02.ГГГГ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МС.03.ГГГГ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1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июнь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25.05 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25.06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25.07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июнь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31/01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май                  июнь 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МС.04.ГГГГ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МС.05.ГГГГ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МС.06.ГГГГ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          август                              сентябрь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25.08      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25.09       не позднее 25.10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          август                              сентябрь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33/01                      33/02                      33/03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август                 сентябрь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МС.07.ГГГГ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МС.08.ГГГГ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МС.09.ГГГГ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                            ноябрь                              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25.11 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 </a:t>
                      </a:r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позднее 25.01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                            ноябрь                              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34/01                      34/02                     34/03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МС.10.ГГГГ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МС.11.ГГГГ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МС.12.ГГГГ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260648"/>
            <a:ext cx="7948625" cy="504056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КБК для учета обязательств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122722"/>
              </p:ext>
            </p:extLst>
          </p:nvPr>
        </p:nvGraphicFramePr>
        <p:xfrm>
          <a:off x="488504" y="836712"/>
          <a:ext cx="8928992" cy="5598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  <a:gridCol w="230425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взносы, исчисленные с сумм выплат и иных вознаграждений в пользу физических лиц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182 1 02 01000 01 1000 160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Взносы, уплачиваемые организациями угольной промышленности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182 1 02 09000 06 1000 160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0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Взносы, уплачиваемые организациями, использующими труд членов летных экипажей воздушных судов гражданской авиации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182 1 02 08000 06 1000 160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(пункт 1 части 1 статьи 30 Федерального закона от 28 декабря 2013 года № 400-ФЗ "О страховых пенсиях")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182 1 02 04010 01 1010 160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(пункт 1 части 1 статьи 30 Федерального закона от 28 декабря 2013 года № 400-ФЗ "О страховых пенсиях")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182 1 02 04010 01 1020 160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(пункты 2 - 18 части 1 статьи 30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Федерального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закона от 28 декабря 2013 года № 400-ФЗ «О страховых пенсиях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182 1 02 04020 01 1010 160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(пункты 2 - 18 части 1 статьи 30 Федерального закона от 28 декабря 2013 года № 400-ФЗ «О страховых пенсиях»)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182 1 02 04020 01 1020 160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на обязательное социальное страхование на случай временной нетрудоспособности и в связи с материнством с выплат в пользу прокуроров, сотрудников Следственного комитета Российской Федерации, судей федеральных судов, мировых судей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182 1 02 10000 01 1000 160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1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на обязательное медицинское страхование с выплат в пользу прокуроров, сотрудников Следственного комитета Российской Федерации, судей федеральных судов, мировых судей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182 1 02 11000 01 1000 160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8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0326" y="501073"/>
            <a:ext cx="8565350" cy="695679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в фиксированном размере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ИП (лиц, осуществляющих частную практику) и КФХ за 2023 год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99100"/>
              </p:ext>
            </p:extLst>
          </p:nvPr>
        </p:nvGraphicFramePr>
        <p:xfrm>
          <a:off x="704528" y="2132856"/>
          <a:ext cx="8856984" cy="230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платежа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уплате за 2023 год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Фиксированный взнос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45 842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декабря текущего года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73881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 на ОПС за 2023 год</a:t>
                      </a:r>
                      <a:b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более 300 000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1 % с суммы превышения (</a:t>
                      </a:r>
                      <a:r>
                        <a:rPr lang="en-US" sz="14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1400" b="1" kern="120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сумма 257 </a:t>
                      </a:r>
                      <a:r>
                        <a:rPr lang="ru-RU" sz="14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061 руб. на 2023 год)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b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0267" y="1268760"/>
            <a:ext cx="870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 единый фиксированный тариф по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взносам на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ОПС и ОМС для плательщиков,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производящих выплаты и иные вознаграждения физическим лицам: 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2023 год он определен в размере 45 842 рублей</a:t>
            </a:r>
            <a:r>
              <a:rPr lang="ru-RU" sz="1400" dirty="0">
                <a:solidFill>
                  <a:srgbClr val="405965"/>
                </a:solidFill>
                <a:latin typeface="Open Sans"/>
                <a:ea typeface="+mn-ea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0552" y="5661248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2400" b="1" u="sng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Уведомления </a:t>
            </a:r>
            <a:r>
              <a:rPr lang="ru-RU" sz="2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исчисленных суммах </a:t>
            </a:r>
          </a:p>
          <a:p>
            <a:pPr algn="ctr" defTabSz="815975"/>
            <a:r>
              <a:rPr lang="ru-RU" sz="2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фиксированных взносов не представляются</a:t>
            </a:r>
            <a:r>
              <a:rPr lang="ru-RU" sz="2400" b="1" u="sng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504" y="4581128"/>
            <a:ext cx="871296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ФНС России в сервисе </a:t>
            </a: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 и пошлин» </a:t>
            </a: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уплачивать фиксированные страховые </a:t>
            </a: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взносы. 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«Жизненные ситуации» – вкладка «Уплата фиксированных страховых взносов»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72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22586</TotalTime>
  <Words>1220</Words>
  <Application>Microsoft Office PowerPoint</Application>
  <PresentationFormat>Лист A4 (210x297 мм)</PresentationFormat>
  <Paragraphs>219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Present_FNS2012_16-9</vt:lpstr>
      <vt:lpstr>1_Present_FNS2012_A4</vt:lpstr>
      <vt:lpstr>4_Present_FNS2012_A4</vt:lpstr>
      <vt:lpstr>1_Тема1</vt:lpstr>
      <vt:lpstr> Порядок представления уведомлений и сроки уплаты НДФЛ в 2023 году  </vt:lpstr>
      <vt:lpstr> Сроки представления расчета 6-НДФЛ в 2023 году  </vt:lpstr>
      <vt:lpstr> Периоды и коды, указываемые в платежных поручениях и уведомлениях в части НДФЛ </vt:lpstr>
      <vt:lpstr> Досрочное уведомление по НДФЛ </vt:lpstr>
      <vt:lpstr> Перечень КБК для учета обязательств по НДФЛ </vt:lpstr>
      <vt:lpstr> Порядок представления уведомлений и сроки уплаты страховых взносов в 2023 году  </vt:lpstr>
      <vt:lpstr> Периоды и коды, указываемые в платежных поручениях и уведомлениях в части страховых взносов </vt:lpstr>
      <vt:lpstr> Перечень КБК для учета обязательств по СВ </vt:lpstr>
      <vt:lpstr> Страховые взносы в фиксированном размере  для ИП (лиц, осуществляющих частную практику) и КФХ за 2023 год </vt:lpstr>
      <vt:lpstr> Порядок представления уведомлений и сроки уплаты имущественных налогов юридических лиц в 2023 году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Тимофеева Оксана Викторовна</cp:lastModifiedBy>
  <cp:revision>576</cp:revision>
  <cp:lastPrinted>2023-05-03T07:54:09Z</cp:lastPrinted>
  <dcterms:modified xsi:type="dcterms:W3CDTF">2023-07-26T04:26:52Z</dcterms:modified>
</cp:coreProperties>
</file>