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337" r:id="rId2"/>
    <p:sldId id="461" r:id="rId3"/>
    <p:sldId id="456" r:id="rId4"/>
    <p:sldId id="462" r:id="rId5"/>
    <p:sldId id="464" r:id="rId6"/>
    <p:sldId id="465" r:id="rId7"/>
    <p:sldId id="463" r:id="rId8"/>
    <p:sldId id="457" r:id="rId9"/>
    <p:sldId id="448" r:id="rId10"/>
  </p:sldIdLst>
  <p:sldSz cx="9144000" cy="5143500" type="screen16x9"/>
  <p:notesSz cx="6808788" cy="9940925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2E2B"/>
    <a:srgbClr val="EC700A"/>
    <a:srgbClr val="4A923E"/>
    <a:srgbClr val="FF3B3B"/>
    <a:srgbClr val="17375E"/>
    <a:srgbClr val="3E6E86"/>
    <a:srgbClr val="F6862A"/>
    <a:srgbClr val="CCDAEC"/>
    <a:srgbClr val="FFCC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0935" autoAdjust="0"/>
  </p:normalViewPr>
  <p:slideViewPr>
    <p:cSldViewPr>
      <p:cViewPr>
        <p:scale>
          <a:sx n="100" d="100"/>
          <a:sy n="100" d="100"/>
        </p:scale>
        <p:origin x="-1020" y="-378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71EDD-8D11-49DA-B399-21E9C0AD6EF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8B005F-D6D9-4E63-9727-6F8C8486D913}">
      <dgm:prSet phldrT="[Текст]" custT="1"/>
      <dgm:spPr/>
      <dgm:t>
        <a:bodyPr/>
        <a:lstStyle/>
        <a:p>
          <a:pPr marL="85725" indent="0" algn="l"/>
          <a:r>
            <a:rPr lang="ru-RU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Получить субсидию могут предприниматели и организации </a:t>
          </a:r>
        </a:p>
        <a:p>
          <a:pPr marL="85725" indent="0" algn="l"/>
          <a:r>
            <a:rPr lang="ru-RU" sz="1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 одновременном соблюдении следующих условий: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1CC9C15E-9F8E-4912-AB2E-886D6772BD04}" type="parTrans" cxnId="{E16BC66D-B418-46AA-B39B-E57F4A9FECAD}">
      <dgm:prSet/>
      <dgm:spPr/>
      <dgm:t>
        <a:bodyPr/>
        <a:lstStyle/>
        <a:p>
          <a:endParaRPr lang="ru-RU"/>
        </a:p>
      </dgm:t>
    </dgm:pt>
    <dgm:pt modelId="{DCE706D5-35E1-4FF8-8948-44099A00A0BA}" type="sibTrans" cxnId="{E16BC66D-B418-46AA-B39B-E57F4A9FECAD}">
      <dgm:prSet/>
      <dgm:spPr/>
      <dgm:t>
        <a:bodyPr/>
        <a:lstStyle/>
        <a:p>
          <a:endParaRPr lang="ru-RU"/>
        </a:p>
      </dgm:t>
    </dgm:pt>
    <dgm:pt modelId="{601C3B27-3CEF-4290-9E43-DC5BB6EBE5E7}">
      <dgm:prSet phldrT="[Текст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latin typeface="Arial" pitchFamily="34" charset="0"/>
              <a:cs typeface="Arial" pitchFamily="34" charset="0"/>
            </a:rPr>
            <a:t>на 10 июля 2021 года включены в реестр малого и среднего предпринимательства или в реестр социально ориентированных некоммерческих организаций</a:t>
          </a:r>
        </a:p>
      </dgm:t>
    </dgm:pt>
    <dgm:pt modelId="{4BFA52CE-EBCC-405C-A279-7571A9525D51}" type="parTrans" cxnId="{9A530471-D9B4-4D05-AAEC-360F94453360}">
      <dgm:prSet/>
      <dgm:spPr/>
      <dgm:t>
        <a:bodyPr/>
        <a:lstStyle/>
        <a:p>
          <a:endParaRPr lang="ru-RU"/>
        </a:p>
      </dgm:t>
    </dgm:pt>
    <dgm:pt modelId="{F4FA12AB-3128-4763-BE5B-3ED8ED04DEC3}" type="sibTrans" cxnId="{9A530471-D9B4-4D05-AAEC-360F94453360}">
      <dgm:prSet/>
      <dgm:spPr/>
      <dgm:t>
        <a:bodyPr/>
        <a:lstStyle/>
        <a:p>
          <a:endParaRPr lang="ru-RU"/>
        </a:p>
      </dgm:t>
    </dgm:pt>
    <dgm:pt modelId="{22636356-E79C-439D-923A-495602102826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dirty="0" smtClean="0">
              <a:latin typeface="Arial" pitchFamily="34" charset="0"/>
              <a:cs typeface="Arial" pitchFamily="34" charset="0"/>
            </a:rPr>
            <a:t>ОСНОВНОЙ</a:t>
          </a:r>
          <a:r>
            <a:rPr lang="ru-RU" sz="1300" dirty="0" smtClean="0">
              <a:latin typeface="Arial" pitchFamily="34" charset="0"/>
              <a:cs typeface="Arial" pitchFamily="34" charset="0"/>
            </a:rPr>
            <a:t> вид экономической деятельности  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latin typeface="Arial" pitchFamily="34" charset="0"/>
              <a:cs typeface="Arial" pitchFamily="34" charset="0"/>
            </a:rPr>
            <a:t>на 10 июля 2021 года входит в актуальный перечень пострадавших отраслей экономики (приложение к Постановлению № 1513)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ED603701-0D9A-477E-967A-9B3149947617}" type="parTrans" cxnId="{23B5D437-6A04-4929-AF2B-0A64BFCB86D7}">
      <dgm:prSet/>
      <dgm:spPr/>
      <dgm:t>
        <a:bodyPr/>
        <a:lstStyle/>
        <a:p>
          <a:endParaRPr lang="ru-RU"/>
        </a:p>
      </dgm:t>
    </dgm:pt>
    <dgm:pt modelId="{C69461B4-038A-4A3C-B4E1-C74E67E1F83E}" type="sibTrans" cxnId="{23B5D437-6A04-4929-AF2B-0A64BFCB86D7}">
      <dgm:prSet/>
      <dgm:spPr/>
      <dgm:t>
        <a:bodyPr/>
        <a:lstStyle/>
        <a:p>
          <a:endParaRPr lang="ru-RU"/>
        </a:p>
      </dgm:t>
    </dgm:pt>
    <dgm:pt modelId="{57B6A88E-D956-424D-B7EE-B0B80720D512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latin typeface="Arial" pitchFamily="34" charset="0"/>
              <a:cs typeface="Arial" pitchFamily="34" charset="0"/>
            </a:rPr>
            <a:t>на 01 июля 2021 года отсутствует задолженность свыше 3 тыс. рублей по налогам и страховым взносам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35C7EE1A-756D-4CDC-9CA3-E80001786D06}" type="parTrans" cxnId="{4A1C2AC7-C81C-493F-942F-8D4C5EF3DC25}">
      <dgm:prSet/>
      <dgm:spPr/>
      <dgm:t>
        <a:bodyPr/>
        <a:lstStyle/>
        <a:p>
          <a:endParaRPr lang="ru-RU"/>
        </a:p>
      </dgm:t>
    </dgm:pt>
    <dgm:pt modelId="{3C1F1976-6B7D-464D-A75E-94522A164BB2}" type="sibTrans" cxnId="{4A1C2AC7-C81C-493F-942F-8D4C5EF3DC25}">
      <dgm:prSet/>
      <dgm:spPr/>
      <dgm:t>
        <a:bodyPr/>
        <a:lstStyle/>
        <a:p>
          <a:endParaRPr lang="ru-RU"/>
        </a:p>
      </dgm:t>
    </dgm:pt>
    <dgm:pt modelId="{3FF2426C-0F45-4702-BEA5-D9E31A86CE97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latin typeface="Arial" pitchFamily="34" charset="0"/>
              <a:cs typeface="Arial" pitchFamily="34" charset="0"/>
            </a:rPr>
            <a:t>лицо не находится в процессе ликвидации, процедуре банкротства, в отношении него не принято решении о предстоящем исключении из ЕГРЮЛ и ЕГРИП</a:t>
          </a:r>
          <a:endParaRPr lang="ru-RU" sz="1300" dirty="0">
            <a:latin typeface="Arial" pitchFamily="34" charset="0"/>
            <a:cs typeface="Arial" pitchFamily="34" charset="0"/>
          </a:endParaRPr>
        </a:p>
      </dgm:t>
    </dgm:pt>
    <dgm:pt modelId="{614BF32F-355A-4040-9D68-608E17227758}" type="sibTrans" cxnId="{1C7B7E93-382E-44DC-95F8-D08845F82419}">
      <dgm:prSet/>
      <dgm:spPr/>
      <dgm:t>
        <a:bodyPr/>
        <a:lstStyle/>
        <a:p>
          <a:endParaRPr lang="ru-RU"/>
        </a:p>
      </dgm:t>
    </dgm:pt>
    <dgm:pt modelId="{D34EAF5F-D277-4A38-BE4D-33A34A82E5E3}" type="parTrans" cxnId="{1C7B7E93-382E-44DC-95F8-D08845F82419}">
      <dgm:prSet/>
      <dgm:spPr/>
      <dgm:t>
        <a:bodyPr/>
        <a:lstStyle/>
        <a:p>
          <a:endParaRPr lang="ru-RU"/>
        </a:p>
      </dgm:t>
    </dgm:pt>
    <dgm:pt modelId="{203ECD59-7E5D-41DB-BD57-FF3DCFFCA033}" type="pres">
      <dgm:prSet presAssocID="{2DE71EDD-8D11-49DA-B399-21E9C0AD6E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1D4665-1732-4788-A72F-A140FE7B4D98}" type="pres">
      <dgm:prSet presAssocID="{848B005F-D6D9-4E63-9727-6F8C8486D913}" presName="root" presStyleCnt="0"/>
      <dgm:spPr/>
    </dgm:pt>
    <dgm:pt modelId="{FE43B6B5-A6F5-4953-A2AE-920BA6B134C7}" type="pres">
      <dgm:prSet presAssocID="{848B005F-D6D9-4E63-9727-6F8C8486D913}" presName="rootComposite" presStyleCnt="0"/>
      <dgm:spPr/>
    </dgm:pt>
    <dgm:pt modelId="{34EE03EA-87C2-496F-982C-99C0562B568B}" type="pres">
      <dgm:prSet presAssocID="{848B005F-D6D9-4E63-9727-6F8C8486D913}" presName="rootText" presStyleLbl="node1" presStyleIdx="0" presStyleCnt="1" custScaleX="491696" custScaleY="116606" custLinFactNeighborX="-9838" custLinFactNeighborY="-457"/>
      <dgm:spPr/>
      <dgm:t>
        <a:bodyPr/>
        <a:lstStyle/>
        <a:p>
          <a:endParaRPr lang="ru-RU"/>
        </a:p>
      </dgm:t>
    </dgm:pt>
    <dgm:pt modelId="{365B1267-5265-489D-B3E0-BD08BE8ABA9E}" type="pres">
      <dgm:prSet presAssocID="{848B005F-D6D9-4E63-9727-6F8C8486D913}" presName="rootConnector" presStyleLbl="node1" presStyleIdx="0" presStyleCnt="1"/>
      <dgm:spPr/>
      <dgm:t>
        <a:bodyPr/>
        <a:lstStyle/>
        <a:p>
          <a:endParaRPr lang="ru-RU"/>
        </a:p>
      </dgm:t>
    </dgm:pt>
    <dgm:pt modelId="{FB1367E9-CD41-4235-B9D8-47CE24C4B339}" type="pres">
      <dgm:prSet presAssocID="{848B005F-D6D9-4E63-9727-6F8C8486D913}" presName="childShape" presStyleCnt="0"/>
      <dgm:spPr/>
    </dgm:pt>
    <dgm:pt modelId="{5A45FF4B-5C62-4177-9B4D-CA0A642DD421}" type="pres">
      <dgm:prSet presAssocID="{4BFA52CE-EBCC-405C-A279-7571A9525D5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026C028-F9EA-43BB-9FCB-DC7122874B9C}" type="pres">
      <dgm:prSet presAssocID="{601C3B27-3CEF-4290-9E43-DC5BB6EBE5E7}" presName="childText" presStyleLbl="bgAcc1" presStyleIdx="0" presStyleCnt="4" custScaleX="479850" custScaleY="117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C5F04-5F79-4871-9C81-E64E907C8895}" type="pres">
      <dgm:prSet presAssocID="{ED603701-0D9A-477E-967A-9B314994761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9E2A1F9F-84B4-4E32-A44E-72032C1810B6}" type="pres">
      <dgm:prSet presAssocID="{22636356-E79C-439D-923A-495602102826}" presName="childText" presStyleLbl="bgAcc1" presStyleIdx="1" presStyleCnt="4" custScaleX="476850" custScaleY="130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E5C29-DB31-4ACB-8F53-0DDECDA5B35C}" type="pres">
      <dgm:prSet presAssocID="{35C7EE1A-756D-4CDC-9CA3-E80001786D0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85A90DD6-3C40-43CE-AAD9-4391FF8D3F4D}" type="pres">
      <dgm:prSet presAssocID="{57B6A88E-D956-424D-B7EE-B0B80720D512}" presName="childText" presStyleLbl="bgAcc1" presStyleIdx="2" presStyleCnt="4" custScaleX="474667" custScaleY="10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A5FEEE-FA40-467B-B205-A6A2A089909B}" type="pres">
      <dgm:prSet presAssocID="{D34EAF5F-D277-4A38-BE4D-33A34A82E5E3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381FB76-9AA5-403F-AAD5-70274FC7C9BE}" type="pres">
      <dgm:prSet presAssocID="{3FF2426C-0F45-4702-BEA5-D9E31A86CE97}" presName="childText" presStyleLbl="bgAcc1" presStyleIdx="3" presStyleCnt="4" custScaleX="475482" custScaleY="123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A250EE-9748-4CD4-B2A1-6622EF26EDD9}" type="presOf" srcId="{848B005F-D6D9-4E63-9727-6F8C8486D913}" destId="{34EE03EA-87C2-496F-982C-99C0562B568B}" srcOrd="0" destOrd="0" presId="urn:microsoft.com/office/officeart/2005/8/layout/hierarchy3"/>
    <dgm:cxn modelId="{98206E14-726E-434F-9C86-3EF4C6FFE5C2}" type="presOf" srcId="{D34EAF5F-D277-4A38-BE4D-33A34A82E5E3}" destId="{16A5FEEE-FA40-467B-B205-A6A2A089909B}" srcOrd="0" destOrd="0" presId="urn:microsoft.com/office/officeart/2005/8/layout/hierarchy3"/>
    <dgm:cxn modelId="{EA4E0318-9395-4CCB-A444-E0C4CABB4DDC}" type="presOf" srcId="{57B6A88E-D956-424D-B7EE-B0B80720D512}" destId="{85A90DD6-3C40-43CE-AAD9-4391FF8D3F4D}" srcOrd="0" destOrd="0" presId="urn:microsoft.com/office/officeart/2005/8/layout/hierarchy3"/>
    <dgm:cxn modelId="{C148FCDB-3D6F-43FB-915E-99EED129F238}" type="presOf" srcId="{4BFA52CE-EBCC-405C-A279-7571A9525D51}" destId="{5A45FF4B-5C62-4177-9B4D-CA0A642DD421}" srcOrd="0" destOrd="0" presId="urn:microsoft.com/office/officeart/2005/8/layout/hierarchy3"/>
    <dgm:cxn modelId="{0EBB9C49-EA60-411D-BC39-103B6F720473}" type="presOf" srcId="{22636356-E79C-439D-923A-495602102826}" destId="{9E2A1F9F-84B4-4E32-A44E-72032C1810B6}" srcOrd="0" destOrd="0" presId="urn:microsoft.com/office/officeart/2005/8/layout/hierarchy3"/>
    <dgm:cxn modelId="{1BC8BCEA-EE81-4448-A97E-FFDD6EA1A062}" type="presOf" srcId="{ED603701-0D9A-477E-967A-9B3149947617}" destId="{5F7C5F04-5F79-4871-9C81-E64E907C8895}" srcOrd="0" destOrd="0" presId="urn:microsoft.com/office/officeart/2005/8/layout/hierarchy3"/>
    <dgm:cxn modelId="{4EF77B42-D63E-4677-AB1D-C586E453C162}" type="presOf" srcId="{601C3B27-3CEF-4290-9E43-DC5BB6EBE5E7}" destId="{D026C028-F9EA-43BB-9FCB-DC7122874B9C}" srcOrd="0" destOrd="0" presId="urn:microsoft.com/office/officeart/2005/8/layout/hierarchy3"/>
    <dgm:cxn modelId="{FD277ABE-ADA7-4306-9FBC-B89FF98FCB1F}" type="presOf" srcId="{35C7EE1A-756D-4CDC-9CA3-E80001786D06}" destId="{D58E5C29-DB31-4ACB-8F53-0DDECDA5B35C}" srcOrd="0" destOrd="0" presId="urn:microsoft.com/office/officeart/2005/8/layout/hierarchy3"/>
    <dgm:cxn modelId="{B960098D-5286-4900-AE93-ABA89D4C251D}" type="presOf" srcId="{848B005F-D6D9-4E63-9727-6F8C8486D913}" destId="{365B1267-5265-489D-B3E0-BD08BE8ABA9E}" srcOrd="1" destOrd="0" presId="urn:microsoft.com/office/officeart/2005/8/layout/hierarchy3"/>
    <dgm:cxn modelId="{E16BC66D-B418-46AA-B39B-E57F4A9FECAD}" srcId="{2DE71EDD-8D11-49DA-B399-21E9C0AD6EF3}" destId="{848B005F-D6D9-4E63-9727-6F8C8486D913}" srcOrd="0" destOrd="0" parTransId="{1CC9C15E-9F8E-4912-AB2E-886D6772BD04}" sibTransId="{DCE706D5-35E1-4FF8-8948-44099A00A0BA}"/>
    <dgm:cxn modelId="{4A1C2AC7-C81C-493F-942F-8D4C5EF3DC25}" srcId="{848B005F-D6D9-4E63-9727-6F8C8486D913}" destId="{57B6A88E-D956-424D-B7EE-B0B80720D512}" srcOrd="2" destOrd="0" parTransId="{35C7EE1A-756D-4CDC-9CA3-E80001786D06}" sibTransId="{3C1F1976-6B7D-464D-A75E-94522A164BB2}"/>
    <dgm:cxn modelId="{9A530471-D9B4-4D05-AAEC-360F94453360}" srcId="{848B005F-D6D9-4E63-9727-6F8C8486D913}" destId="{601C3B27-3CEF-4290-9E43-DC5BB6EBE5E7}" srcOrd="0" destOrd="0" parTransId="{4BFA52CE-EBCC-405C-A279-7571A9525D51}" sibTransId="{F4FA12AB-3128-4763-BE5B-3ED8ED04DEC3}"/>
    <dgm:cxn modelId="{CC3DDE65-2560-490D-A615-81DC30BAB5F6}" type="presOf" srcId="{3FF2426C-0F45-4702-BEA5-D9E31A86CE97}" destId="{B381FB76-9AA5-403F-AAD5-70274FC7C9BE}" srcOrd="0" destOrd="0" presId="urn:microsoft.com/office/officeart/2005/8/layout/hierarchy3"/>
    <dgm:cxn modelId="{23B5D437-6A04-4929-AF2B-0A64BFCB86D7}" srcId="{848B005F-D6D9-4E63-9727-6F8C8486D913}" destId="{22636356-E79C-439D-923A-495602102826}" srcOrd="1" destOrd="0" parTransId="{ED603701-0D9A-477E-967A-9B3149947617}" sibTransId="{C69461B4-038A-4A3C-B4E1-C74E67E1F83E}"/>
    <dgm:cxn modelId="{9CC22413-3ABE-4E8C-A6A1-4E6C04CACAAE}" type="presOf" srcId="{2DE71EDD-8D11-49DA-B399-21E9C0AD6EF3}" destId="{203ECD59-7E5D-41DB-BD57-FF3DCFFCA033}" srcOrd="0" destOrd="0" presId="urn:microsoft.com/office/officeart/2005/8/layout/hierarchy3"/>
    <dgm:cxn modelId="{1C7B7E93-382E-44DC-95F8-D08845F82419}" srcId="{848B005F-D6D9-4E63-9727-6F8C8486D913}" destId="{3FF2426C-0F45-4702-BEA5-D9E31A86CE97}" srcOrd="3" destOrd="0" parTransId="{D34EAF5F-D277-4A38-BE4D-33A34A82E5E3}" sibTransId="{614BF32F-355A-4040-9D68-608E17227758}"/>
    <dgm:cxn modelId="{D6D1BF66-7BE1-4394-8BD8-3EDD75F87EB3}" type="presParOf" srcId="{203ECD59-7E5D-41DB-BD57-FF3DCFFCA033}" destId="{B51D4665-1732-4788-A72F-A140FE7B4D98}" srcOrd="0" destOrd="0" presId="urn:microsoft.com/office/officeart/2005/8/layout/hierarchy3"/>
    <dgm:cxn modelId="{66701AF7-BDE1-40F1-A4DE-6A9A23E75631}" type="presParOf" srcId="{B51D4665-1732-4788-A72F-A140FE7B4D98}" destId="{FE43B6B5-A6F5-4953-A2AE-920BA6B134C7}" srcOrd="0" destOrd="0" presId="urn:microsoft.com/office/officeart/2005/8/layout/hierarchy3"/>
    <dgm:cxn modelId="{0BEA400B-1C5F-49F5-B084-C8899FF7A6CE}" type="presParOf" srcId="{FE43B6B5-A6F5-4953-A2AE-920BA6B134C7}" destId="{34EE03EA-87C2-496F-982C-99C0562B568B}" srcOrd="0" destOrd="0" presId="urn:microsoft.com/office/officeart/2005/8/layout/hierarchy3"/>
    <dgm:cxn modelId="{22790C0C-4074-4D7E-B06C-C8167E405780}" type="presParOf" srcId="{FE43B6B5-A6F5-4953-A2AE-920BA6B134C7}" destId="{365B1267-5265-489D-B3E0-BD08BE8ABA9E}" srcOrd="1" destOrd="0" presId="urn:microsoft.com/office/officeart/2005/8/layout/hierarchy3"/>
    <dgm:cxn modelId="{1D0E676C-3F7A-4564-92B1-9888C89CC83D}" type="presParOf" srcId="{B51D4665-1732-4788-A72F-A140FE7B4D98}" destId="{FB1367E9-CD41-4235-B9D8-47CE24C4B339}" srcOrd="1" destOrd="0" presId="urn:microsoft.com/office/officeart/2005/8/layout/hierarchy3"/>
    <dgm:cxn modelId="{29B36D58-9FF3-4F2C-A150-9CD1A30B8F2A}" type="presParOf" srcId="{FB1367E9-CD41-4235-B9D8-47CE24C4B339}" destId="{5A45FF4B-5C62-4177-9B4D-CA0A642DD421}" srcOrd="0" destOrd="0" presId="urn:microsoft.com/office/officeart/2005/8/layout/hierarchy3"/>
    <dgm:cxn modelId="{1B4F28A6-7283-47B3-9487-2A8339A6400F}" type="presParOf" srcId="{FB1367E9-CD41-4235-B9D8-47CE24C4B339}" destId="{D026C028-F9EA-43BB-9FCB-DC7122874B9C}" srcOrd="1" destOrd="0" presId="urn:microsoft.com/office/officeart/2005/8/layout/hierarchy3"/>
    <dgm:cxn modelId="{0F3E2403-F424-49BA-96B0-4735EE5FDC7D}" type="presParOf" srcId="{FB1367E9-CD41-4235-B9D8-47CE24C4B339}" destId="{5F7C5F04-5F79-4871-9C81-E64E907C8895}" srcOrd="2" destOrd="0" presId="urn:microsoft.com/office/officeart/2005/8/layout/hierarchy3"/>
    <dgm:cxn modelId="{E662883C-871D-40FE-8613-83F6E0376082}" type="presParOf" srcId="{FB1367E9-CD41-4235-B9D8-47CE24C4B339}" destId="{9E2A1F9F-84B4-4E32-A44E-72032C1810B6}" srcOrd="3" destOrd="0" presId="urn:microsoft.com/office/officeart/2005/8/layout/hierarchy3"/>
    <dgm:cxn modelId="{2457F2E6-1CF5-4FCF-8A2C-C1B3111061C3}" type="presParOf" srcId="{FB1367E9-CD41-4235-B9D8-47CE24C4B339}" destId="{D58E5C29-DB31-4ACB-8F53-0DDECDA5B35C}" srcOrd="4" destOrd="0" presId="urn:microsoft.com/office/officeart/2005/8/layout/hierarchy3"/>
    <dgm:cxn modelId="{6BB97A61-1A2F-4A8B-9647-2868D66CD543}" type="presParOf" srcId="{FB1367E9-CD41-4235-B9D8-47CE24C4B339}" destId="{85A90DD6-3C40-43CE-AAD9-4391FF8D3F4D}" srcOrd="5" destOrd="0" presId="urn:microsoft.com/office/officeart/2005/8/layout/hierarchy3"/>
    <dgm:cxn modelId="{20D6E4D3-164D-4C77-96AA-5E54931E3AE7}" type="presParOf" srcId="{FB1367E9-CD41-4235-B9D8-47CE24C4B339}" destId="{16A5FEEE-FA40-467B-B205-A6A2A089909B}" srcOrd="6" destOrd="0" presId="urn:microsoft.com/office/officeart/2005/8/layout/hierarchy3"/>
    <dgm:cxn modelId="{F974D9A3-BE8F-442E-BF56-CFA436AC565F}" type="presParOf" srcId="{FB1367E9-CD41-4235-B9D8-47CE24C4B339}" destId="{B381FB76-9AA5-403F-AAD5-70274FC7C9B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E03EA-87C2-496F-982C-99C0562B568B}">
      <dsp:nvSpPr>
        <dsp:cNvPr id="0" name=""/>
        <dsp:cNvSpPr/>
      </dsp:nvSpPr>
      <dsp:spPr>
        <a:xfrm>
          <a:off x="826290" y="0"/>
          <a:ext cx="5726435" cy="679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8572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Получить субсидию могут предприниматели и организации </a:t>
          </a:r>
        </a:p>
        <a:p>
          <a:pPr marL="85725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 одновременном соблюдении следующих условий: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46178" y="19888"/>
        <a:ext cx="5686659" cy="639237"/>
      </dsp:txXfrm>
    </dsp:sp>
    <dsp:sp modelId="{5A45FF4B-5C62-4177-9B4D-CA0A642DD421}">
      <dsp:nvSpPr>
        <dsp:cNvPr id="0" name=""/>
        <dsp:cNvSpPr/>
      </dsp:nvSpPr>
      <dsp:spPr>
        <a:xfrm>
          <a:off x="1398933" y="679014"/>
          <a:ext cx="687219" cy="491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453"/>
              </a:lnTo>
              <a:lnTo>
                <a:pt x="687219" y="4914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C028-F9EA-43BB-9FCB-DC7122874B9C}">
      <dsp:nvSpPr>
        <dsp:cNvPr id="0" name=""/>
        <dsp:cNvSpPr/>
      </dsp:nvSpPr>
      <dsp:spPr>
        <a:xfrm>
          <a:off x="2086153" y="827254"/>
          <a:ext cx="4470778" cy="6864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на 10 июля 2021 года включены в реестр малого и среднего предпринимательства или в реестр социально ориентированных некоммерческих организаций</a:t>
          </a:r>
        </a:p>
      </dsp:txBody>
      <dsp:txXfrm>
        <a:off x="2106258" y="847359"/>
        <a:ext cx="4430568" cy="646216"/>
      </dsp:txXfrm>
    </dsp:sp>
    <dsp:sp modelId="{5F7C5F04-5F79-4871-9C81-E64E907C8895}">
      <dsp:nvSpPr>
        <dsp:cNvPr id="0" name=""/>
        <dsp:cNvSpPr/>
      </dsp:nvSpPr>
      <dsp:spPr>
        <a:xfrm>
          <a:off x="1398933" y="679014"/>
          <a:ext cx="687219" cy="1359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454"/>
              </a:lnTo>
              <a:lnTo>
                <a:pt x="687219" y="13594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A1F9F-84B4-4E32-A44E-72032C1810B6}">
      <dsp:nvSpPr>
        <dsp:cNvPr id="0" name=""/>
        <dsp:cNvSpPr/>
      </dsp:nvSpPr>
      <dsp:spPr>
        <a:xfrm>
          <a:off x="2086153" y="1659259"/>
          <a:ext cx="4442827" cy="758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kern="1200" dirty="0" smtClean="0">
              <a:latin typeface="Arial" pitchFamily="34" charset="0"/>
              <a:cs typeface="Arial" pitchFamily="34" charset="0"/>
            </a:rPr>
            <a:t>ОСНОВНОЙ</a:t>
          </a:r>
          <a:r>
            <a:rPr lang="ru-RU" sz="1300" kern="1200" dirty="0" smtClean="0">
              <a:latin typeface="Arial" pitchFamily="34" charset="0"/>
              <a:cs typeface="Arial" pitchFamily="34" charset="0"/>
            </a:rPr>
            <a:t> вид экономической деятельности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на 10 июля 2021 года входит в актуальный перечень пострадавших отраслей экономики (приложение к Постановлению № 1513)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2108366" y="1681472"/>
        <a:ext cx="4398401" cy="713992"/>
      </dsp:txXfrm>
    </dsp:sp>
    <dsp:sp modelId="{D58E5C29-DB31-4ACB-8F53-0DDECDA5B35C}">
      <dsp:nvSpPr>
        <dsp:cNvPr id="0" name=""/>
        <dsp:cNvSpPr/>
      </dsp:nvSpPr>
      <dsp:spPr>
        <a:xfrm>
          <a:off x="1398933" y="679014"/>
          <a:ext cx="687219" cy="2184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046"/>
              </a:lnTo>
              <a:lnTo>
                <a:pt x="687219" y="2184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90DD6-3C40-43CE-AAD9-4391FF8D3F4D}">
      <dsp:nvSpPr>
        <dsp:cNvPr id="0" name=""/>
        <dsp:cNvSpPr/>
      </dsp:nvSpPr>
      <dsp:spPr>
        <a:xfrm>
          <a:off x="2086153" y="2563256"/>
          <a:ext cx="4422488" cy="599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на 01 июля 2021 года отсутствует задолженность свыше 3 тыс. рублей по налогам и страховым взносам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2103715" y="2580818"/>
        <a:ext cx="4387364" cy="564485"/>
      </dsp:txXfrm>
    </dsp:sp>
    <dsp:sp modelId="{16A5FEEE-FA40-467B-B205-A6A2A089909B}">
      <dsp:nvSpPr>
        <dsp:cNvPr id="0" name=""/>
        <dsp:cNvSpPr/>
      </dsp:nvSpPr>
      <dsp:spPr>
        <a:xfrm>
          <a:off x="1398933" y="679014"/>
          <a:ext cx="687219" cy="2990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0101"/>
              </a:lnTo>
              <a:lnTo>
                <a:pt x="687219" y="29901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1FB76-9AA5-403F-AAD5-70274FC7C9BE}">
      <dsp:nvSpPr>
        <dsp:cNvPr id="0" name=""/>
        <dsp:cNvSpPr/>
      </dsp:nvSpPr>
      <dsp:spPr>
        <a:xfrm>
          <a:off x="2086153" y="3308444"/>
          <a:ext cx="4430081" cy="7213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latin typeface="Arial" pitchFamily="34" charset="0"/>
              <a:cs typeface="Arial" pitchFamily="34" charset="0"/>
            </a:rPr>
            <a:t>лицо не находится в процессе ликвидации, процедуре банкротства, в отношении него не принято решении о предстоящем исключении из ЕГРЮЛ и ЕГРИП</a:t>
          </a:r>
          <a:endParaRPr lang="ru-RU" sz="1300" kern="1200" dirty="0">
            <a:latin typeface="Arial" pitchFamily="34" charset="0"/>
            <a:cs typeface="Arial" pitchFamily="34" charset="0"/>
          </a:endParaRPr>
        </a:p>
      </dsp:txBody>
      <dsp:txXfrm>
        <a:off x="2107280" y="3329571"/>
        <a:ext cx="4387827" cy="679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l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9" y="2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/>
          <a:lstStyle>
            <a:lvl1pPr algn="r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6304F-BD11-4AC8-A835-FB1B37BDAE7F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3098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4" tIns="46127" rIns="92254" bIns="4612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3"/>
            <a:ext cx="5447030" cy="4473416"/>
          </a:xfrm>
          <a:prstGeom prst="rect">
            <a:avLst/>
          </a:prstGeom>
        </p:spPr>
        <p:txBody>
          <a:bodyPr vert="horz" lIns="92254" tIns="46127" rIns="92254" bIns="46127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6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l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9" y="9442156"/>
            <a:ext cx="2950475" cy="497047"/>
          </a:xfrm>
          <a:prstGeom prst="rect">
            <a:avLst/>
          </a:prstGeom>
        </p:spPr>
        <p:txBody>
          <a:bodyPr vert="horz" lIns="92254" tIns="46127" rIns="92254" bIns="46127" rtlCol="0" anchor="b"/>
          <a:lstStyle>
            <a:lvl1pPr algn="r" defTabSz="82356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4AD269-883B-4FA7-91A2-7D9D6CC14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83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63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0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B66-3122-45DC-8184-08E490D37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2507-3886-4B95-8263-3FBD78F7C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1677-36E9-4592-A787-5F8FF39D2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66BA-7E50-43A0-844A-7795BCAE94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6171-B9FE-441C-88E4-E502501FD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C33F-616E-4C88-AB3A-B9A172301F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BD27-FD7A-4CE4-8986-4BAE5734E1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FE29-AB46-41AB-A55A-64A2C372EE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1099-93D3-4133-9B7C-32A7942DC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318E7DC-B19A-44CE-A5B1-D3E8BB8AF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88" r:id="rId13"/>
    <p:sldLayoutId id="2147483689" r:id="rId14"/>
    <p:sldLayoutId id="2147483690" r:id="rId15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ctrTitle"/>
          </p:nvPr>
        </p:nvSpPr>
        <p:spPr>
          <a:xfrm>
            <a:off x="11220" y="3075806"/>
            <a:ext cx="8881260" cy="85399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1800" dirty="0" smtClean="0">
                <a:latin typeface="Arial Narrow" panose="020B0606020202030204" pitchFamily="34" charset="0"/>
              </a:rPr>
              <a:t>ПРАКТИКА НАЛОГОВОГО КОНТРОЛЯ: ТИПОВЫЕ ОШИБКИ,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ДОПУСКАЕМЫЕ НАЛОГОПЛАТЕЛЬЩИКАМИ ПРИ ПРИМЕНЕНИИ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УПРОЩЕННОЙ И ПАТЕНТНОЙ СИСТЕМ НАЛОГООБЛОЖЕНИЯ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1220" y="4011960"/>
            <a:ext cx="888126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Зам. руководителя УФНС России по Архангельской области и Ненецкому автономному округу</a:t>
            </a:r>
          </a:p>
          <a:p>
            <a:pPr algn="ctr" defTabSz="912813"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rPr>
              <a:t>Рудакова Софья Николаевна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-108520" y="1923678"/>
            <a:ext cx="89167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>
            <a:normAutofit/>
          </a:bodyPr>
          <a:lstStyle/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Публичные обсуждения </a:t>
            </a:r>
          </a:p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правоприменительной практики налоговых органов</a:t>
            </a:r>
          </a:p>
          <a:p>
            <a:pPr algn="ctr" defTabSz="912813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rPr>
              <a:t>Архангельской области и Ненецкого автономного округа</a:t>
            </a:r>
            <a:endParaRPr lang="ru-RU" sz="1400" b="1" dirty="0">
              <a:solidFill>
                <a:schemeClr val="bg1"/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07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4" y="4531069"/>
            <a:ext cx="619711" cy="473875"/>
          </a:xfrm>
          <a:prstGeom prst="rect">
            <a:avLst/>
          </a:prstGeom>
        </p:spPr>
        <p:txBody>
          <a:bodyPr vert="horz" lIns="92944" tIns="46471" rIns="92944" bIns="46471" rtlCol="0" anchor="ctr">
            <a:normAutofit/>
          </a:bodyPr>
          <a:lstStyle/>
          <a:p>
            <a:fld id="{E20E89E6-FE54-4E13-859C-1FA908D70D39}" type="slidenum">
              <a:rPr lang="ru-RU" sz="1900">
                <a:solidFill>
                  <a:prstClr val="white"/>
                </a:solidFill>
              </a:rPr>
              <a:pPr/>
              <a:t>2</a:t>
            </a:fld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18533"/>
            <a:ext cx="8580089" cy="544944"/>
          </a:xfrm>
          <a:prstGeom prst="rect">
            <a:avLst/>
          </a:prstGeom>
        </p:spPr>
        <p:txBody>
          <a:bodyPr vert="horz" lIns="88428" tIns="44212" rIns="88428" bIns="44212" rtlCol="0" anchor="ctr">
            <a:noAutofit/>
          </a:bodyPr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395536" y="267494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Условия применения ПСН и УСН</a:t>
            </a:r>
            <a:endParaRPr lang="ru-RU" sz="24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392" y="55552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ПСН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11960" y="1419622"/>
            <a:ext cx="1687688" cy="16201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52120" y="1419622"/>
            <a:ext cx="1687688" cy="162018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92280" y="1419622"/>
            <a:ext cx="1687688" cy="16201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2160" y="57723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УСН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95936" y="1347614"/>
            <a:ext cx="0" cy="33843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83568" y="1455626"/>
            <a:ext cx="1687688" cy="16201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123728" y="1455626"/>
            <a:ext cx="1687688" cy="162018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0212" y="134761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работники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3768" y="134761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</a:t>
            </a:r>
            <a:r>
              <a:rPr kumimoji="0" lang="ru-RU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оход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(млн)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600" y="187337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&lt;15</a:t>
            </a: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5472" y="187337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0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&lt;60 </a:t>
            </a: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93704" y="134761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работники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9992" y="187337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6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&lt;1</a:t>
            </a:r>
            <a:r>
              <a:rPr lang="ru-RU" sz="46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30</a:t>
            </a:r>
            <a:endParaRPr kumimoji="0" lang="ru-RU" sz="4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3864" y="134761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</a:t>
            </a:r>
            <a:r>
              <a:rPr kumimoji="0" lang="ru-RU" sz="1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оход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(млн)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0152" y="187337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6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&lt;</a:t>
            </a:r>
            <a:r>
              <a:rPr lang="ru-RU" sz="46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200</a:t>
            </a:r>
            <a:endParaRPr kumimoji="0" lang="ru-RU" sz="4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02016" y="187337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6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&lt;</a:t>
            </a:r>
            <a:r>
              <a:rPr lang="ru-RU" sz="46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150</a:t>
            </a:r>
            <a:endParaRPr kumimoji="0" lang="ru-RU" sz="4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52320" y="134761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ts val="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sz="1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статочная</a:t>
            </a:r>
          </a:p>
          <a:p>
            <a:pPr marL="0" marR="0" indent="0" algn="ctr" defTabSz="1043056" rtl="0" eaLnBrk="1" fontAlgn="auto" latinLnBrk="0" hangingPunct="1">
              <a:lnSpc>
                <a:spcPts val="1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стоимость(млн)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329183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Применяется только ИП по определенным видам </a:t>
            </a:r>
            <a:r>
              <a:rPr lang="ru-RU" sz="1400" dirty="0" smtClean="0"/>
              <a:t>деятельности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83568" y="3890541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Нельзя </a:t>
            </a:r>
            <a:r>
              <a:rPr lang="ru-RU" sz="1400" dirty="0"/>
              <a:t>применять при торговле </a:t>
            </a:r>
            <a:r>
              <a:rPr lang="ru-RU" sz="1400" dirty="0" smtClean="0"/>
              <a:t>маркированными одеждой</a:t>
            </a:r>
            <a:r>
              <a:rPr lang="ru-RU" sz="1400" dirty="0"/>
              <a:t>, обувью и </a:t>
            </a:r>
            <a:r>
              <a:rPr lang="ru-RU" sz="1400" dirty="0" smtClean="0"/>
              <a:t>лекарствами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7200" y="314781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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200" y="3745582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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79912" y="3111629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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27984" y="329183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Доля участия в других организациях не может превышать 25 %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779912" y="372387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/>
              </a:rPr>
              <a:t>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27984" y="3848730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Запрещено применять организациям, </a:t>
            </a:r>
          </a:p>
          <a:p>
            <a:r>
              <a:rPr lang="ru-RU" sz="1400" dirty="0" smtClean="0"/>
              <a:t>у которых есть филиалы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0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4" y="4531069"/>
            <a:ext cx="619711" cy="473875"/>
          </a:xfrm>
          <a:prstGeom prst="rect">
            <a:avLst/>
          </a:prstGeom>
        </p:spPr>
        <p:txBody>
          <a:bodyPr vert="horz" lIns="92944" tIns="46471" rIns="92944" bIns="46471" rtlCol="0" anchor="ctr">
            <a:normAutofit/>
          </a:bodyPr>
          <a:lstStyle/>
          <a:p>
            <a:fld id="{E20E89E6-FE54-4E13-859C-1FA908D70D39}" type="slidenum">
              <a:rPr lang="ru-RU" sz="1900">
                <a:solidFill>
                  <a:prstClr val="white"/>
                </a:solidFill>
              </a:rPr>
              <a:pPr/>
              <a:t>3</a:t>
            </a:fld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18533"/>
            <a:ext cx="8580089" cy="544944"/>
          </a:xfrm>
          <a:prstGeom prst="rect">
            <a:avLst/>
          </a:prstGeom>
        </p:spPr>
        <p:txBody>
          <a:bodyPr vert="horz" lIns="88428" tIns="44212" rIns="88428" bIns="44212" rtlCol="0" anchor="ctr">
            <a:noAutofit/>
          </a:bodyPr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395536" y="267494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Патентная система налогообложения </a:t>
            </a:r>
            <a:endParaRPr lang="ru-RU" sz="24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395537" y="771551"/>
            <a:ext cx="4824536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08" tIns="43063" rIns="86108" bIns="43063" anchor="ctr"/>
          <a:lstStyle>
            <a:defPPr>
              <a:defRPr lang="ru-RU"/>
            </a:defPPr>
            <a:lvl1pPr algn="ctr">
              <a:defRPr sz="1600" b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 defTabSz="861355"/>
            <a:r>
              <a:rPr lang="ru-RU" sz="1900" dirty="0" smtClean="0">
                <a:solidFill>
                  <a:srgbClr val="9F2E2B"/>
                </a:solidFill>
                <a:cs typeface="Times New Roman" panose="02020603050405020304" pitchFamily="18" charset="0"/>
              </a:rPr>
              <a:t>ОСНОВНЫЕ НАРУШЕНИЯ: </a:t>
            </a:r>
            <a:endParaRPr lang="ru-RU" sz="1900" dirty="0">
              <a:solidFill>
                <a:srgbClr val="9F2E2B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29196" y="1782564"/>
            <a:ext cx="4422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Ф</a:t>
            </a:r>
            <a:r>
              <a:rPr lang="ru-RU" b="1" dirty="0" smtClean="0"/>
              <a:t>актически осуществляемые виды деятельности не соответствуют видам деятельности, на </a:t>
            </a:r>
            <a:r>
              <a:rPr lang="ru-RU" b="1" dirty="0"/>
              <a:t>которые выдан патент</a:t>
            </a:r>
          </a:p>
        </p:txBody>
      </p:sp>
      <p:pic>
        <p:nvPicPr>
          <p:cNvPr id="36" name="Picture 3" descr="C:\Users\2900-05-520\Desktop\55-556396_the-emphasis-on-art-based-programs-to-redu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912251"/>
            <a:ext cx="928575" cy="6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сайт ФНС\Ноябрь\15311_o_l_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91802"/>
            <a:ext cx="4535389" cy="30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2900-05-520\Desktop\55-556396_the-emphasis-on-art-based-programs-to-redu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08395"/>
            <a:ext cx="928575" cy="6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3003798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Отсутствие официально оформленных работников при ведении деятельности на патенте </a:t>
            </a:r>
            <a:r>
              <a:rPr lang="ru-RU" dirty="0" smtClean="0"/>
              <a:t>(например, патент выдан на одного предпринимателя, а фактически работы осуществляют несколько человек)</a:t>
            </a:r>
          </a:p>
        </p:txBody>
      </p:sp>
    </p:spTree>
    <p:extLst>
      <p:ext uri="{BB962C8B-B14F-4D97-AF65-F5344CB8AC3E}">
        <p14:creationId xmlns:p14="http://schemas.microsoft.com/office/powerpoint/2010/main" val="124268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4" y="4531069"/>
            <a:ext cx="619711" cy="473875"/>
          </a:xfrm>
          <a:prstGeom prst="rect">
            <a:avLst/>
          </a:prstGeom>
        </p:spPr>
        <p:txBody>
          <a:bodyPr vert="horz" lIns="92944" tIns="46471" rIns="92944" bIns="46471" rtlCol="0" anchor="ctr">
            <a:normAutofit/>
          </a:bodyPr>
          <a:lstStyle/>
          <a:p>
            <a:fld id="{E20E89E6-FE54-4E13-859C-1FA908D70D39}" type="slidenum">
              <a:rPr lang="ru-RU" sz="1900">
                <a:solidFill>
                  <a:prstClr val="white"/>
                </a:solidFill>
              </a:rPr>
              <a:pPr/>
              <a:t>4</a:t>
            </a:fld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18533"/>
            <a:ext cx="8580089" cy="544944"/>
          </a:xfrm>
          <a:prstGeom prst="rect">
            <a:avLst/>
          </a:prstGeom>
        </p:spPr>
        <p:txBody>
          <a:bodyPr vert="horz" lIns="88428" tIns="44212" rIns="88428" bIns="44212" rtlCol="0" anchor="ctr">
            <a:noAutofit/>
          </a:bodyPr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395536" y="267494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Упрощенная система налогообложения</a:t>
            </a:r>
            <a:endParaRPr lang="ru-RU" sz="24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395537" y="723181"/>
            <a:ext cx="4824536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08" tIns="43063" rIns="86108" bIns="43063" anchor="ctr"/>
          <a:lstStyle>
            <a:defPPr>
              <a:defRPr lang="ru-RU"/>
            </a:defPPr>
            <a:lvl1pPr algn="ctr">
              <a:defRPr sz="1600" b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 defTabSz="861355"/>
            <a:r>
              <a:rPr lang="ru-RU" sz="1900" dirty="0" smtClean="0">
                <a:solidFill>
                  <a:srgbClr val="9F2E2B"/>
                </a:solidFill>
                <a:cs typeface="Times New Roman" panose="02020603050405020304" pitchFamily="18" charset="0"/>
              </a:rPr>
              <a:t>ОСНОВНЫЕ НАРУШЕНИЯ: </a:t>
            </a:r>
            <a:endParaRPr lang="ru-RU" sz="1900" dirty="0">
              <a:solidFill>
                <a:srgbClr val="9F2E2B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2900-05-520\Desktop\55-556396_the-emphasis-on-art-based-programs-to-redu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6" y="1482919"/>
            <a:ext cx="82336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сайт ФНС\Ноябрь\14992_o_l_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92547"/>
            <a:ext cx="432048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2900-05-520\Desktop\55-556396_the-emphasis-on-art-based-programs-to-redu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0" y="2283718"/>
            <a:ext cx="82336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338903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Расхождения между сведениями в декларации </a:t>
            </a:r>
            <a:r>
              <a:rPr lang="ru-RU" b="1" dirty="0" smtClean="0"/>
              <a:t>по </a:t>
            </a:r>
            <a:r>
              <a:rPr lang="ru-RU" b="1" dirty="0"/>
              <a:t>УСН и данными расчетного счета и книги учета доходов и расходов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83718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Занижение налоговой базы по УСН вследствие </a:t>
            </a:r>
            <a:r>
              <a:rPr lang="ru-RU" b="1" dirty="0" err="1" smtClean="0"/>
              <a:t>неотражения</a:t>
            </a:r>
            <a:r>
              <a:rPr lang="ru-RU" b="1" dirty="0" smtClean="0"/>
              <a:t> </a:t>
            </a:r>
            <a:r>
              <a:rPr lang="ru-RU" b="1" dirty="0"/>
              <a:t>дохода от реализации недвижимого имущества (квартир)</a:t>
            </a:r>
            <a:endParaRPr lang="ru-RU" dirty="0"/>
          </a:p>
        </p:txBody>
      </p:sp>
      <p:pic>
        <p:nvPicPr>
          <p:cNvPr id="16" name="Picture 3" descr="C:\Users\2900-05-520\Desktop\55-556396_the-emphasis-on-art-based-programs-to-redu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0" y="3067095"/>
            <a:ext cx="82336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2900-05-520\Desktop\55-556396_the-emphasis-on-art-based-programs-to-redu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0" y="3931191"/>
            <a:ext cx="82336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3067095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Неправомерное применение льготных ставок по </a:t>
            </a:r>
            <a:r>
              <a:rPr lang="ru-RU" b="1" dirty="0"/>
              <a:t>налогу, уплачиваемому в связи с применением УСН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15616" y="3798788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Налоговая нагрузка ниже </a:t>
            </a:r>
            <a:r>
              <a:rPr lang="ru-RU" b="1" dirty="0"/>
              <a:t>среднеотраслевого показателя </a:t>
            </a:r>
            <a:endParaRPr lang="ru-RU" b="1" dirty="0" smtClean="0"/>
          </a:p>
          <a:p>
            <a:r>
              <a:rPr lang="ru-RU" b="1" dirty="0" smtClean="0"/>
              <a:t>(в том числе неполное </a:t>
            </a:r>
            <a:r>
              <a:rPr lang="ru-RU" b="1" dirty="0"/>
              <a:t>отражение доходов в связи с неприменением </a:t>
            </a:r>
            <a:r>
              <a:rPr lang="ru-RU" b="1" dirty="0" smtClean="0"/>
              <a:t>ККТ)</a:t>
            </a:r>
            <a:endParaRPr lang="ru-RU" b="1" dirty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41985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5</a:t>
            </a: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611560" y="123478"/>
            <a:ext cx="8499834" cy="648072"/>
          </a:xfrm>
          <a:prstGeom prst="rect">
            <a:avLst/>
          </a:prstGeom>
        </p:spPr>
        <p:txBody>
          <a:bodyPr vert="horz" wrap="square" lIns="104300" tIns="52150" rIns="104300" bIns="52150" rtlCol="0" anchor="ctr">
            <a:noAutofit/>
          </a:bodyPr>
          <a:lstStyle/>
          <a:p>
            <a:pPr defTabSz="912813">
              <a:spcBef>
                <a:spcPts val="0"/>
              </a:spcBef>
            </a:pP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+mj-ea"/>
                <a:cs typeface="+mj-cs"/>
              </a:rPr>
              <a:t>Пониженные налоговые ставки по </a:t>
            </a:r>
            <a:r>
              <a:rPr lang="ru-RU" sz="2400" b="1" dirty="0" err="1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  <a:ea typeface="+mj-ea"/>
                <a:cs typeface="+mj-cs"/>
              </a:rPr>
              <a:t>спецрежимам</a:t>
            </a:r>
            <a:endParaRPr lang="ru-RU" sz="2400" b="1" dirty="0">
              <a:solidFill>
                <a:schemeClr val="bg1">
                  <a:lumMod val="6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46144"/>
              </p:ext>
            </p:extLst>
          </p:nvPr>
        </p:nvGraphicFramePr>
        <p:xfrm>
          <a:off x="467544" y="699542"/>
          <a:ext cx="7848873" cy="410445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17380"/>
                <a:gridCol w="2634741"/>
                <a:gridCol w="4496752"/>
              </a:tblGrid>
              <a:tr h="308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Размер пониженной ставки, в %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НПА устанавливающий льготу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Категории плательщиков налогов, для которых предусмотрена налоговая льгота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>
                    <a:solidFill>
                      <a:schemeClr val="accent1"/>
                    </a:solidFill>
                  </a:tcPr>
                </a:tc>
              </a:tr>
              <a:tr h="274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8, 10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Закон Архангельской области от 30.09.2019 N 131-10-ОЗ "О размере налоговой ставки при применении 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УСН  (доходы – расходы)"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Отсутствие задолженности, численность</a:t>
                      </a:r>
                      <a:r>
                        <a:rPr lang="ru-RU" sz="800" u="none" strike="noStrike" baseline="0" dirty="0" smtClean="0">
                          <a:effectLst/>
                          <a:latin typeface="+mn-lt"/>
                        </a:rPr>
                        <a:t> не менее 3 чел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., определенные виды</a:t>
                      </a:r>
                      <a:r>
                        <a:rPr lang="ru-RU" sz="800" u="none" strike="noStrike" baseline="0" dirty="0" smtClean="0">
                          <a:effectLst/>
                          <a:latin typeface="+mn-lt"/>
                        </a:rPr>
                        <a:t> деятельности, доля доходов не менее 70 %.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</a:tr>
              <a:tr h="4105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5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Отсутствие задолженности, численность</a:t>
                      </a:r>
                      <a:r>
                        <a:rPr lang="ru-RU" sz="800" u="none" strike="noStrike" baseline="0" dirty="0" smtClean="0">
                          <a:effectLst/>
                          <a:latin typeface="+mn-lt"/>
                        </a:rPr>
                        <a:t> не менее 5 чел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., численность не менее 90 % от численности предыдущего</a:t>
                      </a:r>
                      <a:r>
                        <a:rPr lang="ru-RU" sz="800" u="none" strike="noStrike" baseline="0" dirty="0" smtClean="0">
                          <a:effectLst/>
                          <a:latin typeface="+mn-lt"/>
                        </a:rPr>
                        <a:t> периода или уменьшена не более чем на 1 чел.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</a:tr>
              <a:tr h="274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Отсутствие задолженности,  </a:t>
                      </a:r>
                      <a:r>
                        <a:rPr lang="ru-RU" sz="800" u="none" strike="noStrike" dirty="0">
                          <a:effectLst/>
                          <a:latin typeface="+mn-lt"/>
                        </a:rPr>
                        <a:t>резиденты Арктической 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зоны, доля доходов не менее 90 %.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</a:tr>
              <a:tr h="13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10075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Отсутствие задолженности,  резиденты ТОСЭР, доля доходов</a:t>
                      </a:r>
                      <a:r>
                        <a:rPr lang="ru-RU" sz="800" u="none" strike="noStrike" baseline="0" dirty="0" smtClean="0">
                          <a:effectLst/>
                          <a:latin typeface="+mn-lt"/>
                        </a:rPr>
                        <a:t> не менее 70 %.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</a:tr>
              <a:tr h="13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7.5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60" marR="4160" marT="4160" marB="0" anchor="ctr"/>
                </a:tc>
                <a:tc>
                  <a:txBody>
                    <a:bodyPr/>
                    <a:lstStyle/>
                    <a:p>
                      <a:pPr marL="0" marR="0" indent="0" algn="ctr" defTabSz="10075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Определенные виды деятельности в сфере обращения с отходами,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отсутствие задолженности, доля доходов не менее 70 %.</a:t>
                      </a:r>
                      <a:endParaRPr lang="ru-RU" sz="8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</a:tr>
              <a:tr h="546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Закон Архангельской области от 03.04.2015 N 262-15-ОЗ "О льготах по налогу, взимаемому в связи с применением </a:t>
                      </a:r>
                      <a:r>
                        <a:rPr lang="ru-RU" sz="800" u="none" strike="noStrike" dirty="0" smtClean="0">
                          <a:effectLst/>
                        </a:rPr>
                        <a:t> УСН  </a:t>
                      </a:r>
                      <a:r>
                        <a:rPr lang="ru-RU" sz="800" u="none" strike="noStrike" dirty="0">
                          <a:effectLst/>
                        </a:rPr>
                        <a:t>и налогу, взимаемому в связи с применением </a:t>
                      </a:r>
                      <a:r>
                        <a:rPr lang="ru-RU" sz="800" u="none" strike="noStrike" dirty="0" smtClean="0">
                          <a:effectLst/>
                        </a:rPr>
                        <a:t>ПСН"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Впервые </a:t>
                      </a:r>
                      <a:r>
                        <a:rPr lang="ru-RU" sz="800" u="none" strike="noStrike" dirty="0">
                          <a:effectLst/>
                        </a:rPr>
                        <a:t>зарегистрированные </a:t>
                      </a:r>
                      <a:r>
                        <a:rPr lang="ru-RU" sz="800" u="none" strike="noStrike" dirty="0" smtClean="0">
                          <a:effectLst/>
                        </a:rPr>
                        <a:t> ИП,  </a:t>
                      </a:r>
                      <a:r>
                        <a:rPr lang="ru-RU" sz="800" u="none" strike="noStrike" dirty="0">
                          <a:effectLst/>
                        </a:rPr>
                        <a:t>осуществляющие </a:t>
                      </a:r>
                      <a:r>
                        <a:rPr lang="ru-RU" sz="800" u="none" strike="noStrike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деятельность  в производственной, социальной и (или) научной сферах, а также в сфере бытовых услуг населению и услуг по предоставлению мест для временного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проживания.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/>
                </a:tc>
              </a:tr>
              <a:tr h="144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Закон Архангельской области от 27.04.2020 № 254-16-ОЗ "О размере налоговой ставки при применении </a:t>
                      </a: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УСН ( доходы)"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+mn-lt"/>
                        </a:rPr>
                        <a:t>Все категории налогоплательщиков.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</a:tr>
              <a:tr h="305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075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Отсутствие задолженности,  резиденты Арктической зоны,</a:t>
                      </a:r>
                      <a:r>
                        <a:rPr lang="ru-RU" sz="800" u="none" strike="noStrike" baseline="0" dirty="0" smtClean="0">
                          <a:effectLst/>
                          <a:latin typeface="+mn-lt"/>
                        </a:rPr>
                        <a:t> доля доходов не менее 90 %.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</a:tr>
              <a:tr h="176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10075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+mn-lt"/>
                        </a:rPr>
                        <a:t>Отсутствие задолженности,  резиденты ТОСЭР, доля доходов не менее 70 %.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</a:tr>
              <a:tr h="13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60" marR="4160" marT="416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60" marR="4160" marT="4160" marB="0" anchor="ctr"/>
                </a:tc>
              </a:tr>
              <a:tr h="274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160" marR="4160" marT="4160" marB="0" anchor="ctr"/>
                </a:tc>
                <a:tc>
                  <a:txBody>
                    <a:bodyPr/>
                    <a:lstStyle/>
                    <a:p>
                      <a:pPr marL="0" marR="0" indent="0" algn="ctr" defTabSz="10075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Определенные виды деятельности в сфере обращения с отходами,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отсутствие задолженности, доля доходов не менее 70 %.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47" marR="3647" marT="2901" marB="0" anchor="ctr"/>
                </a:tc>
              </a:tr>
              <a:tr h="13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Закон НАО от 13.03.2015 N 55-ОЗ "Об особенностях налогообложения при применении </a:t>
                      </a:r>
                      <a:r>
                        <a:rPr lang="ru-RU" sz="800" u="none" strike="noStrike" dirty="0" smtClean="0">
                          <a:effectLst/>
                        </a:rPr>
                        <a:t>УСН </a:t>
                      </a:r>
                      <a:r>
                        <a:rPr lang="ru-RU" sz="800" u="none" strike="noStrike" dirty="0">
                          <a:effectLst/>
                        </a:rPr>
                        <a:t>и </a:t>
                      </a:r>
                      <a:r>
                        <a:rPr lang="ru-RU" sz="800" u="none" strike="noStrike" dirty="0" smtClean="0">
                          <a:effectLst/>
                        </a:rPr>
                        <a:t>ПСН </a:t>
                      </a:r>
                      <a:r>
                        <a:rPr lang="ru-RU" sz="800" u="none" strike="noStrike" dirty="0">
                          <a:effectLst/>
                        </a:rPr>
                        <a:t>налогообложения"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Налогоплательщики являются  субъектом малого и среднего предпринимательства, зарегистрированы на территории НАО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/>
                </a:tc>
              </a:tr>
              <a:tr h="13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85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4160" marR="4160" marT="4160" marB="0" anchor="ctr"/>
                </a:tc>
                <a:tc>
                  <a:txBody>
                    <a:bodyPr/>
                    <a:lstStyle/>
                    <a:p>
                      <a:pPr marL="0" marR="0" indent="0" algn="ctr" defTabSz="100751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Впервые зарегистрированные  ИП,  осуществляющие  деятельность  в производственной, социальной и (или) научной сферах, а также в сфере бытовых услуг населению.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47" marR="3647" marT="290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8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4" y="4531069"/>
            <a:ext cx="619711" cy="473875"/>
          </a:xfrm>
          <a:prstGeom prst="rect">
            <a:avLst/>
          </a:prstGeom>
        </p:spPr>
        <p:txBody>
          <a:bodyPr vert="horz" lIns="92944" tIns="46471" rIns="92944" bIns="46471" rtlCol="0" anchor="ctr">
            <a:normAutofit/>
          </a:bodyPr>
          <a:lstStyle/>
          <a:p>
            <a:fld id="{E20E89E6-FE54-4E13-859C-1FA908D70D39}" type="slidenum">
              <a:rPr lang="ru-RU" sz="1900">
                <a:solidFill>
                  <a:prstClr val="white"/>
                </a:solidFill>
              </a:rPr>
              <a:pPr/>
              <a:t>6</a:t>
            </a:fld>
            <a:endParaRPr lang="ru-RU" sz="19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18533"/>
            <a:ext cx="8580089" cy="544944"/>
          </a:xfrm>
          <a:prstGeom prst="rect">
            <a:avLst/>
          </a:prstGeom>
        </p:spPr>
        <p:txBody>
          <a:bodyPr vert="horz" lIns="88428" tIns="44212" rIns="88428" bIns="44212" rtlCol="0" anchor="ctr">
            <a:noAutofit/>
          </a:bodyPr>
          <a:lstStyle>
            <a:defPPr>
              <a:defRPr lang="ru-RU"/>
            </a:defPPr>
            <a:lvl1pPr defTabSz="914239">
              <a:lnSpc>
                <a:spcPct val="100000"/>
              </a:lnSpc>
              <a:spcBef>
                <a:spcPct val="0"/>
              </a:spcBef>
              <a:buNone/>
              <a:defRPr sz="2800" b="1" i="0" cap="all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ru-RU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395536" y="267494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Упрощенная система налогообложения</a:t>
            </a:r>
            <a:endParaRPr lang="ru-RU" sz="24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395537" y="723181"/>
            <a:ext cx="4824536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08" tIns="43063" rIns="86108" bIns="43063" anchor="ctr"/>
          <a:lstStyle>
            <a:defPPr>
              <a:defRPr lang="ru-RU"/>
            </a:defPPr>
            <a:lvl1pPr algn="ctr">
              <a:defRPr sz="1600" b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 algn="l" defTabSz="861355"/>
            <a:r>
              <a:rPr lang="ru-RU" sz="1900" dirty="0" smtClean="0">
                <a:solidFill>
                  <a:srgbClr val="9F2E2B"/>
                </a:solidFill>
                <a:cs typeface="Times New Roman" panose="02020603050405020304" pitchFamily="18" charset="0"/>
              </a:rPr>
              <a:t>ОСНОВНЫЕ НАРУШЕНИЯ: </a:t>
            </a:r>
            <a:endParaRPr lang="ru-RU" sz="1900" dirty="0">
              <a:solidFill>
                <a:srgbClr val="9F2E2B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2900-05-520\Desktop\55-556396_the-emphasis-on-art-based-programs-to-redu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6" y="1482919"/>
            <a:ext cx="82336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сайт ФНС\Ноябрь\14992_o_l_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92547"/>
            <a:ext cx="4320480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2900-05-520\Desktop\55-556396_the-emphasis-on-art-based-programs-to-redu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0" y="2283718"/>
            <a:ext cx="82336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338903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Расхождения между сведениями в декларации </a:t>
            </a:r>
            <a:r>
              <a:rPr lang="ru-RU" b="1" dirty="0" smtClean="0"/>
              <a:t>по </a:t>
            </a:r>
            <a:r>
              <a:rPr lang="ru-RU" b="1" dirty="0"/>
              <a:t>УСН и данными расчетного счета и книги учета доходов и расходов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283718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Занижение налоговой базы по УСН вследствие </a:t>
            </a:r>
            <a:r>
              <a:rPr lang="ru-RU" b="1" dirty="0" err="1" smtClean="0"/>
              <a:t>неотражения</a:t>
            </a:r>
            <a:r>
              <a:rPr lang="ru-RU" b="1" dirty="0" smtClean="0"/>
              <a:t> </a:t>
            </a:r>
            <a:r>
              <a:rPr lang="ru-RU" b="1" dirty="0"/>
              <a:t>дохода от реализации недвижимого имущества (квартир)</a:t>
            </a:r>
            <a:endParaRPr lang="ru-RU" dirty="0"/>
          </a:p>
        </p:txBody>
      </p:sp>
      <p:pic>
        <p:nvPicPr>
          <p:cNvPr id="16" name="Picture 3" descr="C:\Users\2900-05-520\Desktop\55-556396_the-emphasis-on-art-based-programs-to-redu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0" y="3067095"/>
            <a:ext cx="82336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2900-05-520\Desktop\55-556396_the-emphasis-on-art-based-programs-to-redu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0" y="3931191"/>
            <a:ext cx="823364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15616" y="3067095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Неправомерное применение льготных ставок по </a:t>
            </a:r>
            <a:r>
              <a:rPr lang="ru-RU" b="1" dirty="0"/>
              <a:t>налогу, уплачиваемому в связи с применением УСН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15616" y="3798788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Налоговая нагрузка ниже </a:t>
            </a:r>
            <a:r>
              <a:rPr lang="ru-RU" b="1" dirty="0"/>
              <a:t>среднеотраслевого показателя </a:t>
            </a:r>
            <a:endParaRPr lang="ru-RU" b="1" dirty="0" smtClean="0"/>
          </a:p>
          <a:p>
            <a:r>
              <a:rPr lang="ru-RU" b="1" dirty="0" smtClean="0"/>
              <a:t>(в том числе неполное </a:t>
            </a:r>
            <a:r>
              <a:rPr lang="ru-RU" b="1" dirty="0"/>
              <a:t>отражение доходов в связи с неприменением </a:t>
            </a:r>
            <a:r>
              <a:rPr lang="ru-RU" b="1" dirty="0" smtClean="0"/>
              <a:t>ККТ)</a:t>
            </a:r>
            <a:endParaRPr lang="ru-RU" b="1" dirty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0721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395536" y="267494"/>
            <a:ext cx="8568952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КТО СМОЖЕТ НЕ ПРИМЕНЯТЬ КАССЫ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27534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применять онлайн-кассы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расчетах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только в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следующих случаях:</a:t>
            </a:r>
          </a:p>
        </p:txBody>
      </p:sp>
      <p:pic>
        <p:nvPicPr>
          <p:cNvPr id="3074" name="Picture 2" descr="F:\2021\Слайды\scale_24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86"/>
            <a:ext cx="3266983" cy="21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99592" y="1059582"/>
            <a:ext cx="77768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1200" b="1" dirty="0" smtClean="0"/>
              <a:t>В </a:t>
            </a:r>
            <a:r>
              <a:rPr lang="ru-RU" sz="1200" b="1" dirty="0"/>
              <a:t>отдаленных или труднодоступных местностях </a:t>
            </a:r>
            <a:endParaRPr lang="ru-RU" sz="1200" b="1" dirty="0" smtClean="0"/>
          </a:p>
          <a:p>
            <a:r>
              <a:rPr lang="ru-RU" sz="1200" dirty="0" smtClean="0"/>
              <a:t>при условии выдачи </a:t>
            </a:r>
            <a:r>
              <a:rPr lang="ru-RU" sz="1200" dirty="0"/>
              <a:t>покупателю по его требованию документа, </a:t>
            </a:r>
            <a:endParaRPr lang="ru-RU" sz="1200" dirty="0" smtClean="0"/>
          </a:p>
          <a:p>
            <a:r>
              <a:rPr lang="ru-RU" sz="1200" dirty="0" smtClean="0"/>
              <a:t>подтверждающего факт осуществления </a:t>
            </a:r>
            <a:r>
              <a:rPr lang="ru-RU" sz="1200" dirty="0"/>
              <a:t>расчета (перечень </a:t>
            </a:r>
            <a:r>
              <a:rPr lang="ru-RU" sz="1200" dirty="0" smtClean="0"/>
              <a:t>таких</a:t>
            </a:r>
          </a:p>
          <a:p>
            <a:r>
              <a:rPr lang="ru-RU" sz="1200" dirty="0" smtClean="0"/>
              <a:t>местностей утверждается  на </a:t>
            </a:r>
            <a:r>
              <a:rPr lang="ru-RU" sz="1200" dirty="0"/>
              <a:t>региональном </a:t>
            </a:r>
            <a:r>
              <a:rPr lang="ru-RU" sz="1200" dirty="0" smtClean="0"/>
              <a:t>уровне)</a:t>
            </a:r>
          </a:p>
          <a:p>
            <a:endParaRPr lang="ru-RU" sz="1200" dirty="0"/>
          </a:p>
          <a:p>
            <a:r>
              <a:rPr lang="ru-RU" sz="1200" b="1" dirty="0" smtClean="0"/>
              <a:t>Осуществление </a:t>
            </a:r>
            <a:r>
              <a:rPr lang="ru-RU" sz="1200" b="1" dirty="0"/>
              <a:t>определенных видов деятельности и оказание </a:t>
            </a:r>
          </a:p>
          <a:p>
            <a:r>
              <a:rPr lang="ru-RU" sz="1200" b="1" dirty="0"/>
              <a:t>н</a:t>
            </a:r>
            <a:r>
              <a:rPr lang="ru-RU" sz="1200" b="1" dirty="0" smtClean="0"/>
              <a:t>екоторых услуг</a:t>
            </a:r>
            <a:r>
              <a:rPr lang="ru-RU" sz="1200" dirty="0"/>
              <a:t>, </a:t>
            </a:r>
            <a:r>
              <a:rPr lang="ru-RU" sz="1200" dirty="0" smtClean="0"/>
              <a:t>перечисленных в Законе </a:t>
            </a:r>
            <a:r>
              <a:rPr lang="ru-RU" sz="1200" dirty="0"/>
              <a:t>№ 54-ФЗ (например, сезонная торговля вразвал </a:t>
            </a:r>
            <a:r>
              <a:rPr lang="ru-RU" sz="1200" dirty="0" smtClean="0"/>
              <a:t>овощами; </a:t>
            </a:r>
            <a:r>
              <a:rPr lang="ru-RU" sz="1200" dirty="0"/>
              <a:t>ремонт и окраска обуви; изготовление и ремонт металлической галантереи </a:t>
            </a:r>
            <a:r>
              <a:rPr lang="ru-RU" sz="1200" dirty="0" smtClean="0"/>
              <a:t>и </a:t>
            </a:r>
            <a:r>
              <a:rPr lang="ru-RU" sz="1200" dirty="0"/>
              <a:t>др</a:t>
            </a:r>
            <a:r>
              <a:rPr lang="ru-RU" sz="1200" dirty="0" smtClean="0"/>
              <a:t>.)</a:t>
            </a:r>
          </a:p>
          <a:p>
            <a:endParaRPr lang="ru-RU" sz="1200" dirty="0"/>
          </a:p>
          <a:p>
            <a:r>
              <a:rPr lang="ru-RU" sz="1200" b="1" dirty="0" smtClean="0"/>
              <a:t>Применение </a:t>
            </a:r>
            <a:r>
              <a:rPr lang="ru-RU" sz="1200" b="1" dirty="0"/>
              <a:t>патентной системы налогообложения </a:t>
            </a:r>
            <a:r>
              <a:rPr lang="ru-RU" sz="1200" dirty="0"/>
              <a:t>при условии выдачи </a:t>
            </a:r>
            <a:r>
              <a:rPr lang="ru-RU" sz="1200" dirty="0" smtClean="0"/>
              <a:t>покупателю </a:t>
            </a:r>
            <a:r>
              <a:rPr lang="ru-RU" sz="1200" dirty="0"/>
              <a:t>документа, подтверждающего </a:t>
            </a:r>
            <a:r>
              <a:rPr lang="ru-RU" sz="1200" dirty="0" smtClean="0"/>
              <a:t>факт осуществления </a:t>
            </a:r>
            <a:r>
              <a:rPr lang="ru-RU" sz="1200" dirty="0"/>
              <a:t>расчета. При этом по отдельным видам деятельности, </a:t>
            </a:r>
            <a:endParaRPr lang="ru-RU" sz="1200" dirty="0" smtClean="0"/>
          </a:p>
          <a:p>
            <a:r>
              <a:rPr lang="ru-RU" sz="1200" dirty="0" smtClean="0"/>
              <a:t>указанным </a:t>
            </a:r>
            <a:r>
              <a:rPr lang="ru-RU" sz="1200" dirty="0"/>
              <a:t>в п.2 ст. 346.43 Налогового кодекса </a:t>
            </a:r>
            <a:r>
              <a:rPr lang="ru-RU" sz="1200" dirty="0" smtClean="0"/>
              <a:t>РФ, </a:t>
            </a:r>
            <a:r>
              <a:rPr lang="ru-RU" sz="1200" dirty="0"/>
              <a:t>кассы обязательны для применения </a:t>
            </a:r>
            <a:r>
              <a:rPr lang="ru-RU" sz="1200" dirty="0" smtClean="0"/>
              <a:t>(торговля, общепит, косметические и </a:t>
            </a:r>
            <a:r>
              <a:rPr lang="ru-RU" sz="1200" dirty="0"/>
              <a:t>парикмахерские услуги, перевозка грузов, пассажиров в автотранспорте и др.) </a:t>
            </a:r>
            <a:endParaRPr lang="ru-RU" sz="1200" dirty="0" smtClean="0"/>
          </a:p>
          <a:p>
            <a:endParaRPr lang="ru-RU" sz="1200" dirty="0"/>
          </a:p>
          <a:p>
            <a:r>
              <a:rPr lang="ru-RU" sz="1200" b="1" dirty="0" smtClean="0"/>
              <a:t>Применение режима </a:t>
            </a:r>
            <a:r>
              <a:rPr lang="ru-RU" sz="1200" b="1" dirty="0"/>
              <a:t>налогообложения «Налог на профессиональный доход» </a:t>
            </a:r>
            <a:r>
              <a:rPr lang="ru-RU" sz="1200" dirty="0" smtClean="0"/>
              <a:t>(кассы могут </a:t>
            </a:r>
            <a:r>
              <a:rPr lang="ru-RU" sz="1200" dirty="0"/>
              <a:t>не </a:t>
            </a:r>
            <a:r>
              <a:rPr lang="ru-RU" sz="1200" dirty="0" smtClean="0"/>
              <a:t>применяться </a:t>
            </a:r>
            <a:r>
              <a:rPr lang="ru-RU" sz="1200" dirty="0" err="1" smtClean="0"/>
              <a:t>самозанятыми</a:t>
            </a:r>
            <a:r>
              <a:rPr lang="ru-RU" sz="1200" dirty="0" smtClean="0"/>
              <a:t> только </a:t>
            </a:r>
            <a:r>
              <a:rPr lang="ru-RU" sz="1200" dirty="0"/>
              <a:t>в отношении доходов, облагаемых </a:t>
            </a:r>
            <a:r>
              <a:rPr lang="ru-RU" sz="1200" dirty="0" smtClean="0"/>
              <a:t>НПД)</a:t>
            </a:r>
            <a:endParaRPr lang="ru-RU" sz="1200" dirty="0"/>
          </a:p>
        </p:txBody>
      </p:sp>
      <p:pic>
        <p:nvPicPr>
          <p:cNvPr id="3079" name="Picture 7" descr="F:\2021\Слайды\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8899"/>
            <a:ext cx="560677" cy="5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F:\2021\Слайды\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5" y="2211710"/>
            <a:ext cx="560677" cy="5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F:\2021\Слайды\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31790"/>
            <a:ext cx="560677" cy="5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7" descr="F:\2021\Слайды\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5163"/>
            <a:ext cx="560677" cy="5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971600" y="4371950"/>
            <a:ext cx="7344816" cy="34051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Сообщения о неприменении ККТ принимаются по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телефону: 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+7 (8182) 63-54-52</a:t>
            </a:r>
          </a:p>
        </p:txBody>
      </p:sp>
    </p:spTree>
    <p:extLst>
      <p:ext uri="{BB962C8B-B14F-4D97-AF65-F5344CB8AC3E}">
        <p14:creationId xmlns:p14="http://schemas.microsoft.com/office/powerpoint/2010/main" val="8355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1" y="4531214"/>
            <a:ext cx="620370" cy="47407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DD64C9-2611-480F-B413-B93F13A11B4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51520" y="267494"/>
            <a:ext cx="8784976" cy="360040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2813" fontAlgn="base">
              <a:spcBef>
                <a:spcPts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СУБСИДИЯ НА НЕРАБОЧИЕ 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ДНИ (постановление Правительства РФ от 07.09.2021 № 1513)</a:t>
            </a:r>
            <a:endParaRPr lang="ru-RU" sz="1800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84654871"/>
              </p:ext>
            </p:extLst>
          </p:nvPr>
        </p:nvGraphicFramePr>
        <p:xfrm>
          <a:off x="-540568" y="771550"/>
          <a:ext cx="76081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F:\сайт ФНС\Ноябрь\imgpreview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7507"/>
            <a:ext cx="4356484" cy="29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56176" y="3137733"/>
            <a:ext cx="2160240" cy="153233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Заявление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субсидию принимается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01 ноября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15 декабря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</p:spTree>
    <p:extLst>
      <p:ext uri="{BB962C8B-B14F-4D97-AF65-F5344CB8AC3E}">
        <p14:creationId xmlns:p14="http://schemas.microsoft.com/office/powerpoint/2010/main" val="278619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576171-B9FE-441C-88E4-E502501FD63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07580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9"/>
          <p:cNvSpPr txBox="1">
            <a:spLocks/>
          </p:cNvSpPr>
          <p:nvPr/>
        </p:nvSpPr>
        <p:spPr bwMode="auto">
          <a:xfrm>
            <a:off x="2195737" y="808435"/>
            <a:ext cx="6696743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" tIns="29" rIns="58" bIns="29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Спасибо </a:t>
            </a:r>
            <a:endParaRPr lang="ru-RU" sz="4800" b="1" dirty="0" smtClean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r>
              <a:rPr lang="ru-RU" sz="48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за </a:t>
            </a:r>
            <a:r>
              <a:rPr lang="ru-RU" sz="4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внимание!</a:t>
            </a:r>
          </a:p>
        </p:txBody>
      </p:sp>
      <p:pic>
        <p:nvPicPr>
          <p:cNvPr id="1027" name="Picture 3" descr="D:\2017\Фотошоп\Серые зарплаты\Для текс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26" y="843558"/>
            <a:ext cx="1357085" cy="14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wrap="square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txDef>
      <a:spPr/>
      <a:bodyPr vert="horz" wrap="none" lIns="104306" tIns="52153" rIns="104306" bIns="52153" rtlCol="0" anchor="ctr">
        <a:noAutofit/>
      </a:bodyPr>
      <a:lstStyle>
        <a:defPPr marL="0" marR="0" indent="0" algn="ctr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23339</TotalTime>
  <Words>922</Words>
  <Application>Microsoft Office PowerPoint</Application>
  <PresentationFormat>Экран (16:9)</PresentationFormat>
  <Paragraphs>125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Present_FNS2012_16-9</vt:lpstr>
      <vt:lpstr>ПРАКТИКА НАЛОГОВОГО КОНТРОЛЯ: ТИПОВЫЕ ОШИБКИ,  ДОПУСКАЕМЫЕ НАЛОГОПЛАТЕЛЬЩИКАМИ ПРИ ПРИМЕНЕНИИ УПРОЩЕННОЙ И ПАТЕНТНОЙ СИСТЕМ НАЛОГООБЛОЖЕНИЯ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 Олег Валерьевич</dc:creator>
  <cp:lastModifiedBy>пресс-служба налогового управления</cp:lastModifiedBy>
  <cp:revision>2504</cp:revision>
  <cp:lastPrinted>2020-05-07T11:14:09Z</cp:lastPrinted>
  <dcterms:created xsi:type="dcterms:W3CDTF">2013-05-08T13:59:01Z</dcterms:created>
  <dcterms:modified xsi:type="dcterms:W3CDTF">2021-11-26T11:58:37Z</dcterms:modified>
</cp:coreProperties>
</file>