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</p:sldMasterIdLst>
  <p:notesMasterIdLst>
    <p:notesMasterId r:id="rId27"/>
  </p:notesMasterIdLst>
  <p:sldIdLst>
    <p:sldId id="275" r:id="rId3"/>
    <p:sldId id="257" r:id="rId4"/>
    <p:sldId id="256" r:id="rId5"/>
    <p:sldId id="258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2" r:id="rId17"/>
    <p:sldId id="264" r:id="rId18"/>
    <p:sldId id="276" r:id="rId19"/>
    <p:sldId id="277" r:id="rId20"/>
    <p:sldId id="280" r:id="rId21"/>
    <p:sldId id="279" r:id="rId22"/>
    <p:sldId id="283" r:id="rId23"/>
    <p:sldId id="284" r:id="rId24"/>
    <p:sldId id="281" r:id="rId25"/>
    <p:sldId id="278" r:id="rId26"/>
  </p:sldIdLst>
  <p:sldSz cx="9144000" cy="6858000" type="screen4x3"/>
  <p:notesSz cx="6718300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AC090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663" autoAdjust="0"/>
  </p:normalViewPr>
  <p:slideViewPr>
    <p:cSldViewPr>
      <p:cViewPr varScale="1">
        <p:scale>
          <a:sx n="75" d="100"/>
          <a:sy n="75" d="100"/>
        </p:scale>
        <p:origin x="-15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7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4032" y="-96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00-08-601\Desktop\&#1087;&#1086;%20&#1072;&#1085;&#1072;&#1083;&#1080;&#1090;&#1080;&#1095;&#1077;&#1089;&#1082;&#1086;&#1081;%20&#1089;&#1087;&#1088;&#1072;&#1074;&#1082;&#1077;\1%20&#1082;&#1074;.%202016\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99571211686021E-2"/>
          <c:y val="0.12642397427844523"/>
          <c:w val="0.9681957013883703"/>
          <c:h val="0.7168753175030304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/>
          </c:spPr>
          <c:marker>
            <c:symbol val="circle"/>
            <c:size val="15"/>
            <c:spPr>
              <a:solidFill>
                <a:schemeClr val="bg1"/>
              </a:solidFill>
              <a:ln w="19050"/>
            </c:spPr>
          </c:marker>
          <c:dLbls>
            <c:dLbl>
              <c:idx val="0"/>
              <c:layout>
                <c:manualLayout>
                  <c:x val="-4.7357771531738535E-2"/>
                  <c:y val="-6.67714235585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643423536170035E-2"/>
                  <c:y val="-7.2617473532414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363598128923689E-2"/>
                  <c:y val="-6.3246159859095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408985064215666E-2"/>
                  <c:y val="-8.059702552361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186702433219808E-2"/>
                  <c:y val="-7.81599632413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072119527307049E-2"/>
                  <c:y val="-8.5091255955447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7889269008247505E-2"/>
                  <c:y val="-7.649097352013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6260924869722213E-2"/>
                  <c:y val="-6.7119659846817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2711573181240002E-2"/>
                  <c:y val="-7.409089470097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7162585655081741E-2"/>
                  <c:y val="-7.196005549294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5138894587829796E-3"/>
                  <c:y val="-7.5150396950905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1 кв 2015</c:v>
                </c:pt>
                <c:pt idx="1">
                  <c:v>2 кв 2015</c:v>
                </c:pt>
                <c:pt idx="2">
                  <c:v>3 кв 2015</c:v>
                </c:pt>
                <c:pt idx="3">
                  <c:v>4 кв 2015</c:v>
                </c:pt>
                <c:pt idx="4">
                  <c:v>1 кв 2016</c:v>
                </c:pt>
                <c:pt idx="5">
                  <c:v>2 кв 2016</c:v>
                </c:pt>
                <c:pt idx="6">
                  <c:v>3 кв 2106</c:v>
                </c:pt>
                <c:pt idx="7">
                  <c:v>4 кв 2016</c:v>
                </c:pt>
                <c:pt idx="8">
                  <c:v>1 кв 2017</c:v>
                </c:pt>
                <c:pt idx="9">
                  <c:v>2 кв 2017</c:v>
                </c:pt>
                <c:pt idx="10">
                  <c:v>3 кв 2017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98.1</c:v>
                </c:pt>
                <c:pt idx="1">
                  <c:v>96.6</c:v>
                </c:pt>
                <c:pt idx="2">
                  <c:v>97.3</c:v>
                </c:pt>
                <c:pt idx="3">
                  <c:v>96.8</c:v>
                </c:pt>
                <c:pt idx="4">
                  <c:v>99.6</c:v>
                </c:pt>
                <c:pt idx="5">
                  <c:v>99.5</c:v>
                </c:pt>
                <c:pt idx="6">
                  <c:v>99.6</c:v>
                </c:pt>
                <c:pt idx="7">
                  <c:v>100.3</c:v>
                </c:pt>
                <c:pt idx="8">
                  <c:v>100.5</c:v>
                </c:pt>
                <c:pt idx="9">
                  <c:v>102.5</c:v>
                </c:pt>
                <c:pt idx="10">
                  <c:v>101.8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84544"/>
        <c:axId val="102686080"/>
      </c:lineChart>
      <c:catAx>
        <c:axId val="102684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02686080"/>
        <c:crosses val="autoZero"/>
        <c:auto val="1"/>
        <c:lblAlgn val="ctr"/>
        <c:lblOffset val="100"/>
        <c:noMultiLvlLbl val="0"/>
      </c:catAx>
      <c:valAx>
        <c:axId val="102686080"/>
        <c:scaling>
          <c:orientation val="minMax"/>
          <c:max val="103.5"/>
          <c:min val="95"/>
        </c:scaling>
        <c:delete val="1"/>
        <c:axPos val="l"/>
        <c:numFmt formatCode="General" sourceLinked="1"/>
        <c:majorTickMark val="out"/>
        <c:minorTickMark val="none"/>
        <c:tickLblPos val="nextTo"/>
        <c:crossAx val="10268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63724600057147E-2"/>
          <c:y val="5.8393831070032473E-2"/>
          <c:w val="0.82773173407240519"/>
          <c:h val="0.88321233785993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504.2</c:v>
                </c:pt>
                <c:pt idx="1">
                  <c:v>754.9</c:v>
                </c:pt>
                <c:pt idx="2">
                  <c:v>1259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375232"/>
        <c:axId val="61376768"/>
      </c:barChart>
      <c:catAx>
        <c:axId val="61375232"/>
        <c:scaling>
          <c:orientation val="minMax"/>
        </c:scaling>
        <c:delete val="1"/>
        <c:axPos val="l"/>
        <c:majorTickMark val="out"/>
        <c:minorTickMark val="none"/>
        <c:tickLblPos val="nextTo"/>
        <c:crossAx val="61376768"/>
        <c:crosses val="autoZero"/>
        <c:auto val="1"/>
        <c:lblAlgn val="ctr"/>
        <c:lblOffset val="100"/>
        <c:noMultiLvlLbl val="0"/>
      </c:catAx>
      <c:valAx>
        <c:axId val="6137676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61375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880106414603"/>
          <c:y val="4.0277612832290664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1582986111111111"/>
                  <c:y val="-0.12547361111111111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216215277777777"/>
                  <c:y val="0.1120395833333333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147.10000000000002</c:v>
                </c:pt>
                <c:pt idx="1">
                  <c:v>754.9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2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3529901406321435"/>
                  <c:y val="-0.10986290963407615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675,8</a:t>
                    </a:r>
                    <a:endParaRPr lang="en-US" sz="14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93962526023596"/>
                      <c:h val="0.237466706126072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3879250520471895"/>
                  <c:y val="9.470257472625047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3 241,7</a:t>
                    </a:r>
                    <a:endParaRPr lang="en-US" sz="14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675.80000000000018</c:v>
                </c:pt>
                <c:pt idx="1">
                  <c:v>3241.7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8349348994511E-2"/>
          <c:y val="4.9580324028889323E-2"/>
          <c:w val="0.84669036281939503"/>
          <c:h val="0.900839351942221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7.536986117631278E-2"/>
                  <c:y val="-4.507302184444483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01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559299462525269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301</c:v>
                </c:pt>
                <c:pt idx="1">
                  <c:v>418.1</c:v>
                </c:pt>
                <c:pt idx="2">
                  <c:v>2690.9</c:v>
                </c:pt>
                <c:pt idx="3">
                  <c:v>3295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704192"/>
        <c:axId val="97705984"/>
      </c:barChart>
      <c:catAx>
        <c:axId val="97704192"/>
        <c:scaling>
          <c:orientation val="minMax"/>
        </c:scaling>
        <c:delete val="1"/>
        <c:axPos val="l"/>
        <c:majorTickMark val="out"/>
        <c:minorTickMark val="none"/>
        <c:tickLblPos val="nextTo"/>
        <c:crossAx val="97705984"/>
        <c:crosses val="autoZero"/>
        <c:auto val="1"/>
        <c:lblAlgn val="ctr"/>
        <c:lblOffset val="100"/>
        <c:noMultiLvlLbl val="0"/>
      </c:catAx>
      <c:valAx>
        <c:axId val="9770598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9770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68257391387723E-2"/>
          <c:y val="5.8895257901200759E-2"/>
          <c:w val="0.921589022608438"/>
          <c:h val="0.90511319560362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8.4085331772135286E-2"/>
                  <c:y val="-8.749364319640391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22842327109968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505167897187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026548235462462E-2"/>
                  <c:y val="-4.50739562972255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4"/>
                <c:pt idx="1">
                  <c:v>Категория 1</c:v>
                </c:pt>
                <c:pt idx="2">
                  <c:v>Категория 2</c:v>
                </c:pt>
                <c:pt idx="3">
                  <c:v>Категория 3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142.80000000000001</c:v>
                </c:pt>
                <c:pt idx="1">
                  <c:v>61</c:v>
                </c:pt>
                <c:pt idx="2">
                  <c:v>58</c:v>
                </c:pt>
                <c:pt idx="3">
                  <c:v>76.599999999999994</c:v>
                </c:pt>
                <c:pt idx="4">
                  <c:v>796.4</c:v>
                </c:pt>
                <c:pt idx="5">
                  <c:v>18</c:v>
                </c:pt>
                <c:pt idx="6">
                  <c:v>1034.5999999999999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97496448"/>
        <c:axId val="97498240"/>
      </c:barChart>
      <c:catAx>
        <c:axId val="97496448"/>
        <c:scaling>
          <c:orientation val="minMax"/>
        </c:scaling>
        <c:delete val="1"/>
        <c:axPos val="l"/>
        <c:majorTickMark val="out"/>
        <c:minorTickMark val="none"/>
        <c:tickLblPos val="nextTo"/>
        <c:crossAx val="97498240"/>
        <c:crosses val="autoZero"/>
        <c:auto val="1"/>
        <c:lblAlgn val="ctr"/>
        <c:lblOffset val="100"/>
        <c:noMultiLvlLbl val="0"/>
      </c:catAx>
      <c:valAx>
        <c:axId val="9749824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9749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88587171906272433"/>
          <c:h val="0.586897830400416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0.103942940761215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53299547691880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01024"/>
        <c:axId val="97602560"/>
      </c:barChart>
      <c:catAx>
        <c:axId val="9760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602560"/>
        <c:crosses val="autoZero"/>
        <c:auto val="1"/>
        <c:lblAlgn val="ctr"/>
        <c:lblOffset val="100"/>
        <c:noMultiLvlLbl val="0"/>
      </c:catAx>
      <c:valAx>
        <c:axId val="9760256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9760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039455126758E-3"/>
          <c:y val="0.13278284022843759"/>
          <c:w val="0.94378403088216412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0.103942940761215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53299547691880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2530.46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23616"/>
        <c:axId val="99825152"/>
      </c:barChart>
      <c:catAx>
        <c:axId val="99823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9825152"/>
        <c:crosses val="autoZero"/>
        <c:auto val="1"/>
        <c:lblAlgn val="ctr"/>
        <c:lblOffset val="100"/>
        <c:noMultiLvlLbl val="0"/>
      </c:catAx>
      <c:valAx>
        <c:axId val="9982515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99823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35939621965718571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8.288382551192487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53299547691880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54592"/>
        <c:axId val="97783808"/>
      </c:barChart>
      <c:catAx>
        <c:axId val="99854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783808"/>
        <c:crosses val="autoZero"/>
        <c:auto val="1"/>
        <c:lblAlgn val="ctr"/>
        <c:lblOffset val="100"/>
        <c:noMultiLvlLbl val="0"/>
      </c:catAx>
      <c:valAx>
        <c:axId val="9778380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9985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8990336065478628"/>
          <c:h val="0.83770974694314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8.0702890391946502E-2"/>
                  <c:y val="1.09705479659136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934259377482105"/>
                  <c:y val="2.514054866278842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481</c:v>
                </c:pt>
                <c:pt idx="1">
                  <c:v>848.1</c:v>
                </c:pt>
                <c:pt idx="2">
                  <c:v>3553</c:v>
                </c:pt>
                <c:pt idx="3">
                  <c:v>4582.6000000000004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3"/>
        <c:axId val="97799168"/>
        <c:axId val="104473344"/>
      </c:barChart>
      <c:catAx>
        <c:axId val="97799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4473344"/>
        <c:crosses val="autoZero"/>
        <c:auto val="1"/>
        <c:lblAlgn val="ctr"/>
        <c:lblOffset val="100"/>
        <c:noMultiLvlLbl val="0"/>
      </c:catAx>
      <c:valAx>
        <c:axId val="10447334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9779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286164705126"/>
          <c:y val="4.619686670566002E-2"/>
          <c:w val="0.60119271926471107"/>
          <c:h val="0.924208578692386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17.200000000000003</c:v>
                </c:pt>
                <c:pt idx="1">
                  <c:v>82.8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001749781277342E-2"/>
          <c:y val="4.726437256567418E-2"/>
          <c:w val="0.74667051879709068"/>
          <c:h val="0.875106555558106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2"/>
            <c:bubble3D val="0"/>
            <c:spPr>
              <a:solidFill>
                <a:srgbClr val="1F497D">
                  <a:lumMod val="75000"/>
                </a:srgbClr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8.2918739635157446E-3"/>
                  <c:y val="-0.41302235179786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437810945273632"/>
                  <c:y val="-0.12633624878522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583747927031509"/>
                  <c:y val="2.4295432458697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0315091210613598"/>
                  <c:y val="8.260447035957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8772802653399671E-2"/>
                  <c:y val="0.17978620019436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ФНС</c:v>
                </c:pt>
                <c:pt idx="1">
                  <c:v>ФТС</c:v>
                </c:pt>
                <c:pt idx="2">
                  <c:v>Другие администраторы</c:v>
                </c:pt>
                <c:pt idx="3">
                  <c:v>Минфин России</c:v>
                </c:pt>
                <c:pt idx="4">
                  <c:v>Росимущество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0.67700000000000005</c:v>
                </c:pt>
                <c:pt idx="1">
                  <c:v>0.18099999999999999</c:v>
                </c:pt>
                <c:pt idx="2">
                  <c:v>0.125</c:v>
                </c:pt>
                <c:pt idx="3">
                  <c:v>5.0000000000000001E-3</c:v>
                </c:pt>
                <c:pt idx="4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70"/>
      </c:doughnutChart>
      <c:spPr>
        <a:noFill/>
        <a:ln w="25371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9679543436198E-2"/>
          <c:y val="6.2178510053690898E-2"/>
          <c:w val="0.70624485582564112"/>
          <c:h val="0.91773857490994881"/>
        </c:manualLayout>
      </c:layout>
      <c:doughnut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6.6467649886330124E-2"/>
                  <c:y val="-0.4784217016029593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61,3</a:t>
                    </a:r>
                    <a:r>
                      <a:rPr lang="ru-RU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.11965433192998005"/>
                  <c:y val="-0.13316892725030827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29,3%</a:t>
                    </a:r>
                    <a:endParaRPr lang="en-US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.11136297415515282"/>
                  <c:y val="9.6761653252036464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9,4%</a:t>
                    </a:r>
                    <a:endParaRPr lang="en-US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388817257581337"/>
                      <c:h val="0.28152858821130711"/>
                    </c:manualLayout>
                  </c15:layout>
                </c:ext>
              </c:extLst>
            </c:dLbl>
            <c:txPr>
              <a:bodyPr rot="0" vert="horz"/>
              <a:lstStyle/>
              <a:p>
                <a:pPr>
                  <a:defRPr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'[2.xlsx]Лист1'!$N$6:$N$8</c:f>
              <c:strCache>
                <c:ptCount val="3"/>
                <c:pt idx="0">
                  <c:v>ФНС России</c:v>
                </c:pt>
                <c:pt idx="1">
                  <c:v>ФТС России</c:v>
                </c:pt>
                <c:pt idx="2">
                  <c:v>Другие администраторы доходов</c:v>
                </c:pt>
              </c:strCache>
            </c:strRef>
          </c:cat>
          <c:val>
            <c:numRef>
              <c:f>'[2.xlsx]Лист1'!$O$6:$O$8</c:f>
              <c:numCache>
                <c:formatCode>0.0%</c:formatCode>
                <c:ptCount val="3"/>
                <c:pt idx="0">
                  <c:v>0.56299999999999994</c:v>
                </c:pt>
                <c:pt idx="1">
                  <c:v>0.32700000000000001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4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94978756276556E-2"/>
          <c:y val="9.9684069028484062E-2"/>
          <c:w val="0.96601004248744693"/>
          <c:h val="0.7727659316644176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Российской Федерации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1269.2680720000001</c:v>
                </c:pt>
                <c:pt idx="1">
                  <c:v>2311.4340699999998</c:v>
                </c:pt>
                <c:pt idx="2">
                  <c:v>4220.840972</c:v>
                </c:pt>
                <c:pt idx="3">
                  <c:v>5683.9427889999997</c:v>
                </c:pt>
                <c:pt idx="4">
                  <c:v>7112.6822570000004</c:v>
                </c:pt>
                <c:pt idx="5">
                  <c:v>8442.7869429999992</c:v>
                </c:pt>
                <c:pt idx="6">
                  <c:v>9977.8741669999999</c:v>
                </c:pt>
                <c:pt idx="7">
                  <c:v>11168.430953999999</c:v>
                </c:pt>
                <c:pt idx="8">
                  <c:v>12558.581292000001</c:v>
                </c:pt>
                <c:pt idx="9">
                  <c:v>14297.939399000001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87104"/>
        <c:axId val="51488640"/>
      </c:lineChart>
      <c:catAx>
        <c:axId val="514871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/>
            </a:pPr>
            <a:endParaRPr lang="ru-RU"/>
          </a:p>
        </c:txPr>
        <c:crossAx val="51488640"/>
        <c:crosses val="autoZero"/>
        <c:auto val="1"/>
        <c:lblAlgn val="ctr"/>
        <c:lblOffset val="100"/>
        <c:noMultiLvlLbl val="0"/>
      </c:catAx>
      <c:valAx>
        <c:axId val="51488640"/>
        <c:scaling>
          <c:orientation val="minMax"/>
          <c:min val="-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148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41952985747405E-2"/>
          <c:y val="0"/>
          <c:w val="0.9536311882886277"/>
          <c:h val="0.8722688232044003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Консолидированные бюджеты субъектов РФ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280803398995754E-2"/>
                  <c:y val="3.4754024901874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127492754019882E-2"/>
                  <c:y val="5.7749165717311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25301681964311E-2"/>
                  <c:y val="9.5092169353898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369.11474199999998</c:v>
                </c:pt>
                <c:pt idx="1">
                  <c:v>795.24444000000005</c:v>
                </c:pt>
                <c:pt idx="2">
                  <c:v>1838.627342</c:v>
                </c:pt>
                <c:pt idx="3">
                  <c:v>2567.3371550000002</c:v>
                </c:pt>
                <c:pt idx="4">
                  <c:v>3400.6552969999998</c:v>
                </c:pt>
                <c:pt idx="5">
                  <c:v>3946.455187</c:v>
                </c:pt>
                <c:pt idx="6">
                  <c:v>4769.6592899999996</c:v>
                </c:pt>
                <c:pt idx="7">
                  <c:v>5344.0163579999999</c:v>
                </c:pt>
                <c:pt idx="8">
                  <c:v>5828.695592</c:v>
                </c:pt>
                <c:pt idx="9">
                  <c:v>6756.3456109999997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3.8131034995884355E-2"/>
                  <c:y val="-6.8919621646511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900.15332999999998</c:v>
                </c:pt>
                <c:pt idx="1">
                  <c:v>1516.1896300000001</c:v>
                </c:pt>
                <c:pt idx="2">
                  <c:v>2382.2136300000002</c:v>
                </c:pt>
                <c:pt idx="3">
                  <c:v>3116.605634</c:v>
                </c:pt>
                <c:pt idx="4">
                  <c:v>3712.0269600000001</c:v>
                </c:pt>
                <c:pt idx="5">
                  <c:v>4496.3317559999996</c:v>
                </c:pt>
                <c:pt idx="6">
                  <c:v>5208.2148770000003</c:v>
                </c:pt>
                <c:pt idx="7">
                  <c:v>5824.4145959999996</c:v>
                </c:pt>
                <c:pt idx="8">
                  <c:v>6729.8856999999998</c:v>
                </c:pt>
                <c:pt idx="9">
                  <c:v>7541.5937880000001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59488"/>
        <c:axId val="50961024"/>
      </c:lineChart>
      <c:catAx>
        <c:axId val="509594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  <a:alpha val="11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50961024"/>
        <c:crosses val="autoZero"/>
        <c:auto val="1"/>
        <c:lblAlgn val="ctr"/>
        <c:lblOffset val="100"/>
        <c:noMultiLvlLbl val="0"/>
      </c:catAx>
      <c:valAx>
        <c:axId val="50961024"/>
        <c:scaling>
          <c:orientation val="minMax"/>
          <c:min val="-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095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43699504988585"/>
          <c:y val="6.805555555555555E-2"/>
          <c:w val="0.71552660152008685"/>
          <c:h val="0.915277777777777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654.20000000000005</c:v>
                </c:pt>
                <c:pt idx="1">
                  <c:v>70.8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63724600057147E-2"/>
          <c:y val="6.8261019976975951E-2"/>
          <c:w val="0.82495321365421814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2196</c:v>
                </c:pt>
                <c:pt idx="1">
                  <c:v>654</c:v>
                </c:pt>
                <c:pt idx="2">
                  <c:v>2851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320768"/>
        <c:axId val="60437248"/>
      </c:barChart>
      <c:catAx>
        <c:axId val="60320768"/>
        <c:scaling>
          <c:orientation val="minMax"/>
        </c:scaling>
        <c:delete val="1"/>
        <c:axPos val="l"/>
        <c:majorTickMark val="out"/>
        <c:minorTickMark val="none"/>
        <c:tickLblPos val="nextTo"/>
        <c:crossAx val="60437248"/>
        <c:crosses val="autoZero"/>
        <c:auto val="1"/>
        <c:lblAlgn val="ctr"/>
        <c:lblOffset val="100"/>
        <c:noMultiLvlLbl val="0"/>
      </c:catAx>
      <c:valAx>
        <c:axId val="6043724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6032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3914709667328E-2"/>
          <c:y val="8.4483567734413179E-2"/>
          <c:w val="0.82787382064572101"/>
          <c:h val="0.8310328645311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1844.8</c:v>
                </c:pt>
                <c:pt idx="1">
                  <c:v>2607.9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80608"/>
        <c:axId val="60813312"/>
      </c:barChart>
      <c:catAx>
        <c:axId val="64580608"/>
        <c:scaling>
          <c:orientation val="minMax"/>
        </c:scaling>
        <c:delete val="1"/>
        <c:axPos val="l"/>
        <c:majorTickMark val="out"/>
        <c:minorTickMark val="none"/>
        <c:tickLblPos val="nextTo"/>
        <c:crossAx val="60813312"/>
        <c:crosses val="autoZero"/>
        <c:auto val="1"/>
        <c:lblAlgn val="ctr"/>
        <c:lblOffset val="100"/>
        <c:noMultiLvlLbl val="0"/>
      </c:catAx>
      <c:valAx>
        <c:axId val="6081331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6458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dPt>
            <c:idx val="0"/>
            <c:bubble3D val="0"/>
            <c:explosion val="1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1887777492047697"/>
                  <c:y val="8.844961106508331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rPr>
                      <a:t>2 607,9</a:t>
                    </a:r>
                    <a:endParaRPr lang="en-US" sz="1400" b="1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314891630655358"/>
                  <c:y val="-9.5122922995489273E-2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rPr>
                      <a:t>4</a:t>
                    </a:r>
                    <a:r>
                      <a:rPr lang="ru-RU" sz="1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rPr>
                      <a:t>42,9</a:t>
                    </a:r>
                    <a:endParaRPr lang="en-US" sz="1400" b="1" baseline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2607.9</c:v>
                </c:pt>
                <c:pt idx="1">
                  <c:v>442.9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0.28264</cdr:x>
      <cdr:y>0.33944</cdr:y>
    </cdr:from>
    <cdr:to>
      <cdr:x>0.59534</cdr:x>
      <cdr:y>0.68854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865794" y="887176"/>
          <a:ext cx="957875" cy="912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18 556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0.27139</cdr:x>
      <cdr:y>0.3694</cdr:y>
    </cdr:from>
    <cdr:to>
      <cdr:x>0.60449</cdr:x>
      <cdr:y>0.55439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5194" y="792614"/>
          <a:ext cx="1098734" cy="396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188,6</a:t>
          </a:r>
          <a:endParaRPr lang="ru-RU" sz="2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0.20299</cdr:x>
      <cdr:y>0</cdr:y>
    </cdr:from>
    <cdr:to>
      <cdr:x>0.39192</cdr:x>
      <cdr:y>0.11667</cdr:y>
    </cdr:to>
    <cdr:sp macro="" textlink="">
      <cdr:nvSpPr>
        <cdr:cNvPr id="2" name="Поле 1"/>
        <cdr:cNvSpPr txBox="1"/>
      </cdr:nvSpPr>
      <cdr:spPr bwMode="auto">
        <a:xfrm xmlns:a="http://schemas.openxmlformats.org/drawingml/2006/main">
          <a:off x="593566" y="-4178697"/>
          <a:ext cx="552464" cy="2667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70,8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0.788</cdr:x>
      <cdr:y>0.83753</cdr:y>
    </cdr:from>
    <cdr:to>
      <cdr:x>0.97692</cdr:x>
      <cdr:y>0.9542</cdr:y>
    </cdr:to>
    <cdr:sp macro="" textlink="">
      <cdr:nvSpPr>
        <cdr:cNvPr id="3" name="Поле 2"/>
        <cdr:cNvSpPr txBox="1"/>
      </cdr:nvSpPr>
      <cdr:spPr bwMode="auto">
        <a:xfrm xmlns:a="http://schemas.openxmlformats.org/drawingml/2006/main">
          <a:off x="2304256" y="1914599"/>
          <a:ext cx="552435" cy="2667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654,2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0.2955</cdr:x>
      <cdr:y>0.36504</cdr:y>
    </cdr:from>
    <cdr:to>
      <cdr:x>0.6895</cdr:x>
      <cdr:y>0.70557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864096" y="834479"/>
          <a:ext cx="1152128" cy="7784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725,0</a:t>
          </a:r>
          <a:endParaRPr lang="ru-RU" sz="2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0.70244</cdr:x>
      <cdr:y>0.025</cdr:y>
    </cdr:from>
    <cdr:to>
      <cdr:x>1</cdr:x>
      <cdr:y>0.15417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54064" y="57150"/>
          <a:ext cx="870111" cy="295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0.35223</cdr:x>
      <cdr:y>0.4143</cdr:y>
    </cdr:from>
    <cdr:to>
      <cdr:x>0.62259</cdr:x>
      <cdr:y>0.67071</cdr:y>
    </cdr:to>
    <cdr:sp macro="" textlink="">
      <cdr:nvSpPr>
        <cdr:cNvPr id="2" name="Поле 1"/>
        <cdr:cNvSpPr txBox="1"/>
      </cdr:nvSpPr>
      <cdr:spPr bwMode="auto">
        <a:xfrm xmlns:a="http://schemas.openxmlformats.org/drawingml/2006/main">
          <a:off x="1008112" y="1152127"/>
          <a:ext cx="773787" cy="7130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3 050,8</a:t>
          </a:r>
          <a:endParaRPr lang="ru-RU" sz="2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0.69598</cdr:x>
      <cdr:y>0.03882</cdr:y>
    </cdr:from>
    <cdr:to>
      <cdr:x>1</cdr:x>
      <cdr:y>0.145</cdr:y>
    </cdr:to>
    <cdr:sp macro="" textlink="">
      <cdr:nvSpPr>
        <cdr:cNvPr id="3" name="Поле 4"/>
        <cdr:cNvSpPr txBox="1"/>
      </cdr:nvSpPr>
      <cdr:spPr bwMode="auto">
        <a:xfrm xmlns:a="http://schemas.openxmlformats.org/drawingml/2006/main">
          <a:off x="2104857" y="107950"/>
          <a:ext cx="870118" cy="295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wrap="none" lIns="27432" tIns="32004" rIns="27432" bIns="0" rtlCol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0.3291</cdr:x>
      <cdr:y>0.4015</cdr:y>
    </cdr:from>
    <cdr:to>
      <cdr:x>0.62666</cdr:x>
      <cdr:y>0.6515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47796" y="1156327"/>
          <a:ext cx="856973" cy="72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902,0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0.70244</cdr:x>
      <cdr:y>0.025</cdr:y>
    </cdr:from>
    <cdr:to>
      <cdr:x>1</cdr:x>
      <cdr:y>0.15417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54064" y="57150"/>
          <a:ext cx="870111" cy="295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0.3311</cdr:x>
      <cdr:y>0.39474</cdr:y>
    </cdr:from>
    <cdr:to>
      <cdr:x>0.65607</cdr:x>
      <cdr:y>0.71421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53560" y="1136850"/>
          <a:ext cx="935912" cy="9200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3 </a:t>
          </a:r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917,5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0.70244</cdr:x>
      <cdr:y>0.025</cdr:y>
    </cdr:from>
    <cdr:to>
      <cdr:x>1</cdr:x>
      <cdr:y>0.15417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54064" y="57150"/>
          <a:ext cx="870111" cy="295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0.70746</cdr:x>
      <cdr:y>0.32381</cdr:y>
    </cdr:from>
    <cdr:to>
      <cdr:x>0.88795</cdr:x>
      <cdr:y>0.75287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413187" y="278735"/>
          <a:ext cx="870781" cy="369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+ 7,2%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0.83821</cdr:x>
      <cdr:y>0.26816</cdr:y>
    </cdr:from>
    <cdr:to>
      <cdr:x>1</cdr:x>
      <cdr:y>0.69721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103804" y="230833"/>
          <a:ext cx="792087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+8,0%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0.34328</cdr:x>
      <cdr:y>0.27565</cdr:y>
    </cdr:from>
    <cdr:to>
      <cdr:x>0.55147</cdr:x>
      <cdr:y>0.70471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56184" y="237281"/>
          <a:ext cx="100442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+ 24,6%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0.10354</cdr:x>
      <cdr:y>0.78971</cdr:y>
    </cdr:from>
    <cdr:to>
      <cdr:x>0.29094</cdr:x>
      <cdr:y>0.98247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99541" y="1828418"/>
          <a:ext cx="904107" cy="446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500" b="1" dirty="0" smtClean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+ 23,5%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0.14647</cdr:x>
      <cdr:y>0.58723</cdr:y>
    </cdr:from>
    <cdr:to>
      <cdr:x>0.36557</cdr:x>
      <cdr:y>0.74674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06656" y="1359597"/>
          <a:ext cx="1057032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+ 7,7%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1264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4" y="2"/>
            <a:ext cx="2911264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B1674-EDFF-4ACF-819C-06B4B3EA7DCA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1" y="4687257"/>
            <a:ext cx="537464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797"/>
            <a:ext cx="2911264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4" y="9372797"/>
            <a:ext cx="2911264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C63C2-6CC4-4D69-B330-8740ECB5A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0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9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7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5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0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7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28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2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95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85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20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0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378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9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56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6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0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1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7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4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2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адержка 6"/>
          <p:cNvSpPr/>
          <p:nvPr/>
        </p:nvSpPr>
        <p:spPr>
          <a:xfrm rot="16200000">
            <a:off x="2663790" y="368658"/>
            <a:ext cx="3816424" cy="8928994"/>
          </a:xfrm>
          <a:custGeom>
            <a:avLst/>
            <a:gdLst>
              <a:gd name="connsiteX0" fmla="*/ 0 w 2628105"/>
              <a:gd name="connsiteY0" fmla="*/ 0 h 5277046"/>
              <a:gd name="connsiteX1" fmla="*/ 1314053 w 2628105"/>
              <a:gd name="connsiteY1" fmla="*/ 0 h 5277046"/>
              <a:gd name="connsiteX2" fmla="*/ 2628106 w 2628105"/>
              <a:gd name="connsiteY2" fmla="*/ 2638523 h 5277046"/>
              <a:gd name="connsiteX3" fmla="*/ 1314053 w 2628105"/>
              <a:gd name="connsiteY3" fmla="*/ 5277046 h 5277046"/>
              <a:gd name="connsiteX4" fmla="*/ 0 w 2628105"/>
              <a:gd name="connsiteY4" fmla="*/ 5277046 h 5277046"/>
              <a:gd name="connsiteX5" fmla="*/ 0 w 2628105"/>
              <a:gd name="connsiteY5" fmla="*/ 0 h 5277046"/>
              <a:gd name="connsiteX0" fmla="*/ 0 w 2628106"/>
              <a:gd name="connsiteY0" fmla="*/ 0 h 5277046"/>
              <a:gd name="connsiteX1" fmla="*/ 1314053 w 2628106"/>
              <a:gd name="connsiteY1" fmla="*/ 0 h 5277046"/>
              <a:gd name="connsiteX2" fmla="*/ 2628106 w 2628106"/>
              <a:gd name="connsiteY2" fmla="*/ 2638523 h 5277046"/>
              <a:gd name="connsiteX3" fmla="*/ 1314053 w 2628106"/>
              <a:gd name="connsiteY3" fmla="*/ 5277046 h 5277046"/>
              <a:gd name="connsiteX4" fmla="*/ 0 w 2628106"/>
              <a:gd name="connsiteY4" fmla="*/ 5277046 h 5277046"/>
              <a:gd name="connsiteX5" fmla="*/ 0 w 2628106"/>
              <a:gd name="connsiteY5" fmla="*/ 0 h 5277046"/>
              <a:gd name="connsiteX0" fmla="*/ 0 w 2473559"/>
              <a:gd name="connsiteY0" fmla="*/ 0 h 5277046"/>
              <a:gd name="connsiteX1" fmla="*/ 1314053 w 2473559"/>
              <a:gd name="connsiteY1" fmla="*/ 0 h 5277046"/>
              <a:gd name="connsiteX2" fmla="*/ 2473559 w 2473559"/>
              <a:gd name="connsiteY2" fmla="*/ 2715796 h 5277046"/>
              <a:gd name="connsiteX3" fmla="*/ 1314053 w 2473559"/>
              <a:gd name="connsiteY3" fmla="*/ 5277046 h 5277046"/>
              <a:gd name="connsiteX4" fmla="*/ 0 w 2473559"/>
              <a:gd name="connsiteY4" fmla="*/ 5277046 h 5277046"/>
              <a:gd name="connsiteX5" fmla="*/ 0 w 2473559"/>
              <a:gd name="connsiteY5" fmla="*/ 0 h 5277046"/>
              <a:gd name="connsiteX0" fmla="*/ 0 w 2536039"/>
              <a:gd name="connsiteY0" fmla="*/ 0 h 5277046"/>
              <a:gd name="connsiteX1" fmla="*/ 1314053 w 2536039"/>
              <a:gd name="connsiteY1" fmla="*/ 0 h 5277046"/>
              <a:gd name="connsiteX2" fmla="*/ 2473559 w 2536039"/>
              <a:gd name="connsiteY2" fmla="*/ 2715796 h 5277046"/>
              <a:gd name="connsiteX3" fmla="*/ 1919360 w 2536039"/>
              <a:gd name="connsiteY3" fmla="*/ 5264170 h 5277046"/>
              <a:gd name="connsiteX4" fmla="*/ 0 w 2536039"/>
              <a:gd name="connsiteY4" fmla="*/ 5277046 h 5277046"/>
              <a:gd name="connsiteX5" fmla="*/ 0 w 2536039"/>
              <a:gd name="connsiteY5" fmla="*/ 0 h 5277046"/>
              <a:gd name="connsiteX0" fmla="*/ 0 w 2489754"/>
              <a:gd name="connsiteY0" fmla="*/ 0 h 5277046"/>
              <a:gd name="connsiteX1" fmla="*/ 1314053 w 2489754"/>
              <a:gd name="connsiteY1" fmla="*/ 0 h 5277046"/>
              <a:gd name="connsiteX2" fmla="*/ 2473559 w 2489754"/>
              <a:gd name="connsiteY2" fmla="*/ 2715796 h 5277046"/>
              <a:gd name="connsiteX3" fmla="*/ 1919360 w 2489754"/>
              <a:gd name="connsiteY3" fmla="*/ 5264170 h 5277046"/>
              <a:gd name="connsiteX4" fmla="*/ 0 w 2489754"/>
              <a:gd name="connsiteY4" fmla="*/ 5277046 h 5277046"/>
              <a:gd name="connsiteX5" fmla="*/ 0 w 2489754"/>
              <a:gd name="connsiteY5" fmla="*/ 0 h 5277046"/>
              <a:gd name="connsiteX0" fmla="*/ 0 w 2595396"/>
              <a:gd name="connsiteY0" fmla="*/ 0 h 5277046"/>
              <a:gd name="connsiteX1" fmla="*/ 1314053 w 2595396"/>
              <a:gd name="connsiteY1" fmla="*/ 0 h 5277046"/>
              <a:gd name="connsiteX2" fmla="*/ 2473559 w 2595396"/>
              <a:gd name="connsiteY2" fmla="*/ 2715796 h 5277046"/>
              <a:gd name="connsiteX3" fmla="*/ 2382999 w 2595396"/>
              <a:gd name="connsiteY3" fmla="*/ 5264170 h 5277046"/>
              <a:gd name="connsiteX4" fmla="*/ 0 w 2595396"/>
              <a:gd name="connsiteY4" fmla="*/ 5277046 h 5277046"/>
              <a:gd name="connsiteX5" fmla="*/ 0 w 2595396"/>
              <a:gd name="connsiteY5" fmla="*/ 0 h 5277046"/>
              <a:gd name="connsiteX0" fmla="*/ 0 w 2550566"/>
              <a:gd name="connsiteY0" fmla="*/ 0 h 5277046"/>
              <a:gd name="connsiteX1" fmla="*/ 1314053 w 2550566"/>
              <a:gd name="connsiteY1" fmla="*/ 0 h 5277046"/>
              <a:gd name="connsiteX2" fmla="*/ 2473559 w 2550566"/>
              <a:gd name="connsiteY2" fmla="*/ 2715796 h 5277046"/>
              <a:gd name="connsiteX3" fmla="*/ 2382999 w 2550566"/>
              <a:gd name="connsiteY3" fmla="*/ 5264170 h 5277046"/>
              <a:gd name="connsiteX4" fmla="*/ 0 w 2550566"/>
              <a:gd name="connsiteY4" fmla="*/ 5277046 h 5277046"/>
              <a:gd name="connsiteX5" fmla="*/ 0 w 2550566"/>
              <a:gd name="connsiteY5" fmla="*/ 0 h 5277046"/>
              <a:gd name="connsiteX0" fmla="*/ 0 w 2659559"/>
              <a:gd name="connsiteY0" fmla="*/ 0 h 5277046"/>
              <a:gd name="connsiteX1" fmla="*/ 1314053 w 2659559"/>
              <a:gd name="connsiteY1" fmla="*/ 0 h 5277046"/>
              <a:gd name="connsiteX2" fmla="*/ 2473559 w 2659559"/>
              <a:gd name="connsiteY2" fmla="*/ 2715796 h 5277046"/>
              <a:gd name="connsiteX3" fmla="*/ 2601939 w 2659559"/>
              <a:gd name="connsiteY3" fmla="*/ 5264170 h 5277046"/>
              <a:gd name="connsiteX4" fmla="*/ 0 w 2659559"/>
              <a:gd name="connsiteY4" fmla="*/ 5277046 h 5277046"/>
              <a:gd name="connsiteX5" fmla="*/ 0 w 2659559"/>
              <a:gd name="connsiteY5" fmla="*/ 0 h 5277046"/>
              <a:gd name="connsiteX0" fmla="*/ 0 w 2626298"/>
              <a:gd name="connsiteY0" fmla="*/ 0 h 5277046"/>
              <a:gd name="connsiteX1" fmla="*/ 1314053 w 2626298"/>
              <a:gd name="connsiteY1" fmla="*/ 0 h 5277046"/>
              <a:gd name="connsiteX2" fmla="*/ 2473559 w 2626298"/>
              <a:gd name="connsiteY2" fmla="*/ 2715796 h 5277046"/>
              <a:gd name="connsiteX3" fmla="*/ 2601939 w 2626298"/>
              <a:gd name="connsiteY3" fmla="*/ 5264170 h 5277046"/>
              <a:gd name="connsiteX4" fmla="*/ 0 w 2626298"/>
              <a:gd name="connsiteY4" fmla="*/ 5277046 h 5277046"/>
              <a:gd name="connsiteX5" fmla="*/ 0 w 2626298"/>
              <a:gd name="connsiteY5" fmla="*/ 0 h 5277046"/>
              <a:gd name="connsiteX0" fmla="*/ 0 w 2642773"/>
              <a:gd name="connsiteY0" fmla="*/ 0 h 5277046"/>
              <a:gd name="connsiteX1" fmla="*/ 1314053 w 2642773"/>
              <a:gd name="connsiteY1" fmla="*/ 0 h 5277046"/>
              <a:gd name="connsiteX2" fmla="*/ 2473559 w 2642773"/>
              <a:gd name="connsiteY2" fmla="*/ 2715796 h 5277046"/>
              <a:gd name="connsiteX3" fmla="*/ 2601939 w 2642773"/>
              <a:gd name="connsiteY3" fmla="*/ 5264170 h 5277046"/>
              <a:gd name="connsiteX4" fmla="*/ 0 w 2642773"/>
              <a:gd name="connsiteY4" fmla="*/ 5277046 h 5277046"/>
              <a:gd name="connsiteX5" fmla="*/ 0 w 2642773"/>
              <a:gd name="connsiteY5" fmla="*/ 0 h 52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773" h="5277046">
                <a:moveTo>
                  <a:pt x="0" y="0"/>
                </a:moveTo>
                <a:lnTo>
                  <a:pt x="1314053" y="0"/>
                </a:lnTo>
                <a:cubicBezTo>
                  <a:pt x="1872357" y="605309"/>
                  <a:pt x="2258911" y="1838434"/>
                  <a:pt x="2473559" y="2715796"/>
                </a:cubicBezTo>
                <a:cubicBezTo>
                  <a:pt x="2688207" y="3593158"/>
                  <a:pt x="2657969" y="4723263"/>
                  <a:pt x="2601939" y="5264170"/>
                </a:cubicBezTo>
                <a:lnTo>
                  <a:pt x="0" y="5277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6400800" cy="1752600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Итоги деятельности ФНС России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692696"/>
            <a:ext cx="1152127" cy="124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внобедренный треугольник 7"/>
          <p:cNvSpPr/>
          <p:nvPr/>
        </p:nvSpPr>
        <p:spPr>
          <a:xfrm>
            <a:off x="107504" y="1238065"/>
            <a:ext cx="8938068" cy="5480807"/>
          </a:xfrm>
          <a:custGeom>
            <a:avLst/>
            <a:gdLst>
              <a:gd name="connsiteX0" fmla="*/ 0 w 5078760"/>
              <a:gd name="connsiteY0" fmla="*/ 4138290 h 4138290"/>
              <a:gd name="connsiteX1" fmla="*/ 5037368 w 5078760"/>
              <a:gd name="connsiteY1" fmla="*/ 0 h 4138290"/>
              <a:gd name="connsiteX2" fmla="*/ 5078760 w 5078760"/>
              <a:gd name="connsiteY2" fmla="*/ 4138290 h 4138290"/>
              <a:gd name="connsiteX3" fmla="*/ 0 w 5078760"/>
              <a:gd name="connsiteY3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343073 h 4343073"/>
              <a:gd name="connsiteX1" fmla="*/ 2148838 w 5078760"/>
              <a:gd name="connsiteY1" fmla="*/ 1569375 h 4343073"/>
              <a:gd name="connsiteX2" fmla="*/ 3655666 w 5078760"/>
              <a:gd name="connsiteY2" fmla="*/ 706491 h 4343073"/>
              <a:gd name="connsiteX3" fmla="*/ 5037368 w 5078760"/>
              <a:gd name="connsiteY3" fmla="*/ 204783 h 4343073"/>
              <a:gd name="connsiteX4" fmla="*/ 5078760 w 5078760"/>
              <a:gd name="connsiteY4" fmla="*/ 4343073 h 4343073"/>
              <a:gd name="connsiteX5" fmla="*/ 0 w 5078760"/>
              <a:gd name="connsiteY5" fmla="*/ 4343073 h 4343073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501708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424435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191497 w 5270257"/>
              <a:gd name="connsiteY0" fmla="*/ 4138290 h 4138290"/>
              <a:gd name="connsiteX1" fmla="*/ 1181237 w 5270257"/>
              <a:gd name="connsiteY1" fmla="*/ 2639601 h 4138290"/>
              <a:gd name="connsiteX2" fmla="*/ 2340335 w 5270257"/>
              <a:gd name="connsiteY2" fmla="*/ 1364592 h 4138290"/>
              <a:gd name="connsiteX3" fmla="*/ 3847163 w 5270257"/>
              <a:gd name="connsiteY3" fmla="*/ 424435 h 4138290"/>
              <a:gd name="connsiteX4" fmla="*/ 5228865 w 5270257"/>
              <a:gd name="connsiteY4" fmla="*/ 0 h 4138290"/>
              <a:gd name="connsiteX5" fmla="*/ 5270257 w 5270257"/>
              <a:gd name="connsiteY5" fmla="*/ 4138290 h 4138290"/>
              <a:gd name="connsiteX6" fmla="*/ 191497 w 5270257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655666 w 5078760"/>
              <a:gd name="connsiteY3" fmla="*/ 424435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519138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8760" h="4138290">
                <a:moveTo>
                  <a:pt x="0" y="4138290"/>
                </a:moveTo>
                <a:cubicBezTo>
                  <a:pt x="327342" y="3630930"/>
                  <a:pt x="631600" y="3101884"/>
                  <a:pt x="989740" y="2639601"/>
                </a:cubicBezTo>
                <a:cubicBezTo>
                  <a:pt x="1347880" y="2177318"/>
                  <a:pt x="1592900" y="1901211"/>
                  <a:pt x="2032928" y="1519138"/>
                </a:cubicBezTo>
                <a:cubicBezTo>
                  <a:pt x="2650792" y="923773"/>
                  <a:pt x="3341670" y="600351"/>
                  <a:pt x="3810213" y="411556"/>
                </a:cubicBezTo>
                <a:cubicBezTo>
                  <a:pt x="4304514" y="222761"/>
                  <a:pt x="4383769" y="177367"/>
                  <a:pt x="5037368" y="0"/>
                </a:cubicBezTo>
                <a:lnTo>
                  <a:pt x="5078760" y="4138290"/>
                </a:lnTo>
                <a:lnTo>
                  <a:pt x="0" y="4138290"/>
                </a:lnTo>
                <a:close/>
              </a:path>
            </a:pathLst>
          </a:custGeom>
          <a:solidFill>
            <a:schemeClr val="bg1">
              <a:lumMod val="6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2042" y="140235"/>
            <a:ext cx="8928992" cy="6578637"/>
          </a:xfrm>
          <a:prstGeom prst="rect">
            <a:avLst/>
          </a:prstGeom>
          <a:solidFill>
            <a:srgbClr val="C0C0C0">
              <a:alpha val="30000"/>
            </a:srgbClr>
          </a:solidFill>
          <a:ln>
            <a:noFill/>
          </a:ln>
          <a:effectLst/>
        </p:spPr>
        <p:txBody>
          <a:bodyPr wrap="none" lIns="107990" tIns="53996" rIns="107990" bIns="53996" anchor="ctr"/>
          <a:lstStyle/>
          <a:p>
            <a:pPr>
              <a:defRPr/>
            </a:pPr>
            <a:endParaRPr lang="ru-RU">
              <a:solidFill>
                <a:srgbClr val="C0C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082" y="614966"/>
            <a:ext cx="7772400" cy="15115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ФЕДЕРАЛЬНАЯ НАЛОГОВАЯ СЛУЖБА</a:t>
            </a:r>
            <a:endParaRPr lang="ru-RU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43608" y="27809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10 месяцев 2017</a:t>
            </a:r>
            <a:endParaRPr lang="ru-RU" sz="54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30832" y="1196752"/>
            <a:ext cx="4500768" cy="1653576"/>
            <a:chOff x="217246" y="3328248"/>
            <a:chExt cx="4230525" cy="2820350"/>
          </a:xfrm>
        </p:grpSpPr>
        <p:graphicFrame>
          <p:nvGraphicFramePr>
            <p:cNvPr id="26" name="Диаграмма 25"/>
            <p:cNvGraphicFramePr/>
            <p:nvPr>
              <p:extLst>
                <p:ext uri="{D42A27DB-BD31-4B8C-83A1-F6EECF244321}">
                  <p14:modId xmlns:p14="http://schemas.microsoft.com/office/powerpoint/2010/main" val="1499944444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TextBox 27"/>
            <p:cNvSpPr txBox="1"/>
            <p:nvPr/>
          </p:nvSpPr>
          <p:spPr bwMode="auto">
            <a:xfrm>
              <a:off x="2537960" y="4887926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9,5%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3542669" y="3658905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1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2,3%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 на добавленную стоимость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9087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Рост поступлений на </a:t>
            </a:r>
            <a:r>
              <a:rPr lang="ru-RU" sz="1400" b="1" dirty="0">
                <a:latin typeface="Arial Narrow" panose="020B0606020202030204" pitchFamily="34" charset="0"/>
              </a:rPr>
              <a:t>285 млрд рублей</a:t>
            </a:r>
            <a:r>
              <a:rPr lang="ru-RU" sz="1400" dirty="0">
                <a:latin typeface="Arial Narrow" panose="020B0606020202030204" pitchFamily="34" charset="0"/>
              </a:rPr>
              <a:t> обеспечен за счет: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экономических </a:t>
            </a:r>
            <a:r>
              <a:rPr lang="ru-RU" sz="1400" b="1" dirty="0">
                <a:latin typeface="Arial Narrow" panose="020B0606020202030204" pitchFamily="34" charset="0"/>
              </a:rPr>
              <a:t>факторов, включая инфляционный фактор и рост ВВП</a:t>
            </a:r>
            <a:r>
              <a:rPr lang="ru-RU" sz="1400" dirty="0">
                <a:latin typeface="Arial Narrow" panose="020B0606020202030204" pitchFamily="34" charset="0"/>
              </a:rPr>
              <a:t> - </a:t>
            </a:r>
            <a:r>
              <a:rPr lang="ru-RU" sz="1400" b="1" dirty="0">
                <a:latin typeface="Arial Narrow" panose="020B0606020202030204" pitchFamily="34" charset="0"/>
              </a:rPr>
              <a:t>137 млрд рублей</a:t>
            </a:r>
            <a:r>
              <a:rPr lang="ru-RU" sz="1400" dirty="0">
                <a:latin typeface="Arial Narrow" panose="020B0606020202030204" pitchFamily="34" charset="0"/>
              </a:rPr>
              <a:t>, в том числе: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инфляция - </a:t>
            </a:r>
            <a:r>
              <a:rPr lang="ru-RU" sz="1400" b="1" dirty="0">
                <a:latin typeface="Arial Narrow" panose="020B0606020202030204" pitchFamily="34" charset="0"/>
              </a:rPr>
              <a:t>95 млрд рублей</a:t>
            </a:r>
            <a:r>
              <a:rPr lang="ru-RU" sz="1400" dirty="0">
                <a:latin typeface="Arial Narrow" panose="020B0606020202030204" pitchFamily="34" charset="0"/>
              </a:rPr>
              <a:t>;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рост ВВП - </a:t>
            </a:r>
            <a:r>
              <a:rPr lang="ru-RU" sz="1400" b="1" dirty="0">
                <a:latin typeface="Arial Narrow" panose="020B0606020202030204" pitchFamily="34" charset="0"/>
              </a:rPr>
              <a:t>42 млрд рублей</a:t>
            </a:r>
            <a:r>
              <a:rPr lang="ru-RU" sz="1400" dirty="0">
                <a:latin typeface="Arial Narrow" panose="020B0606020202030204" pitchFamily="34" charset="0"/>
              </a:rPr>
              <a:t>;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структурного и </a:t>
            </a:r>
            <a:r>
              <a:rPr lang="ru-RU" sz="1400" dirty="0" err="1">
                <a:latin typeface="Arial Narrow" panose="020B0606020202030204" pitchFamily="34" charset="0"/>
              </a:rPr>
              <a:t>временнóго</a:t>
            </a:r>
            <a:r>
              <a:rPr lang="ru-RU" sz="1400" dirty="0">
                <a:latin typeface="Arial Narrow" panose="020B0606020202030204" pitchFamily="34" charset="0"/>
              </a:rPr>
              <a:t> факторов – </a:t>
            </a:r>
            <a:r>
              <a:rPr lang="ru-RU" sz="1400" b="1" dirty="0">
                <a:latin typeface="Arial Narrow" panose="020B0606020202030204" pitchFamily="34" charset="0"/>
              </a:rPr>
              <a:t>93 млрд </a:t>
            </a:r>
            <a:r>
              <a:rPr lang="ru-RU" sz="1400" b="1" dirty="0" smtClean="0">
                <a:latin typeface="Arial Narrow" panose="020B0606020202030204" pitchFamily="34" charset="0"/>
              </a:rPr>
              <a:t>рублей. </a:t>
            </a:r>
            <a:r>
              <a:rPr lang="ru-RU" sz="1400" dirty="0" smtClean="0">
                <a:latin typeface="Arial Narrow" panose="020B0606020202030204" pitchFamily="34" charset="0"/>
              </a:rPr>
              <a:t>Остальной </a:t>
            </a:r>
            <a:r>
              <a:rPr lang="ru-RU" sz="1400" dirty="0">
                <a:latin typeface="Arial Narrow" panose="020B0606020202030204" pitchFamily="34" charset="0"/>
              </a:rPr>
              <a:t>прирост обеспечен за счет </a:t>
            </a:r>
            <a:r>
              <a:rPr lang="ru-RU" sz="1400" b="1" dirty="0">
                <a:latin typeface="Arial Narrow" panose="020B0606020202030204" pitchFamily="34" charset="0"/>
              </a:rPr>
              <a:t>налогового администрирования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+ 55 млрд рублей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0832" y="3478654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на 2017 год по налогу на добавленную стоимость на товары (работы, услуги), реализуемые на территории Российской Федерации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54642483"/>
              </p:ext>
            </p:extLst>
          </p:nvPr>
        </p:nvGraphicFramePr>
        <p:xfrm>
          <a:off x="630136" y="4054225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30832" y="1196752"/>
            <a:ext cx="1676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Поступление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0832" y="1844824"/>
            <a:ext cx="1604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Возмещение НДС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952328" y="980728"/>
            <a:ext cx="11156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900" dirty="0" smtClean="0">
              <a:solidFill>
                <a:prstClr val="black"/>
              </a:solidFill>
            </a:endParaRPr>
          </a:p>
          <a:p>
            <a:pPr indent="0" eaLnBrk="0" hangingPunct="0"/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17246" y="1196752"/>
            <a:ext cx="4570778" cy="2392376"/>
            <a:chOff x="217246" y="3328248"/>
            <a:chExt cx="4230525" cy="2820350"/>
          </a:xfrm>
        </p:grpSpPr>
        <p:graphicFrame>
          <p:nvGraphicFramePr>
            <p:cNvPr id="3" name="Диаграмма 2"/>
            <p:cNvGraphicFramePr/>
            <p:nvPr>
              <p:extLst>
                <p:ext uri="{D42A27DB-BD31-4B8C-83A1-F6EECF244321}">
                  <p14:modId xmlns:p14="http://schemas.microsoft.com/office/powerpoint/2010/main" val="2653730472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/>
            <p:cNvSpPr txBox="1"/>
            <p:nvPr/>
          </p:nvSpPr>
          <p:spPr bwMode="auto">
            <a:xfrm>
              <a:off x="2248398" y="4293096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+46,2%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1581922" y="5127486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-7,9%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436938" y="3444071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+18,4%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Акцизы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196752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Рост поступлений </a:t>
            </a:r>
            <a:r>
              <a:rPr lang="ru-RU" sz="1400" b="1" dirty="0">
                <a:latin typeface="Arial Narrow" panose="020B0606020202030204" pitchFamily="34" charset="0"/>
              </a:rPr>
              <a:t>акцизов на 195 млрд рублей</a:t>
            </a:r>
            <a:r>
              <a:rPr lang="ru-RU" sz="1400" dirty="0">
                <a:latin typeface="Arial Narrow" panose="020B0606020202030204" pitchFamily="34" charset="0"/>
              </a:rPr>
              <a:t> обеспечен в том числе за счет: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индексации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ставок - дополнительно поступило</a:t>
            </a:r>
            <a:r>
              <a:rPr lang="ru-RU" sz="1400" b="1" dirty="0">
                <a:latin typeface="Arial Narrow" panose="020B0606020202030204" pitchFamily="34" charset="0"/>
              </a:rPr>
              <a:t> 174 млрд рублей: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на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табак – 94</a:t>
            </a:r>
            <a:r>
              <a:rPr lang="ru-RU" sz="1400" dirty="0">
                <a:latin typeface="Arial Narrow" panose="020B0606020202030204" pitchFamily="34" charset="0"/>
              </a:rPr>
              <a:t> млрд рублей, </a:t>
            </a:r>
            <a:r>
              <a:rPr lang="ru-RU" sz="1400" b="1" dirty="0">
                <a:latin typeface="Arial Narrow" panose="020B0606020202030204" pitchFamily="34" charset="0"/>
              </a:rPr>
              <a:t>на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нефтепродукты – 75</a:t>
            </a:r>
            <a:r>
              <a:rPr lang="ru-RU" sz="1400" dirty="0">
                <a:latin typeface="Arial Narrow" panose="020B0606020202030204" pitchFamily="34" charset="0"/>
              </a:rPr>
              <a:t> млрд рублей, </a:t>
            </a:r>
            <a:r>
              <a:rPr lang="ru-RU" sz="1400" b="1" dirty="0">
                <a:latin typeface="Arial Narrow" panose="020B0606020202030204" pitchFamily="34" charset="0"/>
              </a:rPr>
              <a:t>на алкогольную продукцию – 5</a:t>
            </a:r>
            <a:r>
              <a:rPr lang="ru-RU" sz="1400" dirty="0">
                <a:latin typeface="Arial Narrow" panose="020B0606020202030204" pitchFamily="34" charset="0"/>
              </a:rPr>
              <a:t> млрд рублей;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налогового </a:t>
            </a:r>
            <a:r>
              <a:rPr lang="ru-RU" sz="1400" b="1" dirty="0">
                <a:latin typeface="Arial Narrow" panose="020B0606020202030204" pitchFamily="34" charset="0"/>
              </a:rPr>
              <a:t>администрирования</a:t>
            </a:r>
            <a:r>
              <a:rPr lang="ru-RU" sz="1400" dirty="0">
                <a:latin typeface="Arial Narrow" panose="020B0606020202030204" pitchFamily="34" charset="0"/>
              </a:rPr>
              <a:t> + 21 млрд рублей, в том числе </a:t>
            </a:r>
            <a:r>
              <a:rPr lang="ru-RU" sz="1400" b="1" dirty="0">
                <a:latin typeface="Arial Narrow" panose="020B0606020202030204" pitchFamily="34" charset="0"/>
              </a:rPr>
              <a:t>+16,7 млрд рублей</a:t>
            </a:r>
            <a:r>
              <a:rPr lang="ru-RU" sz="1400" dirty="0">
                <a:latin typeface="Arial Narrow" panose="020B0606020202030204" pitchFamily="34" charset="0"/>
              </a:rPr>
              <a:t> за счет роста объемов реализации алкогольной продукции на 15%, что обусловлено преимущественно волновым эффектом от совместных мероприятий по легализации алкогольной отрасли, проведенных в 2016 году.</a:t>
            </a:r>
          </a:p>
          <a:p>
            <a:pPr indent="180000" algn="just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246" y="3443521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параметров федерального 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бюджета на 2017 год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акцизам  по подакцизным товарам (продукции), производимым на территории Российской Федерации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45187551"/>
              </p:ext>
            </p:extLst>
          </p:nvPr>
        </p:nvGraphicFramePr>
        <p:xfrm>
          <a:off x="815892" y="4000865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97439" y="1072914"/>
            <a:ext cx="11156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900" dirty="0" smtClean="0">
              <a:solidFill>
                <a:prstClr val="black"/>
              </a:solidFill>
            </a:endParaRPr>
          </a:p>
          <a:p>
            <a:pPr indent="0" eaLnBrk="0" hangingPunct="0"/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16550" y="1827638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93445" y="2549097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528" y="108179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 на добычу полезных ископаемых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312093"/>
            <a:ext cx="3923928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3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НДПИ 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поступило </a:t>
            </a: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3,3 </a:t>
            </a:r>
            <a:r>
              <a:rPr lang="ru-RU" sz="1300" b="1" dirty="0">
                <a:solidFill>
                  <a:prstClr val="black"/>
                </a:solidFill>
                <a:latin typeface="Arial Narrow" panose="020B0606020202030204" pitchFamily="34" charset="0"/>
              </a:rPr>
              <a:t>трлн рублей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, что на 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935 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рублей, 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или </a:t>
            </a:r>
            <a:r>
              <a:rPr lang="ru-RU" sz="1300" b="1" dirty="0">
                <a:solidFill>
                  <a:prstClr val="black"/>
                </a:solidFill>
                <a:latin typeface="Arial Narrow" panose="020B0606020202030204" pitchFamily="34" charset="0"/>
              </a:rPr>
              <a:t>в 1,4 раза больше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 аналогичного периода 2016 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года.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 </a:t>
            </a:r>
            <a:endParaRPr lang="ru-RU" sz="13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300" dirty="0">
                <a:latin typeface="Arial Narrow" panose="020B0606020202030204" pitchFamily="34" charset="0"/>
              </a:rPr>
              <a:t>Рост поступлений НДПИ обусловлен в основном увеличением поступлений </a:t>
            </a:r>
            <a:r>
              <a:rPr lang="ru-RU" sz="1300" b="1" dirty="0">
                <a:latin typeface="Arial Narrow" panose="020B0606020202030204" pitchFamily="34" charset="0"/>
              </a:rPr>
              <a:t>по НДПИ на добычу нефти </a:t>
            </a:r>
            <a:r>
              <a:rPr lang="ru-RU" sz="1300" dirty="0">
                <a:latin typeface="Arial Narrow" panose="020B0606020202030204" pitchFamily="34" charset="0"/>
              </a:rPr>
              <a:t>в результате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300" dirty="0">
                <a:latin typeface="Arial Narrow" panose="020B0606020202030204" pitchFamily="34" charset="0"/>
              </a:rPr>
              <a:t>роста цены на нефть марки «</a:t>
            </a:r>
            <a:r>
              <a:rPr lang="en-US" sz="1300" dirty="0">
                <a:latin typeface="Arial Narrow" panose="020B0606020202030204" pitchFamily="34" charset="0"/>
              </a:rPr>
              <a:t>Urals</a:t>
            </a:r>
            <a:r>
              <a:rPr lang="ru-RU" sz="1300" dirty="0">
                <a:latin typeface="Arial Narrow" panose="020B0606020202030204" pitchFamily="34" charset="0"/>
              </a:rPr>
              <a:t>» в декабре 2016 года – сентябре 2017 года на 29,0% (с 39,9 до 50,7 долл./за </a:t>
            </a:r>
            <a:r>
              <a:rPr lang="ru-RU" sz="1300" dirty="0" err="1">
                <a:latin typeface="Arial Narrow" panose="020B0606020202030204" pitchFamily="34" charset="0"/>
              </a:rPr>
              <a:t>барр</a:t>
            </a:r>
            <a:r>
              <a:rPr lang="ru-RU" sz="1300" dirty="0">
                <a:latin typeface="Arial Narrow" panose="020B0606020202030204" pitchFamily="34" charset="0"/>
              </a:rPr>
              <a:t>.) при снижении курса доллара США на 14,3% (с 68,5 до 58,7 рублей за долл. США) </a:t>
            </a:r>
            <a:r>
              <a:rPr lang="ru-RU" sz="1300" i="1" dirty="0">
                <a:latin typeface="Arial Narrow" panose="020B0606020202030204" pitchFamily="34" charset="0"/>
              </a:rPr>
              <a:t>[дополнительно </a:t>
            </a:r>
            <a:r>
              <a:rPr lang="ru-RU" sz="1300" i="1" dirty="0" smtClean="0">
                <a:latin typeface="Arial Narrow" panose="020B0606020202030204" pitchFamily="34" charset="0"/>
              </a:rPr>
              <a:t>поступило </a:t>
            </a:r>
            <a:r>
              <a:rPr lang="ru-RU" sz="1300" i="1" dirty="0">
                <a:latin typeface="Arial Narrow" panose="020B0606020202030204" pitchFamily="34" charset="0"/>
              </a:rPr>
              <a:t>– </a:t>
            </a:r>
            <a:r>
              <a:rPr lang="ru-RU" sz="1300" b="1" i="1" dirty="0">
                <a:latin typeface="Arial Narrow" panose="020B0606020202030204" pitchFamily="34" charset="0"/>
              </a:rPr>
              <a:t>516,4 млрд. рублей, </a:t>
            </a:r>
            <a:r>
              <a:rPr lang="ru-RU" sz="1300" i="1" dirty="0">
                <a:latin typeface="Arial Narrow" panose="020B0606020202030204" pitchFamily="34" charset="0"/>
              </a:rPr>
              <a:t>или + 27,4%]</a:t>
            </a:r>
            <a:r>
              <a:rPr lang="ru-RU" sz="1300" dirty="0">
                <a:latin typeface="Arial Narrow" panose="020B0606020202030204" pitchFamily="34" charset="0"/>
              </a:rPr>
              <a:t>;</a:t>
            </a:r>
          </a:p>
          <a:p>
            <a:pPr indent="180000" algn="just">
              <a:buFontTx/>
              <a:buChar char="-"/>
            </a:pPr>
            <a:r>
              <a:rPr lang="ru-RU" sz="1300" dirty="0" smtClean="0">
                <a:latin typeface="Arial Narrow" panose="020B0606020202030204" pitchFamily="34" charset="0"/>
              </a:rPr>
              <a:t>увеличения </a:t>
            </a:r>
            <a:r>
              <a:rPr lang="ru-RU" sz="1300" dirty="0">
                <a:latin typeface="Arial Narrow" panose="020B0606020202030204" pitchFamily="34" charset="0"/>
              </a:rPr>
              <a:t>основной налоговой ставки на добычу нефти в 2017 году на 7,2% (с 857 до 919 рублей за тонну добытой нефти) и дополнительного увеличения налоговой ставки на 306 рублей за тонну добытой нефти </a:t>
            </a:r>
            <a:r>
              <a:rPr lang="ru-RU" sz="1300" i="1" dirty="0">
                <a:latin typeface="Arial Narrow" panose="020B0606020202030204" pitchFamily="34" charset="0"/>
              </a:rPr>
              <a:t>[дополнительно </a:t>
            </a:r>
            <a:r>
              <a:rPr lang="ru-RU" sz="1300" i="1" dirty="0" smtClean="0">
                <a:latin typeface="Arial Narrow" panose="020B0606020202030204" pitchFamily="34" charset="0"/>
              </a:rPr>
              <a:t>поступило </a:t>
            </a:r>
            <a:r>
              <a:rPr lang="ru-RU" sz="1300" i="1" dirty="0">
                <a:latin typeface="Arial Narrow" panose="020B0606020202030204" pitchFamily="34" charset="0"/>
              </a:rPr>
              <a:t>– </a:t>
            </a:r>
            <a:r>
              <a:rPr lang="ru-RU" sz="1300" b="1" i="1" dirty="0">
                <a:latin typeface="Arial Narrow" panose="020B0606020202030204" pitchFamily="34" charset="0"/>
              </a:rPr>
              <a:t>322,9 млрд. рублей</a:t>
            </a:r>
            <a:r>
              <a:rPr lang="ru-RU" sz="1300" i="1" dirty="0" smtClean="0">
                <a:latin typeface="Arial Narrow" panose="020B0606020202030204" pitchFamily="34" charset="0"/>
              </a:rPr>
              <a:t>]</a:t>
            </a:r>
            <a:r>
              <a:rPr lang="ru-RU" sz="1300" dirty="0" smtClean="0">
                <a:latin typeface="Arial Narrow" panose="020B0606020202030204" pitchFamily="34" charset="0"/>
              </a:rPr>
              <a:t>;</a:t>
            </a:r>
          </a:p>
          <a:p>
            <a:pPr indent="180000" algn="just"/>
            <a:r>
              <a:rPr lang="ru-RU" sz="1300" dirty="0" smtClean="0">
                <a:latin typeface="Arial Narrow" panose="020B0606020202030204" pitchFamily="34" charset="0"/>
              </a:rPr>
              <a:t>По </a:t>
            </a:r>
            <a:r>
              <a:rPr lang="ru-RU" sz="1300" b="1" dirty="0" smtClean="0">
                <a:latin typeface="Arial Narrow" panose="020B0606020202030204" pitchFamily="34" charset="0"/>
              </a:rPr>
              <a:t>налогу на добычу газа горючего прир</a:t>
            </a:r>
            <a:r>
              <a:rPr lang="ru-RU" sz="1300" dirty="0" smtClean="0">
                <a:latin typeface="Arial Narrow" panose="020B0606020202030204" pitchFamily="34" charset="0"/>
              </a:rPr>
              <a:t>одного также наблюдается рост, обусловленный увеличением </a:t>
            </a:r>
            <a:r>
              <a:rPr lang="ru-RU" sz="1300" dirty="0">
                <a:latin typeface="Arial Narrow" panose="020B0606020202030204" pitchFamily="34" charset="0"/>
              </a:rPr>
              <a:t>расчётной налоговой ставки в 2017 году на 31,4% (с 0,2051 до 0,2695) в результате внесения изменений в порядок определения единицы условного топлива (</a:t>
            </a:r>
            <a:r>
              <a:rPr lang="ru-RU" sz="1300" dirty="0" err="1">
                <a:latin typeface="Arial Narrow" panose="020B0606020202030204" pitchFamily="34" charset="0"/>
              </a:rPr>
              <a:t>Е</a:t>
            </a:r>
            <a:r>
              <a:rPr lang="ru-RU" sz="1300" baseline="-25000" dirty="0" err="1">
                <a:latin typeface="Arial Narrow" panose="020B0606020202030204" pitchFamily="34" charset="0"/>
              </a:rPr>
              <a:t>ут</a:t>
            </a:r>
            <a:r>
              <a:rPr lang="ru-RU" sz="1300" dirty="0">
                <a:latin typeface="Arial Narrow" panose="020B0606020202030204" pitchFamily="34" charset="0"/>
              </a:rPr>
              <a:t>), в отношении организаций, являющимися собственниками ЕСГ при расчёте НДПИ на газ </a:t>
            </a:r>
            <a:r>
              <a:rPr lang="ru-RU" sz="1300" i="1" dirty="0">
                <a:latin typeface="Arial Narrow" panose="020B0606020202030204" pitchFamily="34" charset="0"/>
              </a:rPr>
              <a:t>[дополнительно поступило порядка </a:t>
            </a:r>
            <a:r>
              <a:rPr lang="ru-RU" sz="1300" b="1" i="1" dirty="0">
                <a:latin typeface="Arial Narrow" panose="020B0606020202030204" pitchFamily="34" charset="0"/>
              </a:rPr>
              <a:t>80 млрд. рублей,</a:t>
            </a:r>
            <a:r>
              <a:rPr lang="ru-RU" sz="1300" i="1" dirty="0">
                <a:latin typeface="Arial Narrow" panose="020B0606020202030204" pitchFamily="34" charset="0"/>
              </a:rPr>
              <a:t> или + </a:t>
            </a:r>
            <a:r>
              <a:rPr lang="ru-RU" sz="1300" i="1" dirty="0" smtClean="0">
                <a:latin typeface="Arial Narrow" panose="020B0606020202030204" pitchFamily="34" charset="0"/>
              </a:rPr>
              <a:t>26,6%]</a:t>
            </a:r>
            <a:r>
              <a:rPr lang="ru-RU" sz="1300" dirty="0" smtClean="0">
                <a:latin typeface="Arial Narrow" panose="020B0606020202030204" pitchFamily="34" charset="0"/>
              </a:rPr>
              <a:t>, а также увеличением </a:t>
            </a:r>
            <a:r>
              <a:rPr lang="ru-RU" sz="1300" dirty="0">
                <a:latin typeface="Arial Narrow" panose="020B0606020202030204" pitchFamily="34" charset="0"/>
              </a:rPr>
              <a:t>объёмов добычи газа. По данным Росстата в декабре 2016 года – сентябре 2017 года объём добычи газа составил 497,1 млрд. куб. м. и вырос на 12% по отношению к аналогичному периоду 2016 года </a:t>
            </a:r>
            <a:r>
              <a:rPr lang="ru-RU" sz="1300" i="1" dirty="0">
                <a:latin typeface="Arial Narrow" panose="020B0606020202030204" pitchFamily="34" charset="0"/>
              </a:rPr>
              <a:t>[дополнительно поступило – </a:t>
            </a:r>
            <a:r>
              <a:rPr lang="ru-RU" sz="1300" b="1" i="1" dirty="0">
                <a:latin typeface="Arial Narrow" panose="020B0606020202030204" pitchFamily="34" charset="0"/>
              </a:rPr>
              <a:t>39 млрд. рублей,</a:t>
            </a:r>
            <a:r>
              <a:rPr lang="ru-RU" sz="1300" i="1" dirty="0">
                <a:latin typeface="Arial Narrow" panose="020B0606020202030204" pitchFamily="34" charset="0"/>
              </a:rPr>
              <a:t> или + </a:t>
            </a:r>
            <a:r>
              <a:rPr lang="ru-RU" sz="1300" i="1" dirty="0" smtClean="0">
                <a:latin typeface="Arial Narrow" panose="020B0606020202030204" pitchFamily="34" charset="0"/>
              </a:rPr>
              <a:t>13,0%].</a:t>
            </a:r>
            <a:endParaRPr lang="ru-RU" sz="1300" dirty="0">
              <a:latin typeface="Arial Narrow" panose="020B0606020202030204" pitchFamily="34" charset="0"/>
            </a:endParaRPr>
          </a:p>
          <a:p>
            <a:pPr indent="180000" algn="just">
              <a:buFontTx/>
              <a:buChar char="-"/>
            </a:pPr>
            <a:endParaRPr lang="ru-RU" sz="13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246" y="371327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2017 год по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налогу на добычу полезных ископаемых 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25009204"/>
              </p:ext>
            </p:extLst>
          </p:nvPr>
        </p:nvGraphicFramePr>
        <p:xfrm>
          <a:off x="882328" y="4108384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89254" y="1074144"/>
            <a:ext cx="5218850" cy="2858912"/>
            <a:chOff x="-4034126" y="1422300"/>
            <a:chExt cx="4570778" cy="2076526"/>
          </a:xfrm>
        </p:grpSpPr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3752892502"/>
                </p:ext>
              </p:extLst>
            </p:nvPr>
          </p:nvGraphicFramePr>
          <p:xfrm>
            <a:off x="-4034126" y="1452270"/>
            <a:ext cx="4570778" cy="20465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1" name="Группа 10"/>
            <p:cNvGrpSpPr/>
            <p:nvPr/>
          </p:nvGrpSpPr>
          <p:grpSpPr>
            <a:xfrm>
              <a:off x="-3996950" y="1422300"/>
              <a:ext cx="4177700" cy="1894300"/>
              <a:chOff x="-5763257" y="3096183"/>
              <a:chExt cx="5559451" cy="2307842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-1478354" y="3380782"/>
                <a:ext cx="1274548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в 1,4 раза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-5203184" y="5077203"/>
                <a:ext cx="910231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+ 1,1%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-5148087" y="4518601"/>
                <a:ext cx="971885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+39,6%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Rectangle 1"/>
              <p:cNvSpPr>
                <a:spLocks noChangeArrowheads="1"/>
              </p:cNvSpPr>
              <p:nvPr/>
            </p:nvSpPr>
            <p:spPr bwMode="auto">
              <a:xfrm>
                <a:off x="-5763257" y="3096183"/>
                <a:ext cx="350624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КБ РФ</a:t>
                </a:r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auto">
              <a:xfrm>
                <a:off x="-5735320" y="4831806"/>
                <a:ext cx="3510871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газового конденсата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-2212725" y="3957147"/>
                <a:ext cx="971885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+43,0%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Rectangle 1"/>
              <p:cNvSpPr>
                <a:spLocks noChangeArrowheads="1"/>
              </p:cNvSpPr>
              <p:nvPr/>
            </p:nvSpPr>
            <p:spPr bwMode="auto">
              <a:xfrm>
                <a:off x="-5763256" y="3994645"/>
                <a:ext cx="3510872" cy="337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endParaRPr lang="ru-RU" altLang="ru-RU" b="1" dirty="0" smtClean="0">
                  <a:solidFill>
                    <a:srgbClr val="F79646"/>
                  </a:solidFill>
                </a:endParaRPr>
              </a:p>
            </p:txBody>
          </p:sp>
          <p:sp>
            <p:nvSpPr>
              <p:cNvPr id="31" name="Rectangle 1"/>
              <p:cNvSpPr>
                <a:spLocks noChangeArrowheads="1"/>
              </p:cNvSpPr>
              <p:nvPr/>
            </p:nvSpPr>
            <p:spPr bwMode="auto">
              <a:xfrm>
                <a:off x="-5735320" y="4220120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г</a:t>
                </a:r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аза горючего природного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Rectangle 1"/>
              <p:cNvSpPr>
                <a:spLocks noChangeArrowheads="1"/>
              </p:cNvSpPr>
              <p:nvPr/>
            </p:nvSpPr>
            <p:spPr bwMode="auto">
              <a:xfrm>
                <a:off x="-5746528" y="3708677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нефть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324958" y="904944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1200" dirty="0" smtClean="0">
              <a:solidFill>
                <a:prstClr val="black"/>
              </a:solidFill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</a:endParaRPr>
          </a:p>
        </p:txBody>
      </p:sp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29803" y="6309320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Имущественные налоги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517" y="1124744"/>
            <a:ext cx="41963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имущественных налогов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консолидированный бюджет Российской Федерации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январе-октябре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2017 года составили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1 034,6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130,7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млрд.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14,5%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больше, чем 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январе-октябре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2016 года.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82094" y="1110760"/>
            <a:ext cx="37013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Налоговыми органами завершена работа по направлению налоговых уведомлений для уплаты физическими лицами имущественных налогов в 2017 году.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Всего направлено </a:t>
            </a:r>
            <a:r>
              <a:rPr lang="ru-RU" sz="1400" b="1" dirty="0">
                <a:latin typeface="Arial Narrow" panose="020B0606020202030204" pitchFamily="34" charset="0"/>
              </a:rPr>
              <a:t>71,2 млн.</a:t>
            </a:r>
            <a:r>
              <a:rPr lang="ru-RU" sz="1400" dirty="0">
                <a:latin typeface="Arial Narrow" panose="020B0606020202030204" pitchFamily="34" charset="0"/>
              </a:rPr>
              <a:t> налоговых уведомлений, что больше показателя 2016 г. на </a:t>
            </a:r>
            <a:r>
              <a:rPr lang="ru-RU" sz="1400" b="1" dirty="0" smtClean="0">
                <a:latin typeface="Arial Narrow" panose="020B0606020202030204" pitchFamily="34" charset="0"/>
              </a:rPr>
              <a:t>15%.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Уведомления содержат расчет налогов за 2016 год, а также расчет (перерасчет) налоговых обязательств за 2014 – 2015 гг. при наличии оснований.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Из общего количества направленных уведомлений </a:t>
            </a:r>
            <a:r>
              <a:rPr lang="ru-RU" sz="1400" b="1" dirty="0">
                <a:latin typeface="Arial Narrow" panose="020B0606020202030204" pitchFamily="34" charset="0"/>
              </a:rPr>
              <a:t>14,8 млн.</a:t>
            </a:r>
            <a:r>
              <a:rPr lang="ru-RU" sz="1400" dirty="0">
                <a:latin typeface="Arial Narrow" panose="020B0606020202030204" pitchFamily="34" charset="0"/>
              </a:rPr>
              <a:t> размещено в Личном кабинете налогоплательщика без дублирования направления по почте, что превышает показатель прошлого года в 2 </a:t>
            </a:r>
            <a:r>
              <a:rPr lang="ru-RU" sz="1400" dirty="0" smtClean="0">
                <a:latin typeface="Arial Narrow" panose="020B0606020202030204" pitchFamily="34" charset="0"/>
              </a:rPr>
              <a:t>раза.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5238" y="2174850"/>
            <a:ext cx="5506882" cy="4000911"/>
            <a:chOff x="-3793649" y="769035"/>
            <a:chExt cx="5218850" cy="3224358"/>
          </a:xfrm>
        </p:grpSpPr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2339049176"/>
                </p:ext>
              </p:extLst>
            </p:nvPr>
          </p:nvGraphicFramePr>
          <p:xfrm>
            <a:off x="-3793649" y="865296"/>
            <a:ext cx="5218850" cy="3128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2" name="Группа 41"/>
            <p:cNvGrpSpPr/>
            <p:nvPr/>
          </p:nvGrpSpPr>
          <p:grpSpPr>
            <a:xfrm>
              <a:off x="-3692255" y="769035"/>
              <a:ext cx="4180809" cy="3072191"/>
              <a:chOff x="-3825062" y="769035"/>
              <a:chExt cx="4180809" cy="3072191"/>
            </a:xfrm>
          </p:grpSpPr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-759869" y="769035"/>
                <a:ext cx="1115616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200" dirty="0" smtClean="0">
                    <a:solidFill>
                      <a:prstClr val="black"/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млрд. рублей</a:t>
                </a:r>
                <a:endParaRPr lang="ru-RU" altLang="ru-RU" sz="900" dirty="0" smtClean="0">
                  <a:solidFill>
                    <a:prstClr val="black"/>
                  </a:solidFill>
                </a:endParaRPr>
              </a:p>
              <a:p>
                <a:pPr indent="0" eaLnBrk="0" hangingPunct="0"/>
                <a:endParaRPr lang="ru-RU" altLang="ru-RU" dirty="0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-3825062" y="1345412"/>
                <a:ext cx="3623000" cy="2495814"/>
                <a:chOff x="-5379873" y="981826"/>
                <a:chExt cx="4821283" cy="3040673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-4955314" y="1195661"/>
                  <a:ext cx="1118355" cy="3626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+ 47,5%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-4822222" y="3137111"/>
                  <a:ext cx="2128490" cy="3626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+25,5%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-4775525" y="2654426"/>
                  <a:ext cx="924281" cy="3626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- 8,4%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3631" y="981826"/>
                  <a:ext cx="3506239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ФЛ 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5" name="Rectangle 1"/>
                <p:cNvSpPr>
                  <a:spLocks noChangeArrowheads="1"/>
                </p:cNvSpPr>
                <p:nvPr/>
              </p:nvSpPr>
              <p:spPr bwMode="auto">
                <a:xfrm>
                  <a:off x="-5351765" y="1435740"/>
                  <a:ext cx="4793175" cy="332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организаций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6" name="Rectangle 1"/>
                <p:cNvSpPr>
                  <a:spLocks noChangeArrowheads="1"/>
                </p:cNvSpPr>
                <p:nvPr/>
              </p:nvSpPr>
              <p:spPr bwMode="auto">
                <a:xfrm>
                  <a:off x="-5379873" y="1923501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Транспортный налог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-4963707" y="2155260"/>
                  <a:ext cx="1105256" cy="3626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+ 11,8%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-1869005" y="1667100"/>
                  <a:ext cx="1118355" cy="3626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+ 16,6%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-4608025" y="3659873"/>
                  <a:ext cx="984929" cy="3626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+ 2,4%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7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1" y="2903710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- с физических лиц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1" y="3426302"/>
                  <a:ext cx="3510867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Земельный налог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1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0" y="2414937"/>
                  <a:ext cx="3510866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- с организаций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27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48374" y="2303336"/>
            <a:ext cx="2780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Имущественные налоги</a:t>
            </a:r>
            <a:endParaRPr lang="ru-RU" alt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51922" y="2598403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+ 14,5%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20072" y="730438"/>
            <a:ext cx="37545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налога на доходы физических лиц в консолидированный бюджет Российской Федерации 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январе-октябре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2017 года составили 2 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530,5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 млрд. 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188,0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 млрд. 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8,0%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больше, чем 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январе-октябре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2016 года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При этом рост поступлений в текущем году превысил рост поступлений в </a:t>
            </a:r>
            <a:r>
              <a:rPr lang="ru-RU" sz="1400" dirty="0" smtClean="0">
                <a:latin typeface="Arial Narrow" panose="020B0606020202030204" pitchFamily="34" charset="0"/>
              </a:rPr>
              <a:t>январе-октябре </a:t>
            </a:r>
            <a:r>
              <a:rPr lang="ru-RU" sz="1400" dirty="0">
                <a:latin typeface="Arial Narrow" panose="020B0606020202030204" pitchFamily="34" charset="0"/>
              </a:rPr>
              <a:t>2016 года на </a:t>
            </a:r>
            <a:r>
              <a:rPr lang="ru-RU" sz="1400" dirty="0" smtClean="0">
                <a:latin typeface="Arial Narrow" panose="020B0606020202030204" pitchFamily="34" charset="0"/>
              </a:rPr>
              <a:t>0,4 </a:t>
            </a:r>
            <a:r>
              <a:rPr lang="ru-RU" sz="1400" dirty="0">
                <a:latin typeface="Arial Narrow" panose="020B0606020202030204" pitchFamily="34" charset="0"/>
              </a:rPr>
              <a:t>п.п. (</a:t>
            </a:r>
            <a:r>
              <a:rPr lang="ru-RU" sz="1400" dirty="0" smtClean="0">
                <a:latin typeface="Arial Narrow" panose="020B0606020202030204" pitchFamily="34" charset="0"/>
              </a:rPr>
              <a:t>107,6%).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Темп роста поступлений НДФЛ превысил темп роста среднемесячной начисленной заработной платы работников за </a:t>
            </a:r>
            <a:r>
              <a:rPr lang="ru-RU" sz="1400" dirty="0" smtClean="0">
                <a:latin typeface="Arial Narrow" panose="020B0606020202030204" pitchFamily="34" charset="0"/>
              </a:rPr>
              <a:t>10 </a:t>
            </a:r>
            <a:r>
              <a:rPr lang="ru-RU" sz="1400" dirty="0">
                <a:latin typeface="Arial Narrow" panose="020B0606020202030204" pitchFamily="34" charset="0"/>
              </a:rPr>
              <a:t>месяцев 2017 года, который в номинальном выражении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107,0%.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Росту поступлений НДФЛ </a:t>
            </a:r>
            <a:r>
              <a:rPr lang="ru-RU" sz="1400" dirty="0" smtClean="0">
                <a:latin typeface="Arial Narrow" panose="020B0606020202030204" pitchFamily="34" charset="0"/>
              </a:rPr>
              <a:t>способствовало сокращение </a:t>
            </a:r>
            <a:r>
              <a:rPr lang="ru-RU" sz="1400" dirty="0">
                <a:latin typeface="Arial Narrow" panose="020B0606020202030204" pitchFamily="34" charset="0"/>
              </a:rPr>
              <a:t>темпа роста общей численности безработных со </a:t>
            </a:r>
            <a:r>
              <a:rPr lang="ru-RU" sz="1400" dirty="0" smtClean="0">
                <a:latin typeface="Arial Narrow" panose="020B0606020202030204" pitchFamily="34" charset="0"/>
              </a:rPr>
              <a:t>100,9 </a:t>
            </a:r>
            <a:r>
              <a:rPr lang="ru-RU" sz="1400" dirty="0">
                <a:latin typeface="Arial Narrow" panose="020B0606020202030204" pitchFamily="34" charset="0"/>
              </a:rPr>
              <a:t>% в </a:t>
            </a:r>
            <a:r>
              <a:rPr lang="ru-RU" sz="1400" dirty="0" smtClean="0">
                <a:latin typeface="Arial Narrow" panose="020B0606020202030204" pitchFamily="34" charset="0"/>
              </a:rPr>
              <a:t>январе-октябре </a:t>
            </a:r>
            <a:r>
              <a:rPr lang="ru-RU" sz="1400" dirty="0">
                <a:latin typeface="Arial Narrow" panose="020B0606020202030204" pitchFamily="34" charset="0"/>
              </a:rPr>
              <a:t>2016 года до </a:t>
            </a:r>
            <a:r>
              <a:rPr lang="ru-RU" sz="1400" dirty="0" smtClean="0">
                <a:latin typeface="Arial Narrow" panose="020B0606020202030204" pitchFamily="34" charset="0"/>
              </a:rPr>
              <a:t>93,3% </a:t>
            </a:r>
            <a:r>
              <a:rPr lang="ru-RU" sz="1400" dirty="0">
                <a:latin typeface="Arial Narrow" panose="020B0606020202030204" pitchFamily="34" charset="0"/>
              </a:rPr>
              <a:t>в текущем году и снижении численности работников, работающих в режиме неполной занятости. </a:t>
            </a:r>
          </a:p>
          <a:p>
            <a:pPr indent="180000" algn="just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35896" y="1463814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91349991"/>
              </p:ext>
            </p:extLst>
          </p:nvPr>
        </p:nvGraphicFramePr>
        <p:xfrm>
          <a:off x="467544" y="2636912"/>
          <a:ext cx="4824536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15320955"/>
              </p:ext>
            </p:extLst>
          </p:nvPr>
        </p:nvGraphicFramePr>
        <p:xfrm>
          <a:off x="396188" y="1694646"/>
          <a:ext cx="4895891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6189" y="2590165"/>
            <a:ext cx="4661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том числе, налог, уплачиваемый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налоговыми агентами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56456753"/>
              </p:ext>
            </p:extLst>
          </p:nvPr>
        </p:nvGraphicFramePr>
        <p:xfrm>
          <a:off x="467544" y="3613283"/>
          <a:ext cx="4824536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6188" y="3284984"/>
            <a:ext cx="4031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НДФЛ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уплачиваемый ФЛ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путем декларирования полученных ими доходов 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Налог на доходы физических лиц</a:t>
            </a:r>
            <a:endParaRPr lang="ru-RU" sz="1800" dirty="0"/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189" y="1621622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НДФЛ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65227687"/>
              </p:ext>
            </p:extLst>
          </p:nvPr>
        </p:nvGraphicFramePr>
        <p:xfrm>
          <a:off x="288032" y="2789565"/>
          <a:ext cx="4824536" cy="231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1267895"/>
            <a:ext cx="42893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latin typeface="Arial Narrow" panose="020B0606020202030204" pitchFamily="34" charset="0"/>
              </a:rPr>
              <a:t>страховых взносов</a:t>
            </a:r>
            <a:r>
              <a:rPr lang="ru-RU" sz="1400" dirty="0">
                <a:latin typeface="Arial Narrow" panose="020B0606020202030204" pitchFamily="34" charset="0"/>
              </a:rPr>
              <a:t> на обязательное социальное страхование, администрируемых ФНС России, в </a:t>
            </a:r>
            <a:r>
              <a:rPr lang="ru-RU" sz="1400" dirty="0" smtClean="0">
                <a:latin typeface="Arial Narrow" panose="020B0606020202030204" pitchFamily="34" charset="0"/>
              </a:rPr>
              <a:t>январе-октябре </a:t>
            </a:r>
            <a:r>
              <a:rPr lang="ru-RU" sz="1400" dirty="0">
                <a:latin typeface="Arial Narrow" panose="020B0606020202030204" pitchFamily="34" charset="0"/>
              </a:rPr>
              <a:t>2017 года составили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4 582,6 </a:t>
            </a:r>
            <a:r>
              <a:rPr lang="ru-RU" sz="1400" b="1" dirty="0">
                <a:latin typeface="Arial Narrow" panose="020B0606020202030204" pitchFamily="34" charset="0"/>
              </a:rPr>
              <a:t>млрд.</a:t>
            </a:r>
            <a:r>
              <a:rPr lang="ru-RU" sz="1400" dirty="0">
                <a:latin typeface="Arial Narrow" panose="020B0606020202030204" pitchFamily="34" charset="0"/>
              </a:rPr>
              <a:t> 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8,6</a:t>
            </a:r>
            <a:r>
              <a:rPr lang="ru-RU" sz="1400" b="1" dirty="0" smtClean="0">
                <a:latin typeface="Arial Narrow" panose="020B0606020202030204" pitchFamily="34" charset="0"/>
              </a:rPr>
              <a:t>%</a:t>
            </a:r>
            <a:r>
              <a:rPr lang="ru-RU" sz="1400" dirty="0" smtClean="0">
                <a:latin typeface="Arial Narrow" panose="020B0606020202030204" pitchFamily="34" charset="0"/>
              </a:rPr>
              <a:t>, </a:t>
            </a:r>
            <a:r>
              <a:rPr lang="ru-RU" sz="1400" dirty="0">
                <a:latin typeface="Arial Narrow" panose="020B0606020202030204" pitchFamily="34" charset="0"/>
              </a:rPr>
              <a:t>или на </a:t>
            </a:r>
            <a:r>
              <a:rPr lang="ru-RU" sz="1400" b="1" dirty="0" smtClean="0">
                <a:latin typeface="Arial Narrow" panose="020B0606020202030204" pitchFamily="34" charset="0"/>
              </a:rPr>
              <a:t>363,8 </a:t>
            </a:r>
            <a:r>
              <a:rPr lang="ru-RU" sz="1400" b="1" dirty="0">
                <a:latin typeface="Arial Narrow" panose="020B0606020202030204" pitchFamily="34" charset="0"/>
              </a:rPr>
              <a:t>млрд</a:t>
            </a:r>
            <a:r>
              <a:rPr lang="ru-RU" sz="1400" dirty="0">
                <a:latin typeface="Arial Narrow" panose="020B0606020202030204" pitchFamily="34" charset="0"/>
              </a:rPr>
              <a:t>. рублей больше аналогичного периода прошлого года.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82768" y="1285408"/>
            <a:ext cx="37898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Темпы роста поступлений в государственные внебюджетные фонды демонстрируют </a:t>
            </a:r>
            <a:r>
              <a:rPr lang="ru-RU" sz="1400" b="1" dirty="0">
                <a:latin typeface="Arial Narrow" panose="020B0606020202030204" pitchFamily="34" charset="0"/>
              </a:rPr>
              <a:t>нарастающую динамику:</a:t>
            </a:r>
            <a:r>
              <a:rPr lang="ru-RU" sz="1400" dirty="0">
                <a:latin typeface="Arial Narrow" panose="020B0606020202030204" pitchFamily="34" charset="0"/>
              </a:rPr>
              <a:t> в I квартале темп роста страховых взносов составил </a:t>
            </a:r>
            <a:r>
              <a:rPr lang="ru-RU" sz="1400" b="1" dirty="0">
                <a:latin typeface="Arial Narrow" panose="020B0606020202030204" pitchFamily="34" charset="0"/>
              </a:rPr>
              <a:t>104%</a:t>
            </a:r>
            <a:r>
              <a:rPr lang="ru-RU" sz="1400" dirty="0">
                <a:latin typeface="Arial Narrow" panose="020B0606020202030204" pitchFamily="34" charset="0"/>
              </a:rPr>
              <a:t> (</a:t>
            </a:r>
            <a:r>
              <a:rPr lang="ru-RU" sz="1400" i="1" dirty="0">
                <a:latin typeface="Arial Narrow" panose="020B0606020202030204" pitchFamily="34" charset="0"/>
              </a:rPr>
              <a:t>досрочная уплата в декабре 2016г.</a:t>
            </a:r>
            <a:r>
              <a:rPr lang="ru-RU" sz="1400" dirty="0">
                <a:latin typeface="Arial Narrow" panose="020B0606020202030204" pitchFamily="34" charset="0"/>
              </a:rPr>
              <a:t>), во II и в </a:t>
            </a:r>
            <a:r>
              <a:rPr lang="en-US" sz="1400" dirty="0">
                <a:latin typeface="Arial Narrow" panose="020B0606020202030204" pitchFamily="34" charset="0"/>
              </a:rPr>
              <a:t>III </a:t>
            </a:r>
            <a:r>
              <a:rPr lang="ru-RU" sz="1400" dirty="0">
                <a:latin typeface="Arial Narrow" panose="020B0606020202030204" pitchFamily="34" charset="0"/>
              </a:rPr>
              <a:t>кварталах - </a:t>
            </a:r>
            <a:r>
              <a:rPr lang="ru-RU" sz="1400" b="1" dirty="0">
                <a:latin typeface="Arial Narrow" panose="020B0606020202030204" pitchFamily="34" charset="0"/>
              </a:rPr>
              <a:t>110</a:t>
            </a:r>
            <a:r>
              <a:rPr lang="ru-RU" sz="1400" b="1" dirty="0" smtClean="0">
                <a:latin typeface="Arial Narrow" panose="020B0606020202030204" pitchFamily="34" charset="0"/>
              </a:rPr>
              <a:t>%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Их общей суммы задолженности по страховым взносам, переданной Фондами урегулировано 135 </a:t>
            </a:r>
            <a:r>
              <a:rPr lang="ru-RU" sz="1400" b="1" dirty="0">
                <a:latin typeface="Arial Narrow" panose="020B0606020202030204" pitchFamily="34" charset="0"/>
              </a:rPr>
              <a:t>млрд. </a:t>
            </a:r>
            <a:r>
              <a:rPr lang="ru-RU" sz="1400" b="1" dirty="0" smtClean="0">
                <a:latin typeface="Arial Narrow" panose="020B0606020202030204" pitchFamily="34" charset="0"/>
              </a:rPr>
              <a:t>рублей, </a:t>
            </a:r>
            <a:r>
              <a:rPr lang="ru-RU" sz="1400" dirty="0" smtClean="0">
                <a:latin typeface="Arial Narrow" panose="020B0606020202030204" pitchFamily="34" charset="0"/>
              </a:rPr>
              <a:t>из нее: 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- 96 млрд. руб. поступило в счет оплаты задолженности,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- 33 млрд. руб. зачтено входящей переплатой по страховым взносам, поступившей из </a:t>
            </a:r>
            <a:r>
              <a:rPr lang="ru-RU" sz="1400" dirty="0" smtClean="0">
                <a:latin typeface="Arial Narrow" panose="020B0606020202030204" pitchFamily="34" charset="0"/>
              </a:rPr>
              <a:t>фондов.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475555" y="2732881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9897" y="3196104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+ 8,6%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88032" y="3490848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ПФР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248525" y="3979885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ФОМС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48250" y="4448706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ФСС</a:t>
            </a:r>
            <a:endParaRPr kumimoji="0" lang="ru-RU" altLang="ru-RU" sz="24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78914" y="3660125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+ 8,2%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91740" y="2963713"/>
            <a:ext cx="2336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Страховые взносы на ОСС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40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>
              <a:defRPr/>
            </a:pPr>
            <a:r>
              <a:rPr lang="ru-RU" sz="1800" dirty="0">
                <a:latin typeface="Arial Narrow" panose="020B0606020202030204" pitchFamily="34" charset="0"/>
              </a:rPr>
              <a:t>Основные результаты контрольной работы </a:t>
            </a:r>
            <a:r>
              <a:rPr lang="ru-RU" sz="1800" dirty="0" smtClean="0">
                <a:latin typeface="Arial Narrow" panose="020B0606020202030204" pitchFamily="34" charset="0"/>
              </a:rPr>
              <a:t>за </a:t>
            </a:r>
            <a:r>
              <a:rPr lang="ru-RU" sz="1800" dirty="0">
                <a:latin typeface="Arial Narrow" panose="020B0606020202030204" pitchFamily="34" charset="0"/>
              </a:rPr>
              <a:t>9 месяцев 2017 года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592" y="2348880"/>
            <a:ext cx="914400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Эффективность одной выездной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проверки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6592" y="1659049"/>
            <a:ext cx="914400" cy="553330"/>
          </a:xfrm>
          <a:prstGeom prst="rect">
            <a:avLst/>
          </a:prstGeom>
        </p:spPr>
        <p:txBody>
          <a:bodyPr wrap="non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Доначислено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по результатам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ыездных проверок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thumb36.png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10800000" flipH="1">
            <a:off x="4716016" y="2501548"/>
            <a:ext cx="383785" cy="391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415630" y="1830044"/>
            <a:ext cx="435248" cy="457174"/>
          </a:xfrm>
          <a:prstGeom prst="rect">
            <a:avLst/>
          </a:prstGeom>
        </p:spPr>
      </p:pic>
      <p:pic>
        <p:nvPicPr>
          <p:cNvPr id="23" name="businessman3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48531" y="2514272"/>
            <a:ext cx="474058" cy="502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686261" y="1002104"/>
            <a:ext cx="443882" cy="4166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803" t="24100" r="28147" b="34650"/>
          <a:stretch/>
        </p:blipFill>
        <p:spPr>
          <a:xfrm>
            <a:off x="4716016" y="1673918"/>
            <a:ext cx="371712" cy="41489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34279" y="1051799"/>
            <a:ext cx="2593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выездных проверок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80409" y="1011901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- 22,7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>
            <a:off x="3378840" y="90872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rot="10800000">
            <a:off x="3455232" y="161084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264698" y="980940"/>
            <a:ext cx="914400" cy="546963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Поступило по результатам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выездных проверок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64698" y="1650176"/>
            <a:ext cx="914400" cy="546963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Уровень взыскания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64698" y="2469722"/>
            <a:ext cx="914400" cy="546963"/>
          </a:xfrm>
          <a:prstGeom prst="rect">
            <a:avLst/>
          </a:prstGeom>
        </p:spPr>
        <p:txBody>
          <a:bodyPr wrap="non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Доля малоэффективных проверок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 доначислениями до 2 млн рублей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29319" y="2514272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+39,5%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59616" y="245612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753964" y="1672567"/>
            <a:ext cx="627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- 8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295" y="3202518"/>
            <a:ext cx="8093569" cy="3754874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ФНС России помимо непосредственно проведения налоговых проверок активно развивает инструменты, направленные на побуждение налогоплательщиков отказываться от схем уклонения и уточнять свои налоговые обязательства добровольно. По результатам аналитической работы, проводимой налоговыми органами, в бюджет поступило свыше 44 млрд. рублей, что по сравнению с аналогичным периодом 2016 года больше в 3 раза (14 млрд. рублей).</a:t>
            </a:r>
          </a:p>
          <a:p>
            <a:pPr indent="180000" algn="just"/>
            <a:r>
              <a:rPr lang="ru-RU" sz="1350" dirty="0">
                <a:latin typeface="Arial Narrow" panose="020B0606020202030204" pitchFamily="34" charset="0"/>
              </a:rPr>
              <a:t>Служба продолжает работу </a:t>
            </a:r>
            <a:r>
              <a:rPr lang="ru-RU" sz="1350" b="1" dirty="0">
                <a:latin typeface="Arial Narrow" panose="020B0606020202030204" pitchFamily="34" charset="0"/>
              </a:rPr>
              <a:t>по реализации отраслевых проектов. </a:t>
            </a:r>
            <a:r>
              <a:rPr lang="ru-RU" sz="1350" dirty="0">
                <a:latin typeface="Arial Narrow" panose="020B0606020202030204" pitchFamily="34" charset="0"/>
              </a:rPr>
              <a:t>Осуществляется мониторинг прозрачности зернового рынка, рынка ИТ-дистрибуции, ювелирной отрасли, алкогольного рынка. Новые отраслевые проекты, которые реализует Служба, охватывают фармацевтическую и рыбную отрасли, рынок профессиональной уборки и технической эксплуатации зданий и сооружений.</a:t>
            </a:r>
          </a:p>
          <a:p>
            <a:pPr indent="180000" algn="just"/>
            <a:r>
              <a:rPr lang="ru-RU" sz="1350" dirty="0">
                <a:latin typeface="Arial Narrow" panose="020B0606020202030204" pitchFamily="34" charset="0"/>
              </a:rPr>
              <a:t>Основной задачей данных отраслевых проектов является создание «волнового» эффекта в определенном сегменте, когда все участники отрасли «играют по одним и тем же правилам». Именно поэтому результат контрольной работы должен измеряться не </a:t>
            </a:r>
            <a:r>
              <a:rPr lang="ru-RU" sz="1350" dirty="0" err="1">
                <a:latin typeface="Arial Narrow" panose="020B0606020202030204" pitchFamily="34" charset="0"/>
              </a:rPr>
              <a:t>доначисленной</a:t>
            </a:r>
            <a:r>
              <a:rPr lang="ru-RU" sz="1350" dirty="0">
                <a:latin typeface="Arial Narrow" panose="020B0606020202030204" pitchFamily="34" charset="0"/>
              </a:rPr>
              <a:t> суммой конкретному налогоплательщику, а ростом текущих налоговых обязательств</a:t>
            </a:r>
            <a:r>
              <a:rPr lang="ru-RU" sz="1350" dirty="0" smtClean="0">
                <a:latin typeface="Arial Narrow" panose="020B0606020202030204" pitchFamily="34" charset="0"/>
              </a:rPr>
              <a:t>, </a:t>
            </a:r>
            <a:r>
              <a:rPr lang="ru-RU" sz="1350" dirty="0">
                <a:latin typeface="Arial Narrow" panose="020B0606020202030204" pitchFamily="34" charset="0"/>
              </a:rPr>
              <a:t>ростом налоговой нагрузки в целом в отрасли.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Всего по </a:t>
            </a:r>
            <a:r>
              <a:rPr lang="ru-RU" sz="1350" dirty="0">
                <a:latin typeface="Arial Narrow" panose="020B0606020202030204" pitchFamily="34" charset="0"/>
              </a:rPr>
              <a:t>результатам контрольной и аналитической работы дополнительно </a:t>
            </a:r>
            <a:r>
              <a:rPr lang="ru-RU" sz="1350" dirty="0" smtClean="0">
                <a:latin typeface="Arial Narrow" panose="020B0606020202030204" pitchFamily="34" charset="0"/>
              </a:rPr>
              <a:t>поступило в бюджет 214 млрд. рублей, что на 34 млрд. рублей, или на 18,8% больше, чем за аналогичный период 2016 года (180 млрд. рублей).</a:t>
            </a:r>
            <a:endParaRPr lang="ru-RU" sz="1350" dirty="0"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49236" y="1114398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+6,9%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26633" y="105625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665148" y="1761786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63,6%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40141" y="170363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215617" y="2504386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17,5%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0800000">
            <a:off x="7971731" y="240416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5122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0" y="980728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Судебная работа налоговых органов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68960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Анализ итогов судебной работы налоговых органов за 9 месяцев 2017 года свидетельствует о стабильно высоких показателях.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Снижение </a:t>
            </a:r>
            <a:r>
              <a:rPr lang="ru-RU" sz="1400" dirty="0">
                <a:latin typeface="Arial Narrow" panose="020B0606020202030204" pitchFamily="34" charset="0"/>
              </a:rPr>
              <a:t>количества рассмотренных судами споров с бизнесом на 14,5% по сравнению с аналогичным периодом 2016 года объясняется эффективной судебно-правовой работой, а также досудебным рассмотрением налоговых споров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endParaRPr lang="ru-RU" sz="1400" dirty="0" smtClean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8552" y="3645024"/>
            <a:ext cx="392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Удовлетворено в пользу налоговых органов рассмотренных в судах сумм требований по всем налоговым спорам за 9 мес. 2017 года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08696126"/>
              </p:ext>
            </p:extLst>
          </p:nvPr>
        </p:nvGraphicFramePr>
        <p:xfrm>
          <a:off x="5449951" y="4307671"/>
          <a:ext cx="3298513" cy="214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9620" y="1205136"/>
            <a:ext cx="2588283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споров с бизнесом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5316" y="144402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- 14,5%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5615" y="1874912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Удовлетворено в пользу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бюджета сумм требований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9019" y="2113803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82,8%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46631" y="2055655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0800000">
            <a:off x="3507367" y="134915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561031" y="2141240"/>
            <a:ext cx="443882" cy="41665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896544" y="879103"/>
            <a:ext cx="3995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Динамика удельного веса удовлетворенных судами в пользу бюджета сумм требований за 9 месяцев 2010-2017 гг.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60" y="1435643"/>
            <a:ext cx="3729104" cy="220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Z:\Мои документы\ju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1" y="1421160"/>
            <a:ext cx="517684" cy="5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06470" y="1360609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88566" y="5578207"/>
            <a:ext cx="71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156,1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57120" y="4413369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млрд.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Досудебное урегулирование налоговых споров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36498" y="1988840"/>
            <a:ext cx="2494256" cy="1047304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жалоб,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связанных с обжалованием действий (бездействия) и иных актов налоговых органов </a:t>
            </a:r>
          </a:p>
        </p:txBody>
      </p:sp>
      <p:pic>
        <p:nvPicPr>
          <p:cNvPr id="9" name="businessman3.png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95536" y="2132856"/>
            <a:ext cx="474058" cy="502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803" t="24100" r="28147" b="34650"/>
          <a:stretch/>
        </p:blipFill>
        <p:spPr>
          <a:xfrm>
            <a:off x="395536" y="4005064"/>
            <a:ext cx="371712" cy="4148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34280" y="1340768"/>
            <a:ext cx="265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 по результатам ВНП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1359160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- 10,5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>
            <a:off x="3131840" y="130101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3347865" y="213285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73972" y="3284984"/>
            <a:ext cx="2161935" cy="546963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числа удовлетворенных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3973" y="3954220"/>
            <a:ext cx="2161934" cy="667237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сумм удовлетворенных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требований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2194583"/>
            <a:ext cx="627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3418442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34,8%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44669" y="406583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16,7%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0984" y="908720"/>
            <a:ext cx="4701496" cy="5815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>
              <a:lnSpc>
                <a:spcPct val="95000"/>
              </a:lnSpc>
            </a:pPr>
            <a:r>
              <a:rPr lang="ru-RU" sz="1350" dirty="0">
                <a:latin typeface="Arial Narrow" panose="020B0606020202030204" pitchFamily="34" charset="0"/>
              </a:rPr>
              <a:t>Всего за 9 месяцев 2017 года в рамках досудебного урегулирования споров налоговыми органами было рассмотрено на 4,3% больше жалоб по сравнению с 9 месяцами 2016 года.</a:t>
            </a:r>
          </a:p>
          <a:p>
            <a:pPr indent="180000" algn="just">
              <a:lnSpc>
                <a:spcPct val="95000"/>
              </a:lnSpc>
            </a:pPr>
            <a:r>
              <a:rPr lang="ru-RU" sz="1350" dirty="0" smtClean="0">
                <a:latin typeface="Arial Narrow" panose="020B0606020202030204" pitchFamily="34" charset="0"/>
              </a:rPr>
              <a:t>В </a:t>
            </a:r>
            <a:r>
              <a:rPr lang="ru-RU" sz="1350" dirty="0">
                <a:latin typeface="Arial Narrow" panose="020B0606020202030204" pitchFamily="34" charset="0"/>
              </a:rPr>
              <a:t>то же время количество жалоб, связанных с оспариванием результатов выездных налоговых проверок, по итогам 9 месяцев 2017 года сократилось на 611 жалоб, или на 10,5</a:t>
            </a:r>
            <a:r>
              <a:rPr lang="ru-RU" sz="1350" dirty="0" smtClean="0">
                <a:latin typeface="Arial Narrow" panose="020B0606020202030204" pitchFamily="34" charset="0"/>
              </a:rPr>
              <a:t>%.</a:t>
            </a:r>
          </a:p>
          <a:p>
            <a:pPr indent="180000" algn="just">
              <a:lnSpc>
                <a:spcPct val="95000"/>
              </a:lnSpc>
            </a:pPr>
            <a:r>
              <a:rPr lang="ru-RU" sz="1350" dirty="0">
                <a:latin typeface="Arial Narrow" panose="020B0606020202030204" pitchFamily="34" charset="0"/>
              </a:rPr>
              <a:t>Вместе с тем, по результатам рассмотрения за 9 месяцев 2017 года налоговых споров, связанных с обжалованием действий (бездействия) должностных лиц налоговых органов, а также иных актов налоговых органов ненормативного характера, по отношению к аналогичному периоду 2016 года, отмечается снижение таких жалоб </a:t>
            </a:r>
            <a:r>
              <a:rPr lang="ru-RU" sz="1350" b="1" dirty="0">
                <a:latin typeface="Arial Narrow" panose="020B0606020202030204" pitchFamily="34" charset="0"/>
              </a:rPr>
              <a:t>на 2%.</a:t>
            </a:r>
            <a:endParaRPr lang="ru-RU" sz="135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350" dirty="0">
                <a:latin typeface="Arial Narrow" panose="020B0606020202030204" pitchFamily="34" charset="0"/>
              </a:rPr>
              <a:t>Без учета прироста жалоб, связанных с оспариванием решений, вынесенных по результатам мероприятий налогового контроля в отношении расчетов по форме № 6-НДФЛ, за 9 месяцев 2017 года количество рассмотренных жалоб по налоговым спорам </a:t>
            </a:r>
            <a:r>
              <a:rPr lang="ru-RU" sz="1350" b="1" dirty="0">
                <a:latin typeface="Arial Narrow" panose="020B0606020202030204" pitchFamily="34" charset="0"/>
              </a:rPr>
              <a:t>снизилось на 5,8 % </a:t>
            </a:r>
            <a:r>
              <a:rPr lang="ru-RU" sz="1350" dirty="0">
                <a:latin typeface="Arial Narrow" panose="020B0606020202030204" pitchFamily="34" charset="0"/>
              </a:rPr>
              <a:t>по отношению к аналогичному периоду прошлого года.</a:t>
            </a:r>
          </a:p>
          <a:p>
            <a:pPr indent="180000" algn="just">
              <a:lnSpc>
                <a:spcPct val="95000"/>
              </a:lnSpc>
            </a:pPr>
            <a:r>
              <a:rPr lang="ru-RU" sz="1350" dirty="0">
                <a:latin typeface="Arial Narrow" panose="020B0606020202030204" pitchFamily="34" charset="0"/>
              </a:rPr>
              <a:t>Кроме того, количество споров по вопросам государственной регистрации (отказов в государственной регистрации) за 9 месяцев 2017 года по сравнению с 9 месяцами 2016 года также снизилось. Процент снижения составил</a:t>
            </a:r>
            <a:r>
              <a:rPr lang="ru-RU" sz="1350" b="1" dirty="0">
                <a:latin typeface="Arial Narrow" panose="020B0606020202030204" pitchFamily="34" charset="0"/>
              </a:rPr>
              <a:t> 6,5%</a:t>
            </a:r>
            <a:r>
              <a:rPr lang="ru-RU" sz="1350" dirty="0">
                <a:latin typeface="Arial Narrow" panose="020B0606020202030204" pitchFamily="34" charset="0"/>
              </a:rPr>
              <a:t>.</a:t>
            </a:r>
          </a:p>
          <a:p>
            <a:pPr indent="180000" algn="just">
              <a:lnSpc>
                <a:spcPct val="95000"/>
              </a:lnSpc>
            </a:pPr>
            <a:r>
              <a:rPr lang="ru-RU" sz="1350" dirty="0">
                <a:latin typeface="Arial Narrow" panose="020B0606020202030204" pitchFamily="34" charset="0"/>
              </a:rPr>
              <a:t>Сохранение положительной тенденции сокращения количества жалоб стало возможным благодаря выработке налоговыми органами единой правоприменительной позиции при рассмотрении жалоб, учету судебной практики при проведении мероприятий налогового контроля и урегулирования налоговых споров, а также доведению правовой позиции налоговой службы до налогоплательщиков через размещенные на сайте ФНС России </a:t>
            </a:r>
            <a:r>
              <a:rPr lang="ru-RU" sz="1350" dirty="0" err="1">
                <a:latin typeface="Arial Narrow" panose="020B0606020202030204" pitchFamily="34" charset="0"/>
              </a:rPr>
              <a:t>on-line</a:t>
            </a:r>
            <a:r>
              <a:rPr lang="ru-RU" sz="1350" dirty="0">
                <a:latin typeface="Arial Narrow" panose="020B0606020202030204" pitchFamily="34" charset="0"/>
              </a:rPr>
              <a:t> сервисы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  <a:endParaRPr lang="ru-RU" sz="135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Z:\Мои документы\police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Мои документы\succe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Задолженность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318104" y="1196752"/>
            <a:ext cx="2494256" cy="1047304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Совокупная задолженность (без задолженности страховых взносов и организаций – банкротов)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8296" y="1340768"/>
            <a:ext cx="265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Взыскано (с учетом страховых взносов)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780928"/>
            <a:ext cx="7128792" cy="2462213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Благодаря эффективной работе налоговых органов по реализации концепции по повышению эффективности работы по урегулированию или взысканию задолженности, а также активному взаимодействию с ФССП России, </a:t>
            </a:r>
            <a:r>
              <a:rPr lang="ru-RU" sz="1400" b="1" dirty="0">
                <a:latin typeface="Arial Narrow" panose="020B0606020202030204" pitchFamily="34" charset="0"/>
              </a:rPr>
              <a:t>в результате мер принудительного взыскания </a:t>
            </a:r>
            <a:r>
              <a:rPr lang="ru-RU" sz="1400" dirty="0">
                <a:latin typeface="Arial Narrow" panose="020B0606020202030204" pitchFamily="34" charset="0"/>
              </a:rPr>
              <a:t>по состоянию на 1 октября </a:t>
            </a:r>
            <a:r>
              <a:rPr lang="ru-RU" sz="1400" dirty="0" smtClean="0">
                <a:latin typeface="Arial Narrow" panose="020B0606020202030204" pitchFamily="34" charset="0"/>
              </a:rPr>
              <a:t>2017 года в </a:t>
            </a:r>
            <a:r>
              <a:rPr lang="ru-RU" sz="1400" dirty="0">
                <a:latin typeface="Arial Narrow" panose="020B0606020202030204" pitchFamily="34" charset="0"/>
              </a:rPr>
              <a:t>бюджет взыскано (с учетом страховых взносов) </a:t>
            </a:r>
            <a:r>
              <a:rPr lang="ru-RU" sz="1400" b="1" dirty="0">
                <a:latin typeface="Arial Narrow" panose="020B0606020202030204" pitchFamily="34" charset="0"/>
              </a:rPr>
              <a:t>765 млрд. рублей</a:t>
            </a:r>
            <a:r>
              <a:rPr lang="ru-RU" sz="1400" dirty="0">
                <a:latin typeface="Arial Narrow" panose="020B0606020202030204" pitchFamily="34" charset="0"/>
              </a:rPr>
              <a:t>, или на </a:t>
            </a:r>
            <a:r>
              <a:rPr lang="ru-RU" sz="1400" b="1" dirty="0">
                <a:latin typeface="Arial Narrow" panose="020B0606020202030204" pitchFamily="34" charset="0"/>
              </a:rPr>
              <a:t>186 млрд. рублей больше</a:t>
            </a:r>
            <a:r>
              <a:rPr lang="ru-RU" sz="1400" dirty="0">
                <a:latin typeface="Arial Narrow" panose="020B0606020202030204" pitchFamily="34" charset="0"/>
              </a:rPr>
              <a:t>, чем за аналогичный период прошлого </a:t>
            </a:r>
            <a:r>
              <a:rPr lang="ru-RU" sz="1400" dirty="0" smtClean="0">
                <a:latin typeface="Arial Narrow" panose="020B0606020202030204" pitchFamily="34" charset="0"/>
              </a:rPr>
              <a:t>года (+32%).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Совокупная задолженность </a:t>
            </a:r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без учета задолженности по страховым взносам и задолженности </a:t>
            </a:r>
            <a:r>
              <a:rPr lang="ru-RU" sz="1400" dirty="0" smtClean="0">
                <a:latin typeface="Arial Narrow" panose="020B0606020202030204" pitchFamily="34" charset="0"/>
              </a:rPr>
              <a:t>организаций-банкротов) по состоянию на 01.10.2017 составила </a:t>
            </a:r>
            <a:r>
              <a:rPr lang="ru-RU" sz="1400" b="1" dirty="0" smtClean="0">
                <a:latin typeface="Arial Narrow" panose="020B0606020202030204" pitchFamily="34" charset="0"/>
              </a:rPr>
              <a:t>909 млрд. рублей</a:t>
            </a:r>
            <a:r>
              <a:rPr lang="ru-RU" sz="1400" dirty="0" smtClean="0">
                <a:latin typeface="Arial Narrow" panose="020B0606020202030204" pitchFamily="34" charset="0"/>
              </a:rPr>
              <a:t> и </a:t>
            </a:r>
            <a:r>
              <a:rPr lang="ru-RU" sz="1400" b="1" dirty="0" smtClean="0">
                <a:latin typeface="Arial Narrow" panose="020B0606020202030204" pitchFamily="34" charset="0"/>
              </a:rPr>
              <a:t>уменьшилась </a:t>
            </a:r>
            <a:r>
              <a:rPr lang="ru-RU" sz="1400" dirty="0">
                <a:latin typeface="Arial Narrow" panose="020B0606020202030204" pitchFamily="34" charset="0"/>
              </a:rPr>
              <a:t>относительно начала 2017 года </a:t>
            </a:r>
            <a:r>
              <a:rPr lang="ru-RU" sz="1400" b="1" dirty="0" smtClean="0">
                <a:latin typeface="Arial Narrow" panose="020B0606020202030204" pitchFamily="34" charset="0"/>
              </a:rPr>
              <a:t>на 59 млрд. рублей, или на 6%</a:t>
            </a:r>
            <a:r>
              <a:rPr lang="ru-RU" sz="1400" dirty="0" smtClean="0">
                <a:latin typeface="Arial Narrow" panose="020B0606020202030204" pitchFamily="34" charset="0"/>
              </a:rPr>
              <a:t>.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16786" y="1457012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+32%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07014" y="139361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99175" y="1475492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7829162" y="134076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026" name="Picture 2" descr="Z:\Мои документы\clo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2" y="1366664"/>
            <a:ext cx="478160" cy="4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Мои документы\netwo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3920" y="1402598"/>
            <a:ext cx="478160" cy="4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Описание общего </a:t>
            </a:r>
            <a:r>
              <a:rPr lang="ru-RU" sz="1800" b="1" dirty="0">
                <a:latin typeface="Arial Narrow" panose="020B0606020202030204" pitchFamily="34" charset="0"/>
              </a:rPr>
              <a:t>экономического фона и </a:t>
            </a:r>
            <a:r>
              <a:rPr lang="ru-RU" sz="1800" b="1" dirty="0" smtClean="0">
                <a:latin typeface="Arial Narrow" panose="020B0606020202030204" pitchFamily="34" charset="0"/>
              </a:rPr>
              <a:t/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r>
              <a:rPr lang="ru-RU" sz="1800" b="1" dirty="0" smtClean="0">
                <a:latin typeface="Arial Narrow" panose="020B0606020202030204" pitchFamily="34" charset="0"/>
              </a:rPr>
              <a:t>основных </a:t>
            </a:r>
            <a:r>
              <a:rPr lang="ru-RU" sz="1800" b="1" dirty="0">
                <a:latin typeface="Arial Narrow" panose="020B0606020202030204" pitchFamily="34" charset="0"/>
              </a:rPr>
              <a:t>тенденций </a:t>
            </a:r>
            <a:r>
              <a:rPr lang="ru-RU" sz="1800" b="1" dirty="0" smtClean="0">
                <a:latin typeface="Arial Narrow" panose="020B0606020202030204" pitchFamily="34" charset="0"/>
              </a:rPr>
              <a:t>развития </a:t>
            </a:r>
            <a:r>
              <a:rPr lang="ru-RU" sz="1800" b="1" dirty="0">
                <a:latin typeface="Arial Narrow" panose="020B0606020202030204" pitchFamily="34" charset="0"/>
              </a:rPr>
              <a:t>экономики </a:t>
            </a:r>
            <a:r>
              <a:rPr lang="ru-RU" sz="1800" b="1" dirty="0" smtClean="0">
                <a:latin typeface="Arial Narrow" panose="020B0606020202030204" pitchFamily="34" charset="0"/>
              </a:rPr>
              <a:t>страны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50405765"/>
              </p:ext>
            </p:extLst>
          </p:nvPr>
        </p:nvGraphicFramePr>
        <p:xfrm>
          <a:off x="467544" y="3356992"/>
          <a:ext cx="7798720" cy="337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1421344"/>
            <a:ext cx="8415569" cy="1815882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algn="just"/>
            <a:r>
              <a:rPr lang="ru-RU" sz="1400" dirty="0">
                <a:latin typeface="Arial Narrow" panose="020B0606020202030204" pitchFamily="34" charset="0"/>
              </a:rPr>
              <a:t>В 2016 году экономика приспосабливалась к новым условиям после двукратного снижения цен на нефть, резкого сокращения объемов экспорта в том числе на ключевые товары, ограниченный доступ к внешнему финансированию, </a:t>
            </a:r>
            <a:r>
              <a:rPr lang="ru-RU" sz="1400" dirty="0" err="1">
                <a:latin typeface="Arial Narrow" panose="020B0606020202030204" pitchFamily="34" charset="0"/>
              </a:rPr>
              <a:t>санкционное</a:t>
            </a:r>
            <a:r>
              <a:rPr lang="ru-RU" sz="1400" dirty="0">
                <a:latin typeface="Arial Narrow" panose="020B0606020202030204" pitchFamily="34" charset="0"/>
              </a:rPr>
              <a:t> давление.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2017 </a:t>
            </a:r>
            <a:r>
              <a:rPr lang="ru-RU" sz="1400" dirty="0" smtClean="0">
                <a:latin typeface="Arial Narrow" panose="020B0606020202030204" pitchFamily="34" charset="0"/>
              </a:rPr>
              <a:t>году разрозненные </a:t>
            </a:r>
            <a:r>
              <a:rPr lang="ru-RU" sz="1400" dirty="0">
                <a:latin typeface="Arial Narrow" panose="020B0606020202030204" pitchFamily="34" charset="0"/>
              </a:rPr>
              <a:t>точки роста сформировались в устойчивую </a:t>
            </a:r>
            <a:r>
              <a:rPr lang="ru-RU" sz="1400" dirty="0" smtClean="0">
                <a:latin typeface="Arial Narrow" panose="020B0606020202030204" pitchFamily="34" charset="0"/>
              </a:rPr>
              <a:t>тенденцию и </a:t>
            </a:r>
            <a:r>
              <a:rPr lang="ru-RU" sz="1400" dirty="0">
                <a:latin typeface="Arial Narrow" panose="020B0606020202030204" pitchFamily="34" charset="0"/>
              </a:rPr>
              <a:t>демонстрируют весьма хороший </a:t>
            </a:r>
            <a:r>
              <a:rPr lang="ru-RU" sz="1400" dirty="0" smtClean="0">
                <a:latin typeface="Arial Narrow" panose="020B0606020202030204" pitchFamily="34" charset="0"/>
              </a:rPr>
              <a:t>рост.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Основным </a:t>
            </a:r>
            <a:r>
              <a:rPr lang="ru-RU" sz="1400" dirty="0">
                <a:latin typeface="Arial Narrow" panose="020B0606020202030204" pitchFamily="34" charset="0"/>
              </a:rPr>
              <a:t>из </a:t>
            </a:r>
            <a:r>
              <a:rPr lang="ru-RU" sz="1400" dirty="0" smtClean="0">
                <a:latin typeface="Arial Narrow" panose="020B0606020202030204" pitchFamily="34" charset="0"/>
              </a:rPr>
              <a:t>них </a:t>
            </a:r>
            <a:r>
              <a:rPr lang="ru-RU" sz="1400" dirty="0">
                <a:latin typeface="Arial Narrow" panose="020B0606020202030204" pitchFamily="34" charset="0"/>
              </a:rPr>
              <a:t>является ВВП. Если по итогам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>
                <a:latin typeface="Arial Narrow" panose="020B0606020202030204" pitchFamily="34" charset="0"/>
              </a:rPr>
              <a:t> полугодия 2016 года он снижался на 0,5%, то за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полугодие 2017 года его рост составил уже 1,5%, в целом по году </a:t>
            </a:r>
            <a:r>
              <a:rPr lang="ru-RU" sz="1400" dirty="0" smtClean="0">
                <a:latin typeface="Arial Narrow" panose="020B0606020202030204" pitchFamily="34" charset="0"/>
              </a:rPr>
              <a:t>Минэкономразвития, </a:t>
            </a:r>
            <a:r>
              <a:rPr lang="ru-RU" sz="1400" dirty="0">
                <a:latin typeface="Arial Narrow" panose="020B0606020202030204" pitchFamily="34" charset="0"/>
              </a:rPr>
              <a:t>снова пересмотрев свою оценку в сторону повышения, ожидает более 2% (2,1%). </a:t>
            </a:r>
          </a:p>
        </p:txBody>
      </p:sp>
      <p:sp>
        <p:nvSpPr>
          <p:cNvPr id="7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8512" y="3452669"/>
            <a:ext cx="40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%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Обеспечение процедур банкротства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04938" y="3414479"/>
            <a:ext cx="7771518" cy="267765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За 9 месяцев 2017 года в ходе процедур банкротства в бюджет поступило 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b="1" dirty="0">
                <a:latin typeface="Arial Narrow" panose="020B0606020202030204" pitchFamily="34" charset="0"/>
              </a:rPr>
              <a:t>65</a:t>
            </a:r>
            <a:r>
              <a:rPr lang="ru-RU" sz="1400" dirty="0">
                <a:latin typeface="Arial Narrow" panose="020B0606020202030204" pitchFamily="34" charset="0"/>
              </a:rPr>
              <a:t> млрд. рублей, что на 16% больше, чем за 9 месяцев 2016 года.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том числе погашено: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- 32,1 млрд. руб. текущих платежей, что в 1,2 раза больше, чем в прошлом году,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- 10,4 млрд. руб. задолженности, включенной в реестр требований кредиторов должника, что в 1,9 раза больше, чем в аналогичном периоде прошлого года,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- 2,8 млрд. руб. по мировым </a:t>
            </a:r>
            <a:r>
              <a:rPr lang="ru-RU" sz="1400" dirty="0" smtClean="0">
                <a:latin typeface="Arial Narrow" panose="020B0606020202030204" pitchFamily="34" charset="0"/>
              </a:rPr>
              <a:t>соглашениям, которые нацелены на сохранение бизнеса и рабочих мест </a:t>
            </a:r>
            <a:r>
              <a:rPr lang="ru-RU" sz="1400" dirty="0">
                <a:latin typeface="Arial Narrow" panose="020B0606020202030204" pitchFamily="34" charset="0"/>
              </a:rPr>
              <a:t>- это в 4 раза больше соответствующего периода прошлого года.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6591" y="2564904"/>
            <a:ext cx="2703561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Погашение задолженности, включенной в реестр требований кредиторов должника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6591" y="1772816"/>
            <a:ext cx="267272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Поступления в рамках заключенных мировых соглашений</a:t>
            </a:r>
          </a:p>
        </p:txBody>
      </p:sp>
      <p:pic>
        <p:nvPicPr>
          <p:cNvPr id="10" name="verified7.png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48531" y="2690491"/>
            <a:ext cx="369447" cy="52248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Прямоугольник 13"/>
          <p:cNvSpPr/>
          <p:nvPr/>
        </p:nvSpPr>
        <p:spPr>
          <a:xfrm>
            <a:off x="934279" y="1052736"/>
            <a:ext cx="2444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Погашение должниками-банкротами страховых взносов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03211" y="1187707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2,3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78840" y="112955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78840" y="184482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264697" y="1148151"/>
            <a:ext cx="2161935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Погашено должниками, находящимися в стадии банкротства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4697" y="1873925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Эффективность применения института субсидиарной ответственности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22447" y="2681483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1,9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98893" y="264730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17893" y="1902305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4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45659" y="1281609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+ 18,2%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26633" y="122346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602765" y="1928997"/>
            <a:ext cx="118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11,8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40141" y="187084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026" name="Picture 2" descr="Z:\Мои документы\rich-peo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22" y="1902305"/>
            <a:ext cx="476758" cy="47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ои документы\bar-ch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18" y="1163908"/>
            <a:ext cx="454521" cy="4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Мои документы\human-resourc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4" y="1916832"/>
            <a:ext cx="546018" cy="54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Мои документы\coup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795" y="1076722"/>
            <a:ext cx="541707" cy="5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9" y="1100688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Контрольно-кассовая техника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73061" y="2780928"/>
            <a:ext cx="8408195" cy="3539430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b="1" dirty="0">
                <a:latin typeface="Arial Narrow" panose="020B0606020202030204" pitchFamily="34" charset="0"/>
              </a:rPr>
              <a:t>01.07.2017 года</a:t>
            </a:r>
            <a:r>
              <a:rPr lang="ru-RU" sz="1400" dirty="0">
                <a:latin typeface="Arial Narrow" panose="020B0606020202030204" pitchFamily="34" charset="0"/>
              </a:rPr>
              <a:t> завершен </a:t>
            </a:r>
            <a:r>
              <a:rPr lang="ru-RU" sz="1400" b="1" dirty="0">
                <a:latin typeface="Arial Narrow" panose="020B0606020202030204" pitchFamily="34" charset="0"/>
              </a:rPr>
              <a:t>первый этап </a:t>
            </a:r>
            <a:r>
              <a:rPr lang="ru-RU" sz="1400" dirty="0">
                <a:latin typeface="Arial Narrow" panose="020B0606020202030204" pitchFamily="34" charset="0"/>
              </a:rPr>
              <a:t>перехода на </a:t>
            </a:r>
            <a:r>
              <a:rPr lang="ru-RU" sz="1400" b="1" dirty="0">
                <a:latin typeface="Arial Narrow" panose="020B0606020202030204" pitchFamily="34" charset="0"/>
              </a:rPr>
              <a:t>новый порядок применения ККТ</a:t>
            </a:r>
            <a:r>
              <a:rPr lang="ru-RU" sz="1400" dirty="0">
                <a:latin typeface="Arial Narrow" panose="020B0606020202030204" pitchFamily="34" charset="0"/>
              </a:rPr>
              <a:t>, предусматривающий передачу информации о расчетах в адрес налоговых органов в режиме онлайн, реализуемый в соответствии с поручением Президента Российской Федерации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налоговых органах зарегистрировано </a:t>
            </a:r>
            <a:r>
              <a:rPr lang="ru-RU" sz="1400">
                <a:latin typeface="Arial Narrow" panose="020B0606020202030204" pitchFamily="34" charset="0"/>
              </a:rPr>
              <a:t>более </a:t>
            </a:r>
            <a:r>
              <a:rPr lang="ru-RU" sz="1400" smtClean="0">
                <a:latin typeface="Arial Narrow" panose="020B0606020202030204" pitchFamily="34" charset="0"/>
              </a:rPr>
              <a:t>1,5 </a:t>
            </a:r>
            <a:r>
              <a:rPr lang="ru-RU" sz="1400" dirty="0" smtClean="0">
                <a:latin typeface="Arial Narrow" panose="020B0606020202030204" pitchFamily="34" charset="0"/>
              </a:rPr>
              <a:t>млн. </a:t>
            </a:r>
            <a:r>
              <a:rPr lang="ru-RU" sz="1400" dirty="0">
                <a:latin typeface="Arial Narrow" panose="020B0606020202030204" pitchFamily="34" charset="0"/>
              </a:rPr>
              <a:t>единиц ККТ, принадлежащих 470 тыс. налогоплательщикам, что превышает дореформенный парк касс на </a:t>
            </a:r>
            <a:r>
              <a:rPr lang="ru-RU" sz="1400" dirty="0" smtClean="0">
                <a:latin typeface="Arial Narrow" panose="020B0606020202030204" pitchFamily="34" charset="0"/>
              </a:rPr>
              <a:t>20%. 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Продолжается формирование конкурентного рынка профессиональных участников реформы ККТ. Так, в настоящий момент: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в реестр экспертных организаций включены сведения о 7 экспертных организациях;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выданы разрешения на обработку фискальных данных 15 организациям;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</a:t>
            </a:r>
            <a:r>
              <a:rPr lang="ru-RU" sz="1400" dirty="0">
                <a:latin typeface="Arial Narrow" panose="020B0606020202030204" pitchFamily="34" charset="0"/>
              </a:rPr>
              <a:t>в реестре ККТ содержатся сведения о 100 моделях ККТ;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в </a:t>
            </a:r>
            <a:r>
              <a:rPr lang="ru-RU" sz="1400" dirty="0">
                <a:latin typeface="Arial Narrow" panose="020B0606020202030204" pitchFamily="34" charset="0"/>
              </a:rPr>
              <a:t>реестр фискальных накопителей включены сведения о 4 моделях фискальных накопителей.</a:t>
            </a:r>
          </a:p>
          <a:p>
            <a:pPr indent="180000" algn="just"/>
            <a:endParaRPr lang="ru-RU" sz="1400" dirty="0" smtClean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0847" y="1076722"/>
            <a:ext cx="270356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Результативность проверок применения ККТ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59154" y="1082782"/>
            <a:ext cx="26727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Зарегистрировано ККТ </a:t>
            </a:r>
          </a:p>
          <a:p>
            <a:r>
              <a:rPr lang="ru-RU" dirty="0" smtClean="0"/>
              <a:t>(парк ККТ)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8295" y="1628800"/>
            <a:ext cx="2645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применения ККТ, полноты учета выручки и использования специальных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анковских счетов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11729" y="1844824"/>
            <a:ext cx="832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- 47%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3594864" y="170080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97784" y="108278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994903" y="1148149"/>
            <a:ext cx="14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89%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59360" y="109588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27352" y="1082782"/>
            <a:ext cx="1016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+ 24,3%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30" name="Picture 6" descr="Z:\Мои документы\cou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795" y="1076722"/>
            <a:ext cx="541707" cy="5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5511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555857" y="1549638"/>
            <a:ext cx="2520279" cy="914400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предъявленных штрафных санкций по результатам проверок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359815" y="1788529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+ 23%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49831" y="173038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975600" y="1815966"/>
            <a:ext cx="443882" cy="416650"/>
          </a:xfrm>
          <a:prstGeom prst="rect">
            <a:avLst/>
          </a:prstGeom>
        </p:spPr>
      </p:pic>
      <p:pic>
        <p:nvPicPr>
          <p:cNvPr id="4" name="Picture 4" descr="D:\Рабочая\Коллегия ноябрь 2017\Итоги\cash-mach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1" y="1100766"/>
            <a:ext cx="456026" cy="4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Z:\Мои документы\tick-inside-cir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21514"/>
            <a:ext cx="535278" cy="5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Маркировка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558687"/>
            <a:ext cx="8881029" cy="4279260"/>
          </a:xfrm>
          <a:prstGeom prst="rect">
            <a:avLst/>
          </a:prstGeom>
          <a:noFill/>
        </p:spPr>
        <p:txBody>
          <a:bodyPr wrap="square" numCol="2" spcCol="360000" rtlCol="0" anchor="ctr">
            <a:spAutoFit/>
          </a:bodyPr>
          <a:lstStyle/>
          <a:p>
            <a:pPr indent="180000" algn="just"/>
            <a:r>
              <a:rPr lang="ru-RU" sz="1200" dirty="0">
                <a:latin typeface="Arial Narrow" panose="020B0606020202030204" pitchFamily="34" charset="0"/>
              </a:rPr>
              <a:t>В настоящее время ФНС России реализуются два крупномасштабных проекта по маркировке – это проект, проводимый на территории Евразийского экономического союза по маркировке меховых изделий, и социально-значимый проект по маркировке лекарственных препаратов, который проходит на территории Российской Федерации.</a:t>
            </a:r>
          </a:p>
          <a:p>
            <a:pPr indent="180000" algn="just"/>
            <a:r>
              <a:rPr lang="ru-RU" sz="1200" dirty="0">
                <a:latin typeface="Arial Narrow" panose="020B0606020202030204" pitchFamily="34" charset="0"/>
              </a:rPr>
              <a:t>К настоящему моменту времени обе системы маркировки уже запущены в эксплуатацию (с 01.04.2016 – система маркировки меха, с 01.06.2017 – система маркировки лекарств). Основным принципом, используемым при создании систем маркировки, является полная </a:t>
            </a:r>
            <a:r>
              <a:rPr lang="ru-RU" sz="1200" dirty="0" err="1">
                <a:latin typeface="Arial Narrow" panose="020B0606020202030204" pitchFamily="34" charset="0"/>
              </a:rPr>
              <a:t>прослеживаемость</a:t>
            </a:r>
            <a:r>
              <a:rPr lang="ru-RU" sz="1200" dirty="0">
                <a:latin typeface="Arial Narrow" panose="020B0606020202030204" pitchFamily="34" charset="0"/>
              </a:rPr>
              <a:t> оборота товаров от производителя до его конечной реализации, что приводит к возможности видеть рынок товаров в режиме «онлайн».</a:t>
            </a:r>
          </a:p>
          <a:p>
            <a:pPr indent="180000" algn="just"/>
            <a:r>
              <a:rPr lang="ru-RU" sz="1200" dirty="0">
                <a:latin typeface="Arial Narrow" panose="020B0606020202030204" pitchFamily="34" charset="0"/>
              </a:rPr>
              <a:t>Основной целью маркировки является противодействие поступлению в легальный оборот фальсифицированной, контрафактной и недоброкачественной продукции, сокращение конкуренции со стороны недобросовестных участников рынка. В то же время маркировка предоставляет потребителю возможность приобретения качественного и легального товара. </a:t>
            </a:r>
          </a:p>
          <a:p>
            <a:pPr indent="180000" algn="just"/>
            <a:r>
              <a:rPr lang="ru-RU" sz="1200" dirty="0">
                <a:latin typeface="Arial Narrow" panose="020B0606020202030204" pitchFamily="34" charset="0"/>
              </a:rPr>
              <a:t>Первые результаты проекта по маркировке меховых изделий показали, что за год его реализации (с августа 2016 по август 2017):</a:t>
            </a:r>
          </a:p>
          <a:p>
            <a:pPr indent="180000" algn="just"/>
            <a:r>
              <a:rPr lang="ru-RU" sz="1200" dirty="0">
                <a:latin typeface="Arial Narrow" panose="020B0606020202030204" pitchFamily="34" charset="0"/>
              </a:rPr>
              <a:t>- легализовались 24% участников меховой отрасли (в системе зарегистрировалось более 7 тысяч участников, что в 3,5 раза больше, чем первоначально прогнозируемое их число на старте проекта);</a:t>
            </a:r>
          </a:p>
          <a:p>
            <a:pPr indent="180000" algn="just"/>
            <a:r>
              <a:rPr lang="ru-RU" sz="1200" dirty="0">
                <a:latin typeface="Arial Narrow" panose="020B0606020202030204" pitchFamily="34" charset="0"/>
              </a:rPr>
              <a:t>- легальный оборот товаров вырос в 7 раз и составил около 1 056 тыс. товаров на 59 млрд. рублей (в 2015 году за аналогичный период показатели маркетинговых исследований по обороту составляют 8,5 млрд. рублей);</a:t>
            </a:r>
          </a:p>
          <a:p>
            <a:pPr indent="180000" algn="just"/>
            <a:r>
              <a:rPr lang="ru-RU" sz="1200" dirty="0">
                <a:latin typeface="Arial Narrow" panose="020B0606020202030204" pitchFamily="34" charset="0"/>
              </a:rPr>
              <a:t>- легальный ввод товаров в оборот вырос на 87% (по данным системы маркировки в 2016 году произведено и ввезено в Российскую Федерацию 706 тыс. товаров, по данным официальной статистики аналогичные показатели за 2015 год составили – 376 тыс. изделий).</a:t>
            </a:r>
          </a:p>
          <a:p>
            <a:pPr indent="180000" algn="just"/>
            <a:r>
              <a:rPr lang="ru-RU" sz="1200" dirty="0" smtClean="0">
                <a:latin typeface="Arial Narrow" panose="020B0606020202030204" pitchFamily="34" charset="0"/>
              </a:rPr>
              <a:t>В настоящее время </a:t>
            </a:r>
            <a:r>
              <a:rPr lang="ru-RU" sz="1200" b="1" dirty="0" smtClean="0">
                <a:latin typeface="Arial Narrow" panose="020B0606020202030204" pitchFamily="34" charset="0"/>
              </a:rPr>
              <a:t>в </a:t>
            </a:r>
            <a:r>
              <a:rPr lang="ru-RU" sz="1200" b="1" dirty="0">
                <a:latin typeface="Arial Narrow" panose="020B0606020202030204" pitchFamily="34" charset="0"/>
              </a:rPr>
              <a:t>системе маркировке меховых изделий </a:t>
            </a:r>
            <a:r>
              <a:rPr lang="ru-RU" sz="1200" dirty="0">
                <a:latin typeface="Arial Narrow" panose="020B0606020202030204" pitchFamily="34" charset="0"/>
              </a:rPr>
              <a:t>зарегистрировано более </a:t>
            </a:r>
            <a:r>
              <a:rPr lang="ru-RU" sz="1200" dirty="0" smtClean="0">
                <a:latin typeface="Arial Narrow" panose="020B0606020202030204" pitchFamily="34" charset="0"/>
              </a:rPr>
              <a:t>9 360 </a:t>
            </a:r>
            <a:r>
              <a:rPr lang="ru-RU" sz="1200" dirty="0">
                <a:latin typeface="Arial Narrow" panose="020B0606020202030204" pitchFamily="34" charset="0"/>
              </a:rPr>
              <a:t>участников, промаркировано более 4,5 млн. товаров, из них выведено из оборота более 1,2 млн., на сумму более 67,7 млрд. рублей.</a:t>
            </a:r>
          </a:p>
          <a:p>
            <a:pPr indent="180000" algn="just"/>
            <a:r>
              <a:rPr lang="ru-RU" sz="1200" b="1" dirty="0">
                <a:latin typeface="Arial Narrow" panose="020B0606020202030204" pitchFamily="34" charset="0"/>
              </a:rPr>
              <a:t>В системе маркировки лекарств </a:t>
            </a:r>
            <a:r>
              <a:rPr lang="ru-RU" sz="1200" dirty="0">
                <a:latin typeface="Arial Narrow" panose="020B0606020202030204" pitchFamily="34" charset="0"/>
              </a:rPr>
              <a:t>за 4 месяцев проекта зарегистрировано </a:t>
            </a:r>
            <a:r>
              <a:rPr lang="ru-RU" sz="1200" dirty="0" smtClean="0">
                <a:latin typeface="Arial Narrow" panose="020B0606020202030204" pitchFamily="34" charset="0"/>
              </a:rPr>
              <a:t>318 </a:t>
            </a:r>
            <a:r>
              <a:rPr lang="ru-RU" sz="1200" dirty="0">
                <a:latin typeface="Arial Narrow" panose="020B0606020202030204" pitchFamily="34" charset="0"/>
              </a:rPr>
              <a:t>крупнейших представителей </a:t>
            </a:r>
            <a:r>
              <a:rPr lang="ru-RU" sz="1200" dirty="0" err="1">
                <a:latin typeface="Arial Narrow" panose="020B0606020202030204" pitchFamily="34" charset="0"/>
              </a:rPr>
              <a:t>фармотрасли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smtClean="0">
                <a:latin typeface="Arial Narrow" panose="020B0606020202030204" pitchFamily="34" charset="0"/>
              </a:rPr>
              <a:t>41 лекарственный препарат </a:t>
            </a:r>
            <a:r>
              <a:rPr lang="ru-RU" sz="1200" dirty="0">
                <a:latin typeface="Arial Narrow" panose="020B0606020202030204" pitchFamily="34" charset="0"/>
              </a:rPr>
              <a:t>и промаркировано </a:t>
            </a:r>
            <a:r>
              <a:rPr lang="ru-RU" sz="1200" dirty="0" smtClean="0">
                <a:latin typeface="Arial Narrow" panose="020B0606020202030204" pitchFamily="34" charset="0"/>
              </a:rPr>
              <a:t>1,8 </a:t>
            </a:r>
            <a:r>
              <a:rPr lang="ru-RU" sz="1200" dirty="0" err="1" smtClean="0">
                <a:latin typeface="Arial Narrow" panose="020B0606020202030204" pitchFamily="34" charset="0"/>
              </a:rPr>
              <a:t>млн.упаковок</a:t>
            </a:r>
            <a:r>
              <a:rPr lang="ru-RU" sz="1200" dirty="0" smtClean="0">
                <a:latin typeface="Arial Narrow" panose="020B0606020202030204" pitchFamily="34" charset="0"/>
              </a:rPr>
              <a:t> </a:t>
            </a:r>
            <a:r>
              <a:rPr lang="ru-RU" sz="1200" dirty="0">
                <a:latin typeface="Arial Narrow" panose="020B0606020202030204" pitchFamily="34" charset="0"/>
              </a:rPr>
              <a:t>лекарственных препаратов.</a:t>
            </a:r>
          </a:p>
          <a:p>
            <a:pPr indent="180000" algn="just"/>
            <a:r>
              <a:rPr lang="ru-RU" sz="1200" dirty="0">
                <a:latin typeface="Arial Narrow" panose="020B0606020202030204" pitchFamily="34" charset="0"/>
              </a:rPr>
              <a:t>С 18.08.2017 первые промаркированные упаковки лекарственных препаратов поступили в розничную продажу.</a:t>
            </a:r>
          </a:p>
          <a:p>
            <a:pPr indent="180000" algn="just"/>
            <a:endParaRPr lang="ru-RU" sz="1200" dirty="0" smtClean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591" y="1916832"/>
            <a:ext cx="270356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Выведено из оборота меховых изделий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5656" y="1082782"/>
            <a:ext cx="26727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Промаркировано меховых изделий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34279" y="1052736"/>
            <a:ext cx="2645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зарегистрированных участников в системе маркировки меховых изделий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87491" y="1187707"/>
            <a:ext cx="832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9 360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шт.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22856" y="112955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926808" y="108278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336785" y="1945933"/>
            <a:ext cx="2916057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Промаркировано лекарственных препаратов (далее – ЛП) в системе маркировки ЛП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30407" y="1916832"/>
            <a:ext cx="1473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1,22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млн. товаров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22856" y="191683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190718" y="1082782"/>
            <a:ext cx="8050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4,5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млн.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товаров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89917" y="1908121"/>
            <a:ext cx="798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418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тыс.уп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26808" y="190812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028" name="Picture 4" descr="Z:\Мои документы\bar-ch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1" y="1966367"/>
            <a:ext cx="454521" cy="4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Мои документы\cou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795" y="1076722"/>
            <a:ext cx="541707" cy="5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9" y="1157439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:\Мои документы\medicine-pills-contain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35" y="1934443"/>
            <a:ext cx="486445" cy="4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ая\Коллегия ноябрь 2017\Итоги\ta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91" y="1124744"/>
            <a:ext cx="497989" cy="49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Государственная регистрация и учет налогоплательщиков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72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6590" y="2060268"/>
            <a:ext cx="271875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ЕГРЮЛ </a:t>
            </a:r>
          </a:p>
          <a:p>
            <a:r>
              <a:rPr lang="ru-RU" dirty="0" smtClean="0"/>
              <a:t>о юридических лицах, прекративших свою деятельность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4279" y="1340188"/>
            <a:ext cx="2444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ЕГРЮЛ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юридических лицах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67098" y="1475159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- 8,9%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3378840" y="141701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64697" y="1435603"/>
            <a:ext cx="2259631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ЕГРИП об индивидуальных предпринимателях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4697" y="2161377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ЕГРИП об ИП, прекративших свою деятельность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33310" y="218975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- 14,4%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45173" y="1569061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+ 7,0%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52320" y="151091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746638" y="2216449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40141" y="215830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3443520"/>
            <a:ext cx="8640960" cy="3297848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состоянию на 1 октября 2017 года в Едином государственном реестре юридических лиц (ЕГРЮЛ) содержатся сведения о </a:t>
            </a:r>
            <a:r>
              <a:rPr lang="ru-RU" sz="1400" b="1" dirty="0">
                <a:latin typeface="Arial Narrow" panose="020B0606020202030204" pitchFamily="34" charset="0"/>
              </a:rPr>
              <a:t>4 452,1 тыс. </a:t>
            </a:r>
            <a:r>
              <a:rPr lang="ru-RU" sz="1400" dirty="0">
                <a:latin typeface="Arial Narrow" panose="020B0606020202030204" pitchFamily="34" charset="0"/>
              </a:rPr>
              <a:t>юридических лиц (кроме прекративших свою деятельность) и о </a:t>
            </a:r>
            <a:r>
              <a:rPr lang="ru-RU" sz="1400" b="1" dirty="0">
                <a:latin typeface="Arial Narrow" panose="020B0606020202030204" pitchFamily="34" charset="0"/>
              </a:rPr>
              <a:t>5 662,1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тыс. </a:t>
            </a:r>
            <a:r>
              <a:rPr lang="ru-RU" sz="1400" dirty="0">
                <a:latin typeface="Arial Narrow" panose="020B0606020202030204" pitchFamily="34" charset="0"/>
              </a:rPr>
              <a:t>юридических лиц, прекративших свою </a:t>
            </a:r>
            <a:r>
              <a:rPr lang="ru-RU" sz="1400" dirty="0" smtClean="0">
                <a:latin typeface="Arial Narrow" panose="020B0606020202030204" pitchFamily="34" charset="0"/>
              </a:rPr>
              <a:t>деятельность.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состоянию на 1 октября 2017 года в Едином государственном реестре индивидуальных предпринимателей (ЕГРИП) содержатся сведения о </a:t>
            </a:r>
            <a:r>
              <a:rPr lang="ru-RU" sz="1400" b="1" dirty="0">
                <a:latin typeface="Arial Narrow" panose="020B0606020202030204" pitchFamily="34" charset="0"/>
              </a:rPr>
              <a:t>3 862,5 тыс. </a:t>
            </a:r>
            <a:r>
              <a:rPr lang="ru-RU" sz="1400" dirty="0">
                <a:latin typeface="Arial Narrow" panose="020B0606020202030204" pitchFamily="34" charset="0"/>
              </a:rPr>
              <a:t> индивидуальных предпринимателей и крестьянских (фермерских) хозяйств (далее – индивидуальные предприниматели), кроме прекративших свою деятельность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 1 августа 2016 года Служба осуществляет ведение </a:t>
            </a:r>
            <a:r>
              <a:rPr lang="ru-RU" sz="1400" b="1" dirty="0" smtClean="0">
                <a:latin typeface="Arial Narrow" panose="020B0606020202030204" pitchFamily="34" charset="0"/>
              </a:rPr>
              <a:t>Реестра субъектов малого и среднего предпринимательства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состоянию на 10 октября 2017 г. в реестре содержатся сведения о </a:t>
            </a:r>
            <a:r>
              <a:rPr lang="ru-RU" sz="1400" dirty="0" smtClean="0">
                <a:latin typeface="Arial Narrow" panose="020B0606020202030204" pitchFamily="34" charset="0"/>
              </a:rPr>
              <a:t>5,8</a:t>
            </a:r>
            <a:r>
              <a:rPr lang="ru-RU" sz="1400" dirty="0">
                <a:latin typeface="Arial Narrow" panose="020B0606020202030204" pitchFamily="34" charset="0"/>
              </a:rPr>
              <a:t> </a:t>
            </a:r>
            <a:r>
              <a:rPr lang="ru-RU" sz="1400" dirty="0" smtClean="0">
                <a:latin typeface="Arial Narrow" panose="020B0606020202030204" pitchFamily="34" charset="0"/>
              </a:rPr>
              <a:t>млн </a:t>
            </a:r>
            <a:r>
              <a:rPr lang="ru-RU" sz="1400" dirty="0">
                <a:latin typeface="Arial Narrow" panose="020B0606020202030204" pitchFamily="34" charset="0"/>
              </a:rPr>
              <a:t>субъектах малого и среднего предпринимательства, </a:t>
            </a:r>
            <a:r>
              <a:rPr lang="ru-RU" sz="1400" dirty="0" smtClean="0">
                <a:latin typeface="Arial Narrow" panose="020B0606020202030204" pitchFamily="34" charset="0"/>
              </a:rPr>
              <a:t>из </a:t>
            </a:r>
            <a:r>
              <a:rPr lang="ru-RU" sz="1400" dirty="0">
                <a:latin typeface="Arial Narrow" panose="020B0606020202030204" pitchFamily="34" charset="0"/>
              </a:rPr>
              <a:t>них </a:t>
            </a:r>
            <a:r>
              <a:rPr lang="ru-RU" sz="1400" dirty="0" smtClean="0">
                <a:latin typeface="Arial Narrow" panose="020B0606020202030204" pitchFamily="34" charset="0"/>
              </a:rPr>
              <a:t>– 5,5</a:t>
            </a:r>
            <a:r>
              <a:rPr lang="ru-RU" sz="1400" dirty="0">
                <a:latin typeface="Arial Narrow" panose="020B0606020202030204" pitchFamily="34" charset="0"/>
              </a:rPr>
              <a:t> </a:t>
            </a:r>
            <a:r>
              <a:rPr lang="ru-RU" sz="1400" dirty="0" smtClean="0">
                <a:latin typeface="Arial Narrow" panose="020B0606020202030204" pitchFamily="34" charset="0"/>
              </a:rPr>
              <a:t>млн. </a:t>
            </a:r>
            <a:r>
              <a:rPr lang="ru-RU" sz="1400" dirty="0">
                <a:latin typeface="Arial Narrow" panose="020B0606020202030204" pitchFamily="34" charset="0"/>
              </a:rPr>
              <a:t>микропредприятий с доходами до 120 млн. рублей, </a:t>
            </a:r>
            <a:r>
              <a:rPr lang="ru-RU" sz="1400" dirty="0" smtClean="0">
                <a:latin typeface="Arial Narrow" panose="020B0606020202030204" pitchFamily="34" charset="0"/>
              </a:rPr>
              <a:t>266</a:t>
            </a:r>
            <a:r>
              <a:rPr lang="ru-RU" sz="1400" dirty="0">
                <a:latin typeface="Arial Narrow" panose="020B0606020202030204" pitchFamily="34" charset="0"/>
              </a:rPr>
              <a:t> тыс. малых предприятий и </a:t>
            </a:r>
            <a:r>
              <a:rPr lang="ru-RU" sz="1400" dirty="0" smtClean="0">
                <a:latin typeface="Arial Narrow" panose="020B0606020202030204" pitchFamily="34" charset="0"/>
              </a:rPr>
              <a:t>20</a:t>
            </a:r>
            <a:r>
              <a:rPr lang="ru-RU" sz="1400" dirty="0">
                <a:latin typeface="Arial Narrow" panose="020B0606020202030204" pitchFamily="34" charset="0"/>
              </a:rPr>
              <a:t> тыс. средних предприятий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За 9 месяцев 2017 года пользователями выполнено около 12,5</a:t>
            </a:r>
            <a:r>
              <a:rPr lang="ru-RU" sz="1400" b="1" dirty="0">
                <a:latin typeface="Arial Narrow" panose="020B0606020202030204" pitchFamily="34" charset="0"/>
              </a:rPr>
              <a:t> млн поисковых запросов</a:t>
            </a:r>
            <a:r>
              <a:rPr lang="ru-RU" sz="1400" dirty="0">
                <a:latin typeface="Arial Narrow" panose="020B0606020202030204" pitchFamily="34" charset="0"/>
              </a:rPr>
              <a:t>, в том числе сформировано более 2,1</a:t>
            </a:r>
            <a:r>
              <a:rPr lang="ru-RU" sz="1400" b="1" dirty="0">
                <a:latin typeface="Arial Narrow" panose="020B0606020202030204" pitchFamily="34" charset="0"/>
              </a:rPr>
              <a:t> млн выписок</a:t>
            </a:r>
            <a:r>
              <a:rPr lang="ru-RU" sz="1400" dirty="0">
                <a:latin typeface="Arial Narrow" panose="020B0606020202030204" pitchFamily="34" charset="0"/>
              </a:rPr>
              <a:t> из Единого реестра субъектов малого и среднего предпринимательства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4697" y="2708340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Реестр МСП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71600" y="2833772"/>
            <a:ext cx="271875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Уровень компаний с признаками фиктивности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93548" y="2819331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0800000">
            <a:off x="3378840" y="276118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 rot="10800000">
            <a:off x="3378840" y="198826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746638" y="2771636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+ 1,3%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52320" y="270892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026" name="Picture 2" descr="Z:\Мои документы\tas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1412776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Z:\Мои документы\task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2132856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ои документы\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7" y="1363774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Мои документы\facto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1254073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Z:\Мои документы\lis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7" y="2146063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Мои документы\calend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2761183"/>
            <a:ext cx="591260" cy="5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Рабочая\Коллегия ноябрь 2017\Итоги\thief-stealing-a-credit-car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9" y="2782484"/>
            <a:ext cx="663949" cy="66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Официальный сайт ФНС России и сервисы</a:t>
            </a:r>
            <a:endParaRPr lang="ru-RU" sz="1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965715" y="1484784"/>
            <a:ext cx="11154340" cy="4375897"/>
            <a:chOff x="-215462" y="169719"/>
            <a:chExt cx="11154375" cy="437640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215462" y="169719"/>
              <a:ext cx="11154375" cy="4376402"/>
              <a:chOff x="-215462" y="169719"/>
              <a:chExt cx="11154375" cy="4376402"/>
            </a:xfrm>
          </p:grpSpPr>
          <p:sp>
            <p:nvSpPr>
              <p:cNvPr id="8" name="Надпись 2"/>
              <p:cNvSpPr txBox="1">
                <a:spLocks noChangeArrowheads="1"/>
              </p:cNvSpPr>
              <p:nvPr/>
            </p:nvSpPr>
            <p:spPr bwMode="auto">
              <a:xfrm>
                <a:off x="929767" y="2740361"/>
                <a:ext cx="2079889" cy="1061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300" b="1" dirty="0">
                    <a:solidFill>
                      <a:srgbClr val="365F91"/>
                    </a:solidFill>
                    <a:effectLst/>
                    <a:latin typeface="Arial Narrow"/>
                    <a:ea typeface="Times New Roman"/>
                    <a:cs typeface="Times New Roman"/>
                  </a:rPr>
                  <a:t>ЛИЧНЫЙ КАБИНЕТ НАЛОГОПЛАТЕЛЬЩИКА ДЛЯ ФИЗИЧЕСКИХ ЛИЦ 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000" b="1" dirty="0" smtClean="0">
                    <a:solidFill>
                      <a:srgbClr val="E36C0A"/>
                    </a:solidFill>
                    <a:effectLst/>
                    <a:latin typeface="Arial Narrow"/>
                    <a:ea typeface="Times New Roman"/>
                    <a:cs typeface="Times New Roman"/>
                  </a:rPr>
                  <a:t>27 </a:t>
                </a:r>
                <a:r>
                  <a:rPr lang="ru-RU" sz="1300" dirty="0">
                    <a:solidFill>
                      <a:srgbClr val="E36C0A"/>
                    </a:solidFill>
                    <a:effectLst/>
                    <a:latin typeface="Arial Narrow"/>
                    <a:ea typeface="Times New Roman"/>
                    <a:cs typeface="Times New Roman"/>
                  </a:rPr>
                  <a:t>млн человек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-215462" y="169719"/>
                <a:ext cx="11154375" cy="4376402"/>
                <a:chOff x="-508760" y="169719"/>
                <a:chExt cx="11154375" cy="4376402"/>
              </a:xfrm>
            </p:grpSpPr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b="-2021"/>
                <a:stretch/>
              </p:blipFill>
              <p:spPr bwMode="auto">
                <a:xfrm>
                  <a:off x="2882000" y="172528"/>
                  <a:ext cx="4287329" cy="4373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1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6338" y="1498218"/>
                  <a:ext cx="2700020" cy="10864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300" b="1" dirty="0">
                      <a:solidFill>
                        <a:srgbClr val="365F91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ЛИЧНЫЙ КАБИНЕТ НАЛОГОПЛАТЕЛЬЩИКА  ЮРИДИЧЕСКОГО ЛИЦА 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2000" b="1" dirty="0" smtClean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535</a:t>
                  </a:r>
                  <a:r>
                    <a:rPr lang="ru-RU" sz="1300" dirty="0" smtClean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 тысяч </a:t>
                  </a:r>
                  <a:r>
                    <a:rPr lang="ru-RU" sz="1300" dirty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организаций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l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100" dirty="0"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2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526331" y="169719"/>
                  <a:ext cx="2190027" cy="12594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300" b="1" dirty="0">
                      <a:solidFill>
                        <a:srgbClr val="365F91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ЛИЧНЫЙ КАБИНЕТ НАЛОГОПЛАТЕЛЬЩИКА ИНДИВИДУАЛЬНОГО ПРЕДПРИНИМАТЕЛЯ 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2000" b="1" dirty="0" smtClean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851</a:t>
                  </a:r>
                  <a:r>
                    <a:rPr lang="ru-RU" sz="1300" dirty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 </a:t>
                  </a:r>
                  <a:r>
                    <a:rPr lang="ru-RU" sz="1300" dirty="0" smtClean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тысяча ИП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5" y="169719"/>
                  <a:ext cx="2467875" cy="7759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l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300" b="1" dirty="0" smtClean="0">
                      <a:solidFill>
                        <a:srgbClr val="365F91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«</a:t>
                  </a:r>
                  <a:r>
                    <a:rPr lang="ru-RU" sz="1300" b="1" dirty="0">
                      <a:solidFill>
                        <a:srgbClr val="365F91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РИСКИ БИЗНЕСА: ПРОВЕРЬ СЕБЯ И КОНТРАГЕНТА»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l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2000" b="1" dirty="0" smtClean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532 </a:t>
                  </a:r>
                  <a:r>
                    <a:rPr lang="ru-RU" sz="1300" dirty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млн. обращений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l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100" dirty="0"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-508760" y="3899140"/>
                  <a:ext cx="3225118" cy="646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300" b="1" dirty="0">
                      <a:solidFill>
                        <a:srgbClr val="365F91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«УЗНАЙ ИНН» 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2000" b="1" dirty="0" smtClean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91,7 </a:t>
                  </a:r>
                  <a:r>
                    <a:rPr lang="ru-RU" sz="1300" dirty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млн. </a:t>
                  </a:r>
                  <a:r>
                    <a:rPr lang="ru-RU" sz="1300" dirty="0" smtClean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обращений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6" y="1297912"/>
                  <a:ext cx="2323856" cy="11342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l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300" b="1" dirty="0" smtClean="0">
                      <a:solidFill>
                        <a:srgbClr val="365F91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«</a:t>
                  </a:r>
                  <a:r>
                    <a:rPr lang="ru-RU" sz="1300" b="1" dirty="0">
                      <a:solidFill>
                        <a:srgbClr val="365F91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СПРАВОЧНАЯ ИНФОРМАЦИЯ О СТАВКАХ И ЛЬГОТАХ ПО ИМУЩЕСТВЕННЫМ НАЛОГАМ»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l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2000" b="1" dirty="0" smtClean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3,5 </a:t>
                  </a:r>
                  <a:r>
                    <a:rPr lang="ru-RU" sz="1300" dirty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млн. </a:t>
                  </a:r>
                  <a:r>
                    <a:rPr lang="ru-RU" sz="1300" dirty="0" smtClean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обращений</a:t>
                  </a:r>
                  <a:r>
                    <a:rPr lang="ru-RU" sz="1100" dirty="0"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6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5" y="2784395"/>
                  <a:ext cx="3475990" cy="7107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l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300" b="1" dirty="0" smtClean="0">
                      <a:solidFill>
                        <a:srgbClr val="365F91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«</a:t>
                  </a:r>
                  <a:r>
                    <a:rPr lang="ru-RU" sz="1300" b="1" dirty="0">
                      <a:solidFill>
                        <a:srgbClr val="365F91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СОЗДАЙ СВОЙ БИЗНЕС»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l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2000" b="1" dirty="0" smtClean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3,1</a:t>
                  </a:r>
                  <a:r>
                    <a:rPr lang="ru-RU" sz="2000" b="1" dirty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 </a:t>
                  </a:r>
                  <a:r>
                    <a:rPr lang="ru-RU" sz="1300" dirty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млн. </a:t>
                  </a:r>
                  <a:r>
                    <a:rPr lang="ru-RU" sz="1300" dirty="0" smtClean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обращений</a:t>
                  </a:r>
                  <a:r>
                    <a:rPr lang="ru-RU" sz="1100" dirty="0"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7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5" y="3847381"/>
                  <a:ext cx="2069945" cy="6987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l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300" b="1" dirty="0" smtClean="0">
                      <a:solidFill>
                        <a:srgbClr val="365F91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«</a:t>
                  </a:r>
                  <a:r>
                    <a:rPr lang="ru-RU" sz="1300" b="1" dirty="0">
                      <a:solidFill>
                        <a:srgbClr val="365F91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ОНЛАЙН ЗАПИСЬ НА ПРИЕМ В ИНСПЕКЦИЮ» 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l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2000" b="1" dirty="0" smtClean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1 </a:t>
                  </a:r>
                  <a:r>
                    <a:rPr lang="ru-RU" sz="1300" dirty="0" smtClean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млн. заявок </a:t>
                  </a:r>
                  <a:r>
                    <a:rPr lang="ru-RU" sz="1300" dirty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на </a:t>
                  </a:r>
                  <a:r>
                    <a:rPr lang="ru-RU" sz="1300" dirty="0" smtClean="0">
                      <a:solidFill>
                        <a:srgbClr val="E36C0A"/>
                      </a:solidFill>
                      <a:effectLst/>
                      <a:latin typeface="Arial Narrow"/>
                      <a:ea typeface="Times New Roman"/>
                      <a:cs typeface="Times New Roman"/>
                    </a:rPr>
                    <a:t>прием</a:t>
                  </a:r>
                  <a:endParaRPr lang="ru-RU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pic>
          <p:nvPicPr>
            <p:cNvPr id="7" name="Рисунок 6" descr="D:\Рабочая\Коллегия 6 сентября 2017\Примеры оформления слайдов 2\Slide083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67" t="45109" r="36714" b="16878"/>
            <a:stretch/>
          </p:blipFill>
          <p:spPr bwMode="auto">
            <a:xfrm>
              <a:off x="3891291" y="1259457"/>
              <a:ext cx="2889849" cy="2372264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3361809" y="6006317"/>
            <a:ext cx="2448272" cy="43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 smtClean="0">
                <a:solidFill>
                  <a:srgbClr val="365F91"/>
                </a:solidFill>
                <a:effectLst/>
                <a:latin typeface="Arial Narrow"/>
                <a:ea typeface="Times New Roman"/>
                <a:cs typeface="Times New Roman"/>
              </a:rPr>
              <a:t>ВСЕГО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 Narrow"/>
                <a:ea typeface="Times New Roman"/>
                <a:cs typeface="Times New Roman"/>
              </a:rPr>
              <a:t>50</a:t>
            </a:r>
            <a:r>
              <a:rPr lang="ru-RU" sz="1300" b="1" dirty="0" smtClean="0">
                <a:solidFill>
                  <a:srgbClr val="365F91"/>
                </a:solidFill>
                <a:effectLst/>
                <a:latin typeface="Arial Narrow"/>
                <a:ea typeface="Times New Roman"/>
                <a:cs typeface="Times New Roman"/>
              </a:rPr>
              <a:t> СЕРВИСОВ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72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9425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Состояние и основные тенденции развития реального сектора экономики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9143"/>
            <a:ext cx="792088" cy="86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2804155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Добывающие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производства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0832" y="2916613"/>
            <a:ext cx="7280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2800264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Обрабатывающие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производства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30217" y="2944387"/>
            <a:ext cx="7280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0,9%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43022" y="2653086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Обеспечение электроэнергией, газом, паром, кондиционирование воздуха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1234189"/>
            <a:ext cx="7465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С 2016 года в производственном секторе России наблюдаются признаки стабилизации и укрепляется тенденция положительных ожиданий. 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Промышленное производство за 10 месяцев 2017 года выросло на 1,6%. И это наиболее значимый рост за последние 5 лет. Только в 2012 году экономика росла на 2,6%.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5336" y="2895327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74" y="2250070"/>
            <a:ext cx="514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49" y="2153585"/>
            <a:ext cx="466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01" y="2286492"/>
            <a:ext cx="409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876364" y="2968629"/>
            <a:ext cx="7280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10528" y="301474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7504" y="3645024"/>
            <a:ext cx="849694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543125" y="302472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67512" y="717503"/>
            <a:ext cx="7920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Производственная активность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5504" y="3933056"/>
            <a:ext cx="7920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Финансовые результаты  деятельности организаций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67544" y="5982246"/>
            <a:ext cx="1226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Добывающие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производства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35240" y="6070348"/>
            <a:ext cx="675185" cy="45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+21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43808" y="5978158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Обрабатывающие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производства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604588" y="6070348"/>
            <a:ext cx="785793" cy="45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-10,7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664837" y="606367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804356" y="6070348"/>
            <a:ext cx="728084" cy="45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+5,7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596336" y="606367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sp>
        <p:nvSpPr>
          <p:cNvPr id="74" name="Прямоугольник 73"/>
          <p:cNvSpPr/>
          <p:nvPr/>
        </p:nvSpPr>
        <p:spPr>
          <a:xfrm rot="10800000">
            <a:off x="4353435" y="606367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33" y="5348970"/>
            <a:ext cx="647611" cy="71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32" y="5465086"/>
            <a:ext cx="710223" cy="5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48" y="5446739"/>
            <a:ext cx="629266" cy="61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04" y="4271610"/>
            <a:ext cx="8205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За 8 месяцев 2017 года </a:t>
            </a:r>
            <a:r>
              <a:rPr lang="ru-RU" sz="1400" dirty="0">
                <a:latin typeface="Arial Narrow" panose="020B0606020202030204" pitchFamily="34" charset="0"/>
              </a:rPr>
              <a:t>сальдированный финансовый результат </a:t>
            </a:r>
            <a:r>
              <a:rPr lang="ru-RU" sz="1400" dirty="0" smtClean="0">
                <a:latin typeface="Arial Narrow" panose="020B0606020202030204" pitchFamily="34" charset="0"/>
              </a:rPr>
              <a:t>организаций в </a:t>
            </a:r>
            <a:r>
              <a:rPr lang="ru-RU" sz="1400" dirty="0">
                <a:latin typeface="Arial Narrow" panose="020B0606020202030204" pitchFamily="34" charset="0"/>
              </a:rPr>
              <a:t>действующих ценах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        +6 382,7 </a:t>
            </a:r>
            <a:r>
              <a:rPr lang="ru-RU" sz="1400" dirty="0">
                <a:latin typeface="Arial Narrow" panose="020B0606020202030204" pitchFamily="34" charset="0"/>
              </a:rPr>
              <a:t>млрд. рублей и </a:t>
            </a:r>
            <a:r>
              <a:rPr lang="ru-RU" sz="1400" dirty="0" smtClean="0">
                <a:latin typeface="Arial Narrow" panose="020B0606020202030204" pitchFamily="34" charset="0"/>
              </a:rPr>
              <a:t>снизился на 8,5% (32,8 </a:t>
            </a:r>
            <a:r>
              <a:rPr lang="ru-RU" sz="1400" dirty="0">
                <a:latin typeface="Arial Narrow" panose="020B0606020202030204" pitchFamily="34" charset="0"/>
              </a:rPr>
              <a:t>тыс. организаций получили прибыль в размере </a:t>
            </a:r>
            <a:r>
              <a:rPr lang="ru-RU" sz="1400" dirty="0" smtClean="0">
                <a:latin typeface="Arial Narrow" panose="020B0606020202030204" pitchFamily="34" charset="0"/>
              </a:rPr>
              <a:t>7 595,8 млрд</a:t>
            </a:r>
            <a:r>
              <a:rPr lang="ru-RU" sz="1400" dirty="0">
                <a:latin typeface="Arial Narrow" panose="020B0606020202030204" pitchFamily="34" charset="0"/>
              </a:rPr>
              <a:t>. рублей, </a:t>
            </a:r>
            <a:r>
              <a:rPr lang="ru-RU" sz="1400" dirty="0" smtClean="0">
                <a:latin typeface="Arial Narrow" panose="020B0606020202030204" pitchFamily="34" charset="0"/>
              </a:rPr>
              <a:t>13,9 </a:t>
            </a:r>
            <a:r>
              <a:rPr lang="ru-RU" sz="1400" dirty="0">
                <a:latin typeface="Arial Narrow" panose="020B0606020202030204" pitchFamily="34" charset="0"/>
              </a:rPr>
              <a:t>тыс. организаций имели убыток на сумму </a:t>
            </a:r>
            <a:r>
              <a:rPr lang="ru-RU" sz="1400" dirty="0" smtClean="0">
                <a:latin typeface="Arial Narrow" panose="020B0606020202030204" pitchFamily="34" charset="0"/>
              </a:rPr>
              <a:t>1 213,1 </a:t>
            </a:r>
            <a:r>
              <a:rPr lang="ru-RU" sz="1400" dirty="0">
                <a:latin typeface="Arial Narrow" panose="020B0606020202030204" pitchFamily="34" charset="0"/>
              </a:rPr>
              <a:t>млрд. рублей).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308850" y="5786680"/>
            <a:ext cx="2462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Обеспечение электроэнергией, газом, паром, кондиционирование воздуха</a:t>
            </a:r>
          </a:p>
        </p:txBody>
      </p:sp>
      <p:sp>
        <p:nvSpPr>
          <p:cNvPr id="3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Ключевые направления развития внутреннего рынка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6" y="2173493"/>
            <a:ext cx="662667" cy="67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62951"/>
            <a:ext cx="971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1" y="1332709"/>
            <a:ext cx="774738" cy="54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5900" y="6074132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Оптовая торговля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3817" y="3415988"/>
            <a:ext cx="1301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Строительство</a:t>
            </a:r>
          </a:p>
        </p:txBody>
      </p:sp>
      <p:pic>
        <p:nvPicPr>
          <p:cNvPr id="17" name="Picture 4" descr="C:\Users\0000-09-030\Documents\инвестиции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24099" r="74090" b="62271"/>
          <a:stretch/>
        </p:blipFill>
        <p:spPr bwMode="auto">
          <a:xfrm>
            <a:off x="276011" y="4021546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86236" y="4021546"/>
            <a:ext cx="1513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Инвестиции в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основной капитал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77660" y="5159261"/>
            <a:ext cx="1678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Розничная торговля</a:t>
            </a:r>
          </a:p>
        </p:txBody>
      </p:sp>
      <p:pic>
        <p:nvPicPr>
          <p:cNvPr id="20" name="Picture 2" descr="C:\Users\0000-09-030\Documents\торговля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9" t="18113" r="52420" b="68264"/>
          <a:stretch/>
        </p:blipFill>
        <p:spPr bwMode="auto">
          <a:xfrm>
            <a:off x="251520" y="4995626"/>
            <a:ext cx="715733" cy="58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508360" y="4149080"/>
            <a:ext cx="48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 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15487" y="3376224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2,1%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38543" y="4922379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+ 0,8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6" y="3110810"/>
            <a:ext cx="60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 rot="10800000">
            <a:off x="3501624" y="334778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820297" y="4204626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4,2%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01624" y="506602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38543" y="5893810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+ 6,3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01624" y="593011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3070" y="1421940"/>
            <a:ext cx="2048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</a:t>
            </a:r>
            <a:r>
              <a:rPr lang="x-none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рузооборот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x-none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транспорта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86236" y="2276872"/>
            <a:ext cx="2579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</a:t>
            </a:r>
            <a:r>
              <a:rPr lang="x-none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рузооборот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железнодорожного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x-none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транспорта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53600" y="1431772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+6,7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95064" y="139350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253817" y="1877674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т.ч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10552" y="2502170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+6,5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91880" y="247373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51520" y="2996952"/>
            <a:ext cx="849694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80395" y="4797152"/>
            <a:ext cx="849694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572001" y="1373274"/>
            <a:ext cx="44342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Объем грузооборота </a:t>
            </a:r>
            <a:r>
              <a:rPr lang="ru-RU" sz="1400" dirty="0">
                <a:latin typeface="Arial Narrow" panose="020B0606020202030204" pitchFamily="34" charset="0"/>
              </a:rPr>
              <a:t>ж/д </a:t>
            </a:r>
            <a:r>
              <a:rPr lang="ru-RU" sz="1400" dirty="0" smtClean="0">
                <a:latin typeface="Arial Narrow" panose="020B0606020202030204" pitchFamily="34" charset="0"/>
              </a:rPr>
              <a:t>транспорта </a:t>
            </a:r>
            <a:r>
              <a:rPr lang="ru-RU" sz="1400" dirty="0">
                <a:latin typeface="Arial Narrow" panose="020B0606020202030204" pitchFamily="34" charset="0"/>
              </a:rPr>
              <a:t>увеличился </a:t>
            </a:r>
            <a:r>
              <a:rPr lang="ru-RU" sz="1400" dirty="0" smtClean="0">
                <a:latin typeface="Arial Narrow" panose="020B0606020202030204" pitchFamily="34" charset="0"/>
              </a:rPr>
              <a:t>на 6,6% </a:t>
            </a:r>
          </a:p>
          <a:p>
            <a:pPr algn="just"/>
            <a:r>
              <a:rPr lang="ru-RU" sz="1400" dirty="0">
                <a:latin typeface="Arial Narrow" panose="020B0606020202030204" pitchFamily="34" charset="0"/>
              </a:rPr>
              <a:t>Специфика транспортной отрасли такова, что она целиком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зависит </a:t>
            </a:r>
            <a:r>
              <a:rPr lang="ru-RU" sz="1400" dirty="0">
                <a:latin typeface="Arial Narrow" panose="020B0606020202030204" pitchFamily="34" charset="0"/>
              </a:rPr>
              <a:t>от финансово-экономических </a:t>
            </a:r>
            <a:r>
              <a:rPr lang="x-none" sz="1400" smtClean="0">
                <a:latin typeface="Arial Narrow" panose="020B0606020202030204" pitchFamily="34" charset="0"/>
              </a:rPr>
              <a:t> </a:t>
            </a:r>
            <a:r>
              <a:rPr lang="x-none" sz="1400">
                <a:latin typeface="Arial Narrow" panose="020B0606020202030204" pitchFamily="34" charset="0"/>
              </a:rPr>
              <a:t>показателей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x-none" sz="1400" smtClean="0">
                <a:latin typeface="Arial Narrow" panose="020B0606020202030204" pitchFamily="34" charset="0"/>
              </a:rPr>
              <a:t>хозяйственной </a:t>
            </a:r>
            <a:r>
              <a:rPr lang="x-none" sz="1400">
                <a:latin typeface="Arial Narrow" panose="020B0606020202030204" pitchFamily="34" charset="0"/>
              </a:rPr>
              <a:t>деятельности субъектов </a:t>
            </a:r>
            <a:r>
              <a:rPr lang="ru-RU" sz="1400" dirty="0" smtClean="0">
                <a:latin typeface="Arial Narrow" panose="020B0606020202030204" pitchFamily="34" charset="0"/>
              </a:rPr>
              <a:t>реального</a:t>
            </a:r>
          </a:p>
          <a:p>
            <a:pPr algn="just"/>
            <a:r>
              <a:rPr lang="x-none" sz="1400" smtClean="0">
                <a:latin typeface="Arial Narrow" panose="020B0606020202030204" pitchFamily="34" charset="0"/>
              </a:rPr>
              <a:t>сектора </a:t>
            </a:r>
            <a:r>
              <a:rPr lang="ru-RU" sz="1400" dirty="0" smtClean="0">
                <a:latin typeface="Arial Narrow" panose="020B0606020202030204" pitchFamily="34" charset="0"/>
              </a:rPr>
              <a:t>экономики </a:t>
            </a:r>
            <a:r>
              <a:rPr lang="x-none" sz="1400" smtClean="0">
                <a:latin typeface="Arial Narrow" panose="020B0606020202030204" pitchFamily="34" charset="0"/>
              </a:rPr>
              <a:t>и </a:t>
            </a:r>
            <a:r>
              <a:rPr lang="x-none" sz="1400">
                <a:latin typeface="Arial Narrow" panose="020B0606020202030204" pitchFamily="34" charset="0"/>
              </a:rPr>
              <a:t>платежеспособности населения</a:t>
            </a:r>
            <a:r>
              <a:rPr lang="x-none" sz="140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5135" y="4878147"/>
            <a:ext cx="435968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400">
                <a:latin typeface="Arial Narrow" panose="020B0606020202030204" pitchFamily="34" charset="0"/>
              </a:rPr>
              <a:t>В течение </a:t>
            </a:r>
            <a:r>
              <a:rPr lang="ru-RU" sz="1400" dirty="0">
                <a:latin typeface="Arial Narrow" panose="020B0606020202030204" pitchFamily="34" charset="0"/>
              </a:rPr>
              <a:t>2,5 лет</a:t>
            </a:r>
            <a:r>
              <a:rPr lang="x-none" sz="140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снижение </a:t>
            </a:r>
            <a:r>
              <a:rPr lang="x-none" sz="1400" smtClean="0">
                <a:latin typeface="Arial Narrow" panose="020B0606020202030204" pitchFamily="34" charset="0"/>
              </a:rPr>
              <a:t>розничной </a:t>
            </a:r>
            <a:r>
              <a:rPr lang="x-none" sz="1400">
                <a:latin typeface="Arial Narrow" panose="020B0606020202030204" pitchFamily="34" charset="0"/>
              </a:rPr>
              <a:t>торговли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x-none" sz="1400" smtClean="0">
                <a:latin typeface="Arial Narrow" panose="020B0606020202030204" pitchFamily="34" charset="0"/>
              </a:rPr>
              <a:t>находил</a:t>
            </a:r>
            <a:r>
              <a:rPr lang="ru-RU" sz="1400" dirty="0" smtClean="0">
                <a:latin typeface="Arial Narrow" panose="020B0606020202030204" pitchFamily="34" charset="0"/>
              </a:rPr>
              <a:t>о</a:t>
            </a:r>
            <a:r>
              <a:rPr lang="x-none" sz="1400" smtClean="0">
                <a:latin typeface="Arial Narrow" panose="020B0606020202030204" pitchFamily="34" charset="0"/>
              </a:rPr>
              <a:t>сь </a:t>
            </a:r>
            <a:r>
              <a:rPr lang="x-none" sz="1400">
                <a:latin typeface="Arial Narrow" panose="020B0606020202030204" pitchFamily="34" charset="0"/>
              </a:rPr>
              <a:t>в диапазоне </a:t>
            </a:r>
            <a:r>
              <a:rPr lang="ru-RU" sz="1400" dirty="0" smtClean="0">
                <a:latin typeface="Arial Narrow" panose="020B0606020202030204" pitchFamily="34" charset="0"/>
              </a:rPr>
              <a:t>от «минус</a:t>
            </a:r>
            <a:r>
              <a:rPr lang="ru-RU" sz="1400" dirty="0">
                <a:latin typeface="Arial Narrow" panose="020B0606020202030204" pitchFamily="34" charset="0"/>
              </a:rPr>
              <a:t>» </a:t>
            </a:r>
            <a:r>
              <a:rPr lang="ru-RU" sz="1400" dirty="0" smtClean="0">
                <a:latin typeface="Arial Narrow" panose="020B0606020202030204" pitchFamily="34" charset="0"/>
              </a:rPr>
              <a:t>10 до «минус» 5</a:t>
            </a:r>
            <a:r>
              <a:rPr lang="x-none" sz="1400">
                <a:latin typeface="Arial Narrow" panose="020B0606020202030204" pitchFamily="34" charset="0"/>
              </a:rPr>
              <a:t>%. Динамика ВВП </a:t>
            </a:r>
            <a:r>
              <a:rPr lang="x-none" sz="1400" smtClean="0">
                <a:latin typeface="Arial Narrow" panose="020B0606020202030204" pitchFamily="34" charset="0"/>
              </a:rPr>
              <a:t>тесно </a:t>
            </a:r>
            <a:r>
              <a:rPr lang="x-none" sz="1400">
                <a:latin typeface="Arial Narrow" panose="020B0606020202030204" pitchFamily="34" charset="0"/>
              </a:rPr>
              <a:t>связана с этим </a:t>
            </a:r>
            <a:r>
              <a:rPr lang="x-none" sz="1400" smtClean="0">
                <a:latin typeface="Arial Narrow" panose="020B0606020202030204" pitchFamily="34" charset="0"/>
              </a:rPr>
              <a:t>видом </a:t>
            </a:r>
            <a:r>
              <a:rPr lang="x-none" sz="1400">
                <a:latin typeface="Arial Narrow" panose="020B0606020202030204" pitchFamily="34" charset="0"/>
              </a:rPr>
              <a:t>экономической деятельности. </a:t>
            </a:r>
            <a:r>
              <a:rPr lang="ru-RU" sz="1400" dirty="0" smtClean="0">
                <a:latin typeface="Arial Narrow" panose="020B0606020202030204" pitchFamily="34" charset="0"/>
              </a:rPr>
              <a:t>Сегодня </a:t>
            </a:r>
            <a:r>
              <a:rPr lang="ru-RU" sz="1400" dirty="0">
                <a:latin typeface="Arial Narrow" panose="020B0606020202030204" pitchFamily="34" charset="0"/>
              </a:rPr>
              <a:t>розница постепенно выходит из </a:t>
            </a:r>
            <a:r>
              <a:rPr lang="ru-RU" sz="1400" dirty="0" smtClean="0">
                <a:latin typeface="Arial Narrow" panose="020B0606020202030204" pitchFamily="34" charset="0"/>
              </a:rPr>
              <a:t>отрицательной зоны </a:t>
            </a:r>
            <a:r>
              <a:rPr lang="ru-RU" sz="1400" dirty="0">
                <a:latin typeface="Arial Narrow" panose="020B0606020202030204" pitchFamily="34" charset="0"/>
              </a:rPr>
              <a:t>и выросла на </a:t>
            </a:r>
            <a:r>
              <a:rPr lang="ru-RU" sz="1400" dirty="0" smtClean="0">
                <a:latin typeface="Arial Narrow" panose="020B0606020202030204" pitchFamily="34" charset="0"/>
              </a:rPr>
              <a:t>0,5% </a:t>
            </a:r>
            <a:r>
              <a:rPr lang="ru-RU" sz="1400" dirty="0">
                <a:latin typeface="Arial Narrow" panose="020B0606020202030204" pitchFamily="34" charset="0"/>
              </a:rPr>
              <a:t>за </a:t>
            </a:r>
            <a:r>
              <a:rPr lang="ru-RU" sz="1400" dirty="0" smtClean="0">
                <a:latin typeface="Arial Narrow" panose="020B0606020202030204" pitchFamily="34" charset="0"/>
              </a:rPr>
              <a:t>9 </a:t>
            </a:r>
            <a:r>
              <a:rPr lang="ru-RU" sz="1400" dirty="0">
                <a:latin typeface="Arial Narrow" panose="020B0606020202030204" pitchFamily="34" charset="0"/>
              </a:rPr>
              <a:t>месяцев 2017 </a:t>
            </a:r>
            <a:r>
              <a:rPr lang="ru-RU" sz="1400" dirty="0" smtClean="0">
                <a:latin typeface="Arial Narrow" panose="020B0606020202030204" pitchFamily="34" charset="0"/>
              </a:rPr>
              <a:t>г. 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Торговый оборот – важнейший показатель. Его доля в структуре ВДС составляет порядка 16%.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528867" y="3645023"/>
            <a:ext cx="4375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Сохраняется положительная динамика инвестиций в годовом выражении. 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Импорт инвестиционных товаров из стран дальнего зарубежья продолжает уверенно расти (+12,3%).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/>
        </p:nvSpPr>
        <p:spPr bwMode="auto">
          <a:xfrm>
            <a:off x="8647000" y="6376876"/>
            <a:ext cx="515644" cy="6299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Уровень жизни населения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7785" y="274906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Среднемесячная начисленная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заработная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плата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7134" y="4850577"/>
            <a:ext cx="235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Реальные располагаемые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денежные доходы населения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>
            <a:off x="3419872" y="4869230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54049" y="4823064"/>
            <a:ext cx="6799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1,3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1057757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В 2017 году отмечается рекордно низкий уровень инфляции за </a:t>
            </a:r>
            <a:r>
              <a:rPr lang="ru-RU" sz="1400" dirty="0">
                <a:latin typeface="Arial Narrow" panose="020B0606020202030204" pitchFamily="34" charset="0"/>
              </a:rPr>
              <a:t>последние 5 лет.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За 10 месяцев </a:t>
            </a:r>
            <a:r>
              <a:rPr lang="ru-RU" sz="1400" dirty="0">
                <a:latin typeface="Arial Narrow" panose="020B0606020202030204" pitchFamily="34" charset="0"/>
              </a:rPr>
              <a:t>2017 года она выросла всего на </a:t>
            </a:r>
            <a:r>
              <a:rPr lang="ru-RU" sz="1400" dirty="0" smtClean="0">
                <a:latin typeface="Arial Narrow" panose="020B0606020202030204" pitchFamily="34" charset="0"/>
              </a:rPr>
              <a:t>3,9%, вплотную приблизившись к целевому значению ЦБ </a:t>
            </a:r>
            <a:r>
              <a:rPr lang="ru-RU" sz="1400" dirty="0">
                <a:latin typeface="Arial Narrow" panose="020B0606020202030204" pitchFamily="34" charset="0"/>
              </a:rPr>
              <a:t>Р</a:t>
            </a:r>
            <a:r>
              <a:rPr lang="ru-RU" sz="1400" dirty="0" smtClean="0">
                <a:latin typeface="Arial Narrow" panose="020B0606020202030204" pitchFamily="34" charset="0"/>
              </a:rPr>
              <a:t>Ф. За 10 месяцев 2016 года инфляция выросла на 7,4%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4030" y="4838333"/>
            <a:ext cx="4235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Реальные располагаемые денежные доходы населения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октябре относительно сентября снизились на 0,2%.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27984" y="2691779"/>
            <a:ext cx="4231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Несмотря на замедление темпов номинальной заработной платы (с +7,7% до +7,0%),  в реальном выражении заработная плата ускорила рост (с +0,5% до +3,0%)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20046" y="2691779"/>
            <a:ext cx="728084" cy="45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+7,0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42511" y="276211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342511" y="2412877"/>
            <a:ext cx="1280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оминальная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32302" y="3283150"/>
            <a:ext cx="1280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реальная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79454" y="3497233"/>
            <a:ext cx="9460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+3,0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75856" y="354339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pic>
        <p:nvPicPr>
          <p:cNvPr id="4098" name="Picture 2" descr="Z:\Мои документы\wall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0" y="4769525"/>
            <a:ext cx="531683" cy="5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Мои документы\credit-c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3" y="2646862"/>
            <a:ext cx="692172" cy="6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Государственные </a:t>
            </a:r>
            <a:r>
              <a:rPr lang="ru-RU" sz="1800" dirty="0" smtClean="0">
                <a:latin typeface="Arial Narrow" panose="020B0606020202030204" pitchFamily="34" charset="0"/>
              </a:rPr>
              <a:t>финансы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6645" y="963078"/>
            <a:ext cx="3243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федерального бюджета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основным администраторам доходов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5" y="958728"/>
            <a:ext cx="3960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консолидированного бюджета Российской Федерации по основным администраторам доходов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589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67544" y="1674515"/>
            <a:ext cx="3063240" cy="5019148"/>
            <a:chOff x="981670" y="1664211"/>
            <a:chExt cx="3063240" cy="5019148"/>
          </a:xfrm>
        </p:grpSpPr>
        <p:graphicFrame>
          <p:nvGraphicFramePr>
            <p:cNvPr id="16" name="Диаграмма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61020737"/>
                </p:ext>
              </p:extLst>
            </p:nvPr>
          </p:nvGraphicFramePr>
          <p:xfrm>
            <a:off x="981670" y="1664211"/>
            <a:ext cx="3063240" cy="2613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3" name="Группа 12"/>
            <p:cNvGrpSpPr/>
            <p:nvPr/>
          </p:nvGrpSpPr>
          <p:grpSpPr>
            <a:xfrm>
              <a:off x="1179874" y="2924944"/>
              <a:ext cx="206698" cy="3758415"/>
              <a:chOff x="1179874" y="2924944"/>
              <a:chExt cx="206698" cy="3758415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276555" y="2924944"/>
                <a:ext cx="0" cy="3758415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Овал 7"/>
              <p:cNvSpPr/>
              <p:nvPr/>
            </p:nvSpPr>
            <p:spPr>
              <a:xfrm>
                <a:off x="1188572" y="4591814"/>
                <a:ext cx="198000" cy="19802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1188572" y="5096934"/>
                <a:ext cx="198000" cy="19802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1188572" y="5565945"/>
                <a:ext cx="198000" cy="1980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1179874" y="6045904"/>
                <a:ext cx="198000" cy="198022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018955" y="4506159"/>
            <a:ext cx="359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</a:t>
            </a:r>
            <a:r>
              <a:rPr lang="ru-RU" sz="1400" dirty="0">
                <a:latin typeface="Arial Narrow" panose="020B0606020202030204" pitchFamily="34" charset="0"/>
              </a:rPr>
              <a:t>12 558,6 млрд.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2979" y="5018567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</a:t>
            </a:r>
            <a:r>
              <a:rPr lang="ru-RU" sz="1400" dirty="0">
                <a:latin typeface="Arial Narrow" panose="020B0606020202030204" pitchFamily="34" charset="0"/>
              </a:rPr>
              <a:t>3 359,9 </a:t>
            </a:r>
            <a:r>
              <a:rPr lang="ru-RU" sz="1400" dirty="0" smtClean="0">
                <a:latin typeface="Arial Narrow" panose="020B0606020202030204" pitchFamily="34" charset="0"/>
              </a:rPr>
              <a:t>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8955" y="5480290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Arial Narrow" panose="020B0606020202030204" pitchFamily="34" charset="0"/>
              </a:rPr>
              <a:t>Росимущество</a:t>
            </a:r>
            <a:r>
              <a:rPr lang="ru-RU" sz="1400" dirty="0" smtClean="0">
                <a:latin typeface="Arial Narrow" panose="020B0606020202030204" pitchFamily="34" charset="0"/>
              </a:rPr>
              <a:t> -  216,5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0301" y="5922627"/>
            <a:ext cx="398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Минфин России -  91,5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03560808"/>
              </p:ext>
            </p:extLst>
          </p:nvPr>
        </p:nvGraphicFramePr>
        <p:xfrm>
          <a:off x="5022253" y="1647785"/>
          <a:ext cx="3346018" cy="257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5217346" y="2900434"/>
            <a:ext cx="200317" cy="3169533"/>
            <a:chOff x="1188572" y="2969012"/>
            <a:chExt cx="200317" cy="316953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276555" y="2969012"/>
              <a:ext cx="11017" cy="2971511"/>
            </a:xfrm>
            <a:prstGeom prst="line">
              <a:avLst/>
            </a:prstGeom>
            <a:ln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1188572" y="4624865"/>
              <a:ext cx="198000" cy="198022"/>
            </a:xfrm>
            <a:prstGeom prst="ellipse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90889" y="5306257"/>
              <a:ext cx="198000" cy="19802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188572" y="5940523"/>
              <a:ext cx="198000" cy="198022"/>
            </a:xfrm>
            <a:prstGeom prst="ellipse">
              <a:avLst/>
            </a:prstGeom>
            <a:solidFill>
              <a:srgbClr val="FAC09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422465" y="4492666"/>
            <a:ext cx="371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6 729,9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58213" y="5173103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2 216,0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47195" y="5777749"/>
            <a:ext cx="376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1 024,2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3" name="Овал 42"/>
          <p:cNvSpPr/>
          <p:nvPr/>
        </p:nvSpPr>
        <p:spPr>
          <a:xfrm>
            <a:off x="699334" y="6485336"/>
            <a:ext cx="198000" cy="19802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00300" y="6291959"/>
            <a:ext cx="335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2 329,3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3" name="Надпись 3"/>
          <p:cNvSpPr txBox="1"/>
          <p:nvPr/>
        </p:nvSpPr>
        <p:spPr>
          <a:xfrm>
            <a:off x="5868144" y="2569488"/>
            <a:ext cx="1155700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10 970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млрд. руб.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41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Поступление </a:t>
            </a:r>
            <a:r>
              <a:rPr lang="ru-RU" sz="1800" dirty="0">
                <a:latin typeface="Arial Narrow" panose="020B0606020202030204" pitchFamily="34" charset="0"/>
              </a:rPr>
              <a:t>администрируемых </a:t>
            </a:r>
            <a:r>
              <a:rPr lang="ru-RU" sz="1800" dirty="0" smtClean="0">
                <a:latin typeface="Arial Narrow" panose="020B0606020202030204" pitchFamily="34" charset="0"/>
              </a:rPr>
              <a:t>ФНС России доходов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в консолидированный бюджет Российской Федерации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b="0" dirty="0"/>
              <a:t>(нарастающим итогом)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44783803"/>
              </p:ext>
            </p:extLst>
          </p:nvPr>
        </p:nvGraphicFramePr>
        <p:xfrm>
          <a:off x="0" y="796925"/>
          <a:ext cx="8137525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71267" y="4569528"/>
            <a:ext cx="7686930" cy="2292341"/>
            <a:chOff x="228727" y="4416661"/>
            <a:chExt cx="7833740" cy="2337274"/>
          </a:xfrm>
        </p:grpSpPr>
        <p:sp>
          <p:nvSpPr>
            <p:cNvPr id="6" name="Овал 5"/>
            <p:cNvSpPr/>
            <p:nvPr/>
          </p:nvSpPr>
          <p:spPr>
            <a:xfrm>
              <a:off x="4503673" y="5229200"/>
              <a:ext cx="947336" cy="947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199939" y="5157192"/>
              <a:ext cx="1015930" cy="10159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97773" y="6232857"/>
              <a:ext cx="1470022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Налог на прибыль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03244" y="6246632"/>
              <a:ext cx="609106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НДФЛ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55626" y="6259070"/>
              <a:ext cx="504555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НДС</a:t>
              </a:r>
              <a:endPara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9817" y="6251497"/>
              <a:ext cx="612373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НДПИ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96835" y="5093404"/>
              <a:ext cx="1071900" cy="10719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5585" y="5178896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2 </a:t>
              </a: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851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50704" y="5250904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2 </a:t>
              </a: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608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20141" y="5250904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2 </a:t>
              </a: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530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893164" y="5412645"/>
              <a:ext cx="752659" cy="75265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8372" y="5322912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1 259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893183" y="6232857"/>
              <a:ext cx="702223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Акцизы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8727" y="4422286"/>
              <a:ext cx="1246927" cy="1727554"/>
              <a:chOff x="228728" y="4307915"/>
              <a:chExt cx="1246927" cy="172755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228728" y="4788542"/>
                <a:ext cx="1246927" cy="124692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143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95536" y="4895777"/>
                <a:ext cx="914400" cy="914400"/>
              </a:xfrm>
              <a:prstGeom prst="rect">
                <a:avLst/>
              </a:prstGeom>
            </p:spPr>
            <p:txBody>
              <a:bodyPr vert="horz" wrap="none" lIns="104306" tIns="52153" rIns="104306" bIns="52153" rtlCol="0" anchor="ctr">
                <a:noAutofit/>
              </a:bodyPr>
              <a:lstStyle/>
              <a:p>
                <a:pPr algn="ctr" defTabSz="1043056">
                  <a:spcBef>
                    <a:spcPct val="0"/>
                  </a:spcBef>
                </a:pPr>
                <a:r>
                  <a:rPr lang="ru-RU" sz="20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3 295</a:t>
                </a:r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316357" y="4672277"/>
                <a:ext cx="1159298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/>
              <p:cNvSpPr/>
              <p:nvPr/>
            </p:nvSpPr>
            <p:spPr>
              <a:xfrm>
                <a:off x="516401" y="4307915"/>
                <a:ext cx="770835" cy="344913"/>
              </a:xfrm>
              <a:prstGeom prst="rect">
                <a:avLst/>
              </a:prstGeom>
            </p:spPr>
            <p:txBody>
              <a:bodyPr wrap="none" lIns="91168" tIns="45585" rIns="91168" bIns="45585">
                <a:spAutoFit/>
              </a:bodyPr>
              <a:lstStyle/>
              <a:p>
                <a:pPr algn="ctr" defTabSz="1100384"/>
                <a:r>
                  <a:rPr lang="ru-RU" sz="1600" dirty="0" smtClean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+39,6%</a:t>
                </a:r>
                <a:endParaRPr lang="ru-RU" sz="1400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1947367" y="4439442"/>
              <a:ext cx="770835" cy="344913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60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+18,8%</a:t>
              </a:r>
              <a:endParaRPr lang="ru-RU" sz="14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646482" y="4430091"/>
              <a:ext cx="676085" cy="344913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60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+8,0%</a:t>
              </a:r>
              <a:endParaRPr lang="ru-RU" sz="14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823538" y="4464314"/>
              <a:ext cx="702223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+18,4%</a:t>
              </a:r>
              <a:endParaRPr lang="ru-RU" sz="12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92473" y="4416661"/>
              <a:ext cx="770835" cy="344913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60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+12,3%</a:t>
              </a:r>
              <a:endParaRPr lang="ru-RU" sz="14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927169" y="4768878"/>
              <a:ext cx="862816" cy="141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220690" y="4768878"/>
              <a:ext cx="9144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48552" y="4753515"/>
              <a:ext cx="865121" cy="686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795433" y="4771818"/>
              <a:ext cx="75843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7055472" y="5488902"/>
              <a:ext cx="664853" cy="66485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08102" y="5375046"/>
              <a:ext cx="723749" cy="821586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1 035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713332" y="6220737"/>
              <a:ext cx="1349135" cy="533198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Имущественные</a:t>
              </a:r>
            </a:p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налоги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018865" y="4439442"/>
              <a:ext cx="702223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+14,5%</a:t>
              </a:r>
              <a:endParaRPr lang="ru-RU" sz="12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7008682" y="4778180"/>
              <a:ext cx="75843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7795789" y="477638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936051" y="798123"/>
            <a:ext cx="83333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+19,1%</a:t>
            </a:r>
            <a:endParaRPr lang="ru-RU" sz="16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5537" y="2897758"/>
            <a:ext cx="8385720" cy="1754326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Рост поступлений является следствием кумулятивного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эффекта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от роста экономики, законодательных инициатив и налогового администрирования.</a:t>
            </a:r>
          </a:p>
          <a:p>
            <a:pPr indent="180000" algn="just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Более 40% всего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прироста получено за счет НДПИ, поступления которого выросли в результате роста цены на нефть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29%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и увеличения ставок.</a:t>
            </a:r>
          </a:p>
          <a:p>
            <a:pPr indent="180000" algn="just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Остальной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прирост, по расчетам Службы, обеспечен за счет следующих факторов.</a:t>
            </a:r>
          </a:p>
          <a:p>
            <a:pPr indent="180000"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По оценке Службы,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39%,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или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+538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 прироста поступлений (без учета НДПИ) обеспечены за счет улучшения ситуации в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экономике,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а также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40%,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или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+540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 обеспечены за счет изменения законодательства (индексации ставок по акцизам, уменьшение порядка списания убытков по налогу на прибыль за прошлые периоды) 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21%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прироста поступлений, или +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286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 - получены за счет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повышения эффективности налогового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администрирования.</a:t>
            </a:r>
          </a:p>
        </p:txBody>
      </p:sp>
      <p:sp>
        <p:nvSpPr>
          <p:cNvPr id="4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Поступление администрируемых ФНС России доходов в федеральный бюджет</a:t>
            </a:r>
            <a:br>
              <a:rPr lang="ru-RU" sz="1800" dirty="0">
                <a:latin typeface="Arial Narrow" panose="020B0606020202030204" pitchFamily="34" charset="0"/>
              </a:rPr>
            </a:br>
            <a:r>
              <a:rPr lang="ru-RU" sz="1800" dirty="0">
                <a:latin typeface="Arial Narrow" panose="020B0606020202030204" pitchFamily="34" charset="0"/>
              </a:rPr>
              <a:t>и консолидированные бюджеты субъектов Российской </a:t>
            </a:r>
            <a:r>
              <a:rPr lang="ru-RU" sz="1800" dirty="0" smtClean="0">
                <a:latin typeface="Arial Narrow" panose="020B0606020202030204" pitchFamily="34" charset="0"/>
              </a:rPr>
              <a:t>Федерации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b="0" dirty="0" smtClean="0"/>
              <a:t>(нарастающим итогом)</a:t>
            </a:r>
            <a:endParaRPr lang="ru-RU" sz="1800" b="0" dirty="0"/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57685017"/>
              </p:ext>
            </p:extLst>
          </p:nvPr>
        </p:nvGraphicFramePr>
        <p:xfrm>
          <a:off x="0" y="981075"/>
          <a:ext cx="8585200" cy="216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6253593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6551" y="119969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87544" y="866529"/>
            <a:ext cx="833333" cy="615280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+30,0%</a:t>
            </a:r>
          </a:p>
          <a:p>
            <a:pPr algn="ctr" defTabSz="1100384"/>
            <a:r>
              <a:rPr lang="ru-RU" sz="1600" b="1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ФБ</a:t>
            </a:r>
            <a:endParaRPr lang="ru-RU" sz="1600" b="1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17266" y="1772816"/>
            <a:ext cx="727535" cy="615280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+9,0%</a:t>
            </a:r>
          </a:p>
          <a:p>
            <a:pPr algn="ctr" defTabSz="1100384"/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КБС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82199" y="4396432"/>
            <a:ext cx="2138505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62654" y="4395841"/>
            <a:ext cx="4256253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algn="ctr"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Консолидированные бюджеты субъектов РФ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16016" y="4914771"/>
            <a:ext cx="76921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НДФЛ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16016" y="5397229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47951" y="5801082"/>
            <a:ext cx="235618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Имущественные налоги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53801" y="6291423"/>
            <a:ext cx="889438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Акцизы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19682" y="4789193"/>
            <a:ext cx="792678" cy="5847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2 530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60257" y="5281112"/>
            <a:ext cx="752103" cy="54179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2 196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79507" y="5667893"/>
            <a:ext cx="732853" cy="62697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1 035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5398813"/>
            <a:ext cx="637767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НДС </a:t>
            </a:r>
            <a:endParaRPr lang="ru-RU" sz="1600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11760" y="5258334"/>
            <a:ext cx="914400" cy="58668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608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4933689"/>
            <a:ext cx="774022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НДПИ </a:t>
            </a:r>
            <a:endParaRPr lang="ru-RU" sz="1600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17576" y="465633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3 242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95536" y="5801082"/>
            <a:ext cx="889438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Акцизы 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11760" y="5638732"/>
            <a:ext cx="914400" cy="7157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755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92733" y="6237312"/>
            <a:ext cx="914400" cy="44260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654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79507" y="6292971"/>
            <a:ext cx="732853" cy="38389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504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91400" y="4882184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</a:t>
            </a:r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40,4%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400" y="5358510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12,3%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5801798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46,2%</a:t>
            </a:r>
            <a:endParaRPr lang="ru-RU" sz="2000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5" y="6249121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52,8%</a:t>
            </a:r>
            <a:endParaRPr lang="ru-RU" sz="24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104665" y="461392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млрд.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62581" y="6284862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7,9%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52555" y="5830658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</a:t>
            </a:r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14,5%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31512" y="5361526"/>
            <a:ext cx="889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+11,4%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31512" y="4846020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+8,0%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6125" y="3263526"/>
            <a:ext cx="41838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Превышение темпов роста поступлений в федеральный бюджет относительно консолидированных бюджетов </a:t>
            </a:r>
            <a:r>
              <a:rPr lang="ru-RU" sz="1400" dirty="0" smtClean="0">
                <a:latin typeface="Arial Narrow" panose="020B0606020202030204" pitchFamily="34" charset="0"/>
              </a:rPr>
              <a:t>субъектов </a:t>
            </a:r>
            <a:r>
              <a:rPr lang="ru-RU" sz="1400" dirty="0">
                <a:latin typeface="Arial Narrow" panose="020B0606020202030204" pitchFamily="34" charset="0"/>
              </a:rPr>
              <a:t>РФ обусловлено, главным образом, законодательным фактором. </a:t>
            </a:r>
            <a:endParaRPr lang="ru-RU" sz="1400" dirty="0" smtClean="0"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6016" y="3274047"/>
            <a:ext cx="40779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 2017 года изменены нормативы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распределения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 уровням бюджета налога на прибыль  и акцизов. Кроме того,  федеральный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бюджет формируют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налоги с более высокими темпами роста поступлений, такие как НДПИ, НДС и др.</a:t>
            </a:r>
          </a:p>
        </p:txBody>
      </p:sp>
      <p:sp>
        <p:nvSpPr>
          <p:cNvPr id="38" name="Номер слайда 3"/>
          <p:cNvSpPr>
            <a:spLocks noGrp="1"/>
          </p:cNvSpPr>
          <p:nvPr/>
        </p:nvSpPr>
        <p:spPr bwMode="auto">
          <a:xfrm>
            <a:off x="8618319" y="628741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74583" y="461392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млрд.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 на прибыль организаций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4008" y="980728"/>
            <a:ext cx="4320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Рост поступлений </a:t>
            </a:r>
            <a:r>
              <a:rPr lang="ru-RU" sz="1400" b="1" dirty="0">
                <a:latin typeface="Arial Narrow" panose="020B0606020202030204" pitchFamily="34" charset="0"/>
              </a:rPr>
              <a:t>налога на прибыль</a:t>
            </a:r>
            <a:r>
              <a:rPr lang="ru-RU" sz="1400" dirty="0">
                <a:latin typeface="Arial Narrow" panose="020B0606020202030204" pitchFamily="34" charset="0"/>
              </a:rPr>
              <a:t> в январе-октябре 2017 года на </a:t>
            </a:r>
            <a:r>
              <a:rPr lang="ru-RU" sz="1400" b="1" dirty="0">
                <a:latin typeface="Arial Narrow" panose="020B0606020202030204" pitchFamily="34" charset="0"/>
              </a:rPr>
              <a:t>451 млрд рублей</a:t>
            </a:r>
            <a:r>
              <a:rPr lang="ru-RU" sz="1400" dirty="0">
                <a:latin typeface="Arial Narrow" panose="020B0606020202030204" pitchFamily="34" charset="0"/>
              </a:rPr>
              <a:t> обеспечен за счет: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экономических </a:t>
            </a:r>
            <a:r>
              <a:rPr lang="ru-RU" sz="1400" b="1" dirty="0">
                <a:latin typeface="Arial Narrow" panose="020B0606020202030204" pitchFamily="34" charset="0"/>
              </a:rPr>
              <a:t>факторов, включая инфляционный фактор, рост ВВП и временной фактор</a:t>
            </a:r>
            <a:r>
              <a:rPr lang="ru-RU" sz="1400" dirty="0">
                <a:latin typeface="Arial Narrow" panose="020B0606020202030204" pitchFamily="34" charset="0"/>
              </a:rPr>
              <a:t> - </a:t>
            </a:r>
            <a:r>
              <a:rPr lang="ru-RU" sz="1400" b="1" dirty="0">
                <a:latin typeface="Arial Narrow" panose="020B0606020202030204" pitchFamily="34" charset="0"/>
              </a:rPr>
              <a:t>153 млрд </a:t>
            </a:r>
            <a:r>
              <a:rPr lang="ru-RU" sz="1400" dirty="0">
                <a:latin typeface="Arial Narrow" panose="020B0606020202030204" pitchFamily="34" charset="0"/>
              </a:rPr>
              <a:t>рублей, в том числе: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инфляция - около </a:t>
            </a:r>
            <a:r>
              <a:rPr lang="ru-RU" sz="1400" b="1" dirty="0">
                <a:latin typeface="Arial Narrow" panose="020B0606020202030204" pitchFamily="34" charset="0"/>
              </a:rPr>
              <a:t>98</a:t>
            </a:r>
            <a:r>
              <a:rPr lang="ru-RU" sz="1400" dirty="0">
                <a:latin typeface="Arial Narrow" panose="020B0606020202030204" pitchFamily="34" charset="0"/>
              </a:rPr>
              <a:t> млрд рублей;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рост ВВП - </a:t>
            </a:r>
            <a:r>
              <a:rPr lang="ru-RU" sz="1400" b="1" dirty="0">
                <a:latin typeface="Arial Narrow" panose="020B0606020202030204" pitchFamily="34" charset="0"/>
              </a:rPr>
              <a:t>43</a:t>
            </a:r>
            <a:r>
              <a:rPr lang="ru-RU" sz="1400" dirty="0">
                <a:latin typeface="Arial Narrow" panose="020B0606020202030204" pitchFamily="34" charset="0"/>
              </a:rPr>
              <a:t> млрд рублей;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временные факторы </a:t>
            </a:r>
            <a:r>
              <a:rPr lang="ru-RU" sz="1400" dirty="0" smtClean="0">
                <a:latin typeface="Arial Narrow" panose="020B0606020202030204" pitchFamily="34" charset="0"/>
              </a:rPr>
              <a:t>– </a:t>
            </a:r>
            <a:r>
              <a:rPr lang="ru-RU" sz="1400" b="1" dirty="0">
                <a:latin typeface="Arial Narrow" panose="020B0606020202030204" pitchFamily="34" charset="0"/>
              </a:rPr>
              <a:t>12</a:t>
            </a:r>
            <a:r>
              <a:rPr lang="ru-RU" sz="1400" dirty="0">
                <a:latin typeface="Arial Narrow" panose="020B0606020202030204" pitchFamily="34" charset="0"/>
              </a:rPr>
              <a:t>  млрд рублей.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законодательного </a:t>
            </a:r>
            <a:r>
              <a:rPr lang="ru-RU" sz="1400" b="1" dirty="0">
                <a:latin typeface="Arial Narrow" panose="020B0606020202030204" pitchFamily="34" charset="0"/>
              </a:rPr>
              <a:t>фактора + 178 млрд рублей (</a:t>
            </a:r>
            <a:r>
              <a:rPr lang="ru-RU" sz="1400" dirty="0">
                <a:latin typeface="Arial Narrow" panose="020B0606020202030204" pitchFamily="34" charset="0"/>
              </a:rPr>
              <a:t>в результате введения ограничений на списание убытков прошлых периодов);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налогового </a:t>
            </a:r>
            <a:r>
              <a:rPr lang="ru-RU" sz="1400" b="1" dirty="0">
                <a:latin typeface="Arial Narrow" panose="020B0606020202030204" pitchFamily="34" charset="0"/>
              </a:rPr>
              <a:t>администрирования</a:t>
            </a:r>
            <a:r>
              <a:rPr lang="ru-RU" sz="1400" dirty="0">
                <a:latin typeface="Arial Narrow" panose="020B0606020202030204" pitchFamily="34" charset="0"/>
              </a:rPr>
              <a:t> + </a:t>
            </a:r>
            <a:r>
              <a:rPr lang="ru-RU" sz="1400" b="1" dirty="0">
                <a:latin typeface="Arial Narrow" panose="020B0606020202030204" pitchFamily="34" charset="0"/>
              </a:rPr>
              <a:t>120 млрд</a:t>
            </a:r>
            <a:r>
              <a:rPr lang="ru-RU" sz="1400" dirty="0">
                <a:latin typeface="Arial Narrow" panose="020B0606020202030204" pitchFamily="34" charset="0"/>
              </a:rPr>
              <a:t> рублей </a:t>
            </a:r>
            <a:r>
              <a:rPr lang="ru-RU" sz="1400" i="1" dirty="0">
                <a:latin typeface="Arial Narrow" panose="020B0606020202030204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687415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endParaRPr lang="ru-RU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2017 год по налогу на прибыль организаций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80147782"/>
              </p:ext>
            </p:extLst>
          </p:nvPr>
        </p:nvGraphicFramePr>
        <p:xfrm>
          <a:off x="683568" y="4178697"/>
          <a:ext cx="292417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 bwMode="auto">
          <a:xfrm>
            <a:off x="2190002" y="2872635"/>
            <a:ext cx="1174663" cy="89666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r" defTabSz="1041034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1 901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62375" y="1412872"/>
            <a:ext cx="4570778" cy="2046556"/>
            <a:chOff x="201385" y="3328380"/>
            <a:chExt cx="4230525" cy="2820350"/>
          </a:xfrm>
        </p:grpSpPr>
        <p:graphicFrame>
          <p:nvGraphicFramePr>
            <p:cNvPr id="25" name="Диаграмма 24"/>
            <p:cNvGraphicFramePr/>
            <p:nvPr>
              <p:extLst>
                <p:ext uri="{D42A27DB-BD31-4B8C-83A1-F6EECF244321}">
                  <p14:modId xmlns:p14="http://schemas.microsoft.com/office/powerpoint/2010/main" val="3368242884"/>
                </p:ext>
              </p:extLst>
            </p:nvPr>
          </p:nvGraphicFramePr>
          <p:xfrm>
            <a:off x="201385" y="3328380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TextBox 25"/>
            <p:cNvSpPr txBox="1"/>
            <p:nvPr/>
          </p:nvSpPr>
          <p:spPr bwMode="auto">
            <a:xfrm>
              <a:off x="1233160" y="4293096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+52,8%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2994462" y="5083917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11,4%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3738454" y="3468156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1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8,8%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217246" y="184264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217246" y="2473270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217246" y="1249134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952328" y="1052736"/>
            <a:ext cx="11156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900" dirty="0" smtClean="0">
              <a:solidFill>
                <a:prstClr val="black"/>
              </a:solidFill>
            </a:endParaRPr>
          </a:p>
          <a:p>
            <a:pPr indent="0" eaLnBrk="0" hangingPunct="0"/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9101</TotalTime>
  <Words>3324</Words>
  <Application>Microsoft Office PowerPoint</Application>
  <PresentationFormat>Экран (4:3)</PresentationFormat>
  <Paragraphs>533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2_Тема Office</vt:lpstr>
      <vt:lpstr>ФЕДЕРАЛЬНАЯ НАЛОГОВАЯ СЛУЖБА</vt:lpstr>
      <vt:lpstr>Описание общего экономического фона и  основных тенденций развития экономики страны</vt:lpstr>
      <vt:lpstr>Состояние и основные тенденции развития реального сектора экономики</vt:lpstr>
      <vt:lpstr>Ключевые направления развития внутреннего рынка</vt:lpstr>
      <vt:lpstr>Уровень жизни населения</vt:lpstr>
      <vt:lpstr>Государственные финансы</vt:lpstr>
      <vt:lpstr>Поступление администрируемых ФНС России доходов  в консолидированный бюджет Российской Федерации (нарастающим итогом)</vt:lpstr>
      <vt:lpstr>Поступление администрируемых ФНС России доходов в федеральный бюджет и консолидированные бюджеты субъектов Российской Федерации (нарастающим итогом)</vt:lpstr>
      <vt:lpstr>Налог на прибыль организаций</vt:lpstr>
      <vt:lpstr>Налог на добавленную стоимость</vt:lpstr>
      <vt:lpstr>Акцизы</vt:lpstr>
      <vt:lpstr>Налог на добычу полезных ископаемых</vt:lpstr>
      <vt:lpstr>Имущественные налоги</vt:lpstr>
      <vt:lpstr>Налог на доходы физических лиц</vt:lpstr>
      <vt:lpstr>Страховые взносы на обязательное социальное страхование</vt:lpstr>
      <vt:lpstr>Основные результаты контрольной работы за 9 месяцев 2017 года </vt:lpstr>
      <vt:lpstr>Судебная работа налоговых органов</vt:lpstr>
      <vt:lpstr>Досудебное урегулирование налоговых споров</vt:lpstr>
      <vt:lpstr>Задолженность</vt:lpstr>
      <vt:lpstr>Обеспечение процедур банкротства</vt:lpstr>
      <vt:lpstr>Контрольно-кассовая техника</vt:lpstr>
      <vt:lpstr>Маркировка</vt:lpstr>
      <vt:lpstr>Государственная регистрация и учет налогоплательщиков</vt:lpstr>
      <vt:lpstr>Официальный сайт ФНС России и сервисы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Екатерина Вячеславовна</dc:creator>
  <cp:lastModifiedBy>Алексеева Екатерина Сергеевна</cp:lastModifiedBy>
  <cp:revision>328</cp:revision>
  <cp:lastPrinted>2017-12-04T09:46:36Z</cp:lastPrinted>
  <dcterms:created xsi:type="dcterms:W3CDTF">2017-10-17T15:39:05Z</dcterms:created>
  <dcterms:modified xsi:type="dcterms:W3CDTF">2017-12-04T09:47:58Z</dcterms:modified>
</cp:coreProperties>
</file>