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drawings/drawing12.xml" ContentType="application/vnd.openxmlformats-officedocument.drawingml.chartshapes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39"/>
  </p:notesMasterIdLst>
  <p:sldIdLst>
    <p:sldId id="275" r:id="rId3"/>
    <p:sldId id="378" r:id="rId4"/>
    <p:sldId id="384" r:id="rId5"/>
    <p:sldId id="380" r:id="rId6"/>
    <p:sldId id="381" r:id="rId7"/>
    <p:sldId id="382" r:id="rId8"/>
    <p:sldId id="368" r:id="rId9"/>
    <p:sldId id="267" r:id="rId10"/>
    <p:sldId id="268" r:id="rId11"/>
    <p:sldId id="336" r:id="rId12"/>
    <p:sldId id="376" r:id="rId13"/>
    <p:sldId id="367" r:id="rId14"/>
    <p:sldId id="334" r:id="rId15"/>
    <p:sldId id="377" r:id="rId16"/>
    <p:sldId id="366" r:id="rId17"/>
    <p:sldId id="337" r:id="rId18"/>
    <p:sldId id="383" r:id="rId19"/>
    <p:sldId id="369" r:id="rId20"/>
    <p:sldId id="359" r:id="rId21"/>
    <p:sldId id="360" r:id="rId22"/>
    <p:sldId id="364" r:id="rId23"/>
    <p:sldId id="363" r:id="rId24"/>
    <p:sldId id="330" r:id="rId25"/>
    <p:sldId id="340" r:id="rId26"/>
    <p:sldId id="335" r:id="rId27"/>
    <p:sldId id="317" r:id="rId28"/>
    <p:sldId id="283" r:id="rId29"/>
    <p:sldId id="332" r:id="rId30"/>
    <p:sldId id="329" r:id="rId31"/>
    <p:sldId id="338" r:id="rId32"/>
    <p:sldId id="339" r:id="rId33"/>
    <p:sldId id="342" r:id="rId34"/>
    <p:sldId id="299" r:id="rId35"/>
    <p:sldId id="300" r:id="rId36"/>
    <p:sldId id="301" r:id="rId37"/>
    <p:sldId id="302" r:id="rId38"/>
  </p:sldIdLst>
  <p:sldSz cx="9144000" cy="6858000" type="screen4x3"/>
  <p:notesSz cx="67183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9933"/>
    <a:srgbClr val="CC6600"/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6" autoAdjust="0"/>
    <p:restoredTop sz="93663" autoAdjust="0"/>
  </p:normalViewPr>
  <p:slideViewPr>
    <p:cSldViewPr>
      <p:cViewPr>
        <p:scale>
          <a:sx n="70" d="100"/>
          <a:sy n="70" d="100"/>
        </p:scale>
        <p:origin x="-350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4032" y="-96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00-08-601\Desktop\&#1087;&#1086;%20&#1072;&#1085;&#1072;&#1083;&#1080;&#1090;&#1080;&#1095;&#1077;&#1089;&#1082;&#1086;&#1081;%20&#1089;&#1087;&#1088;&#1072;&#1074;&#1082;&#1077;\1%20&#1082;&#1074;.%202016\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99571211686021E-2"/>
          <c:y val="0.12642397427844523"/>
          <c:w val="0.9681957013883703"/>
          <c:h val="0.7168753175030304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/>
          </c:spPr>
          <c:marker>
            <c:symbol val="circle"/>
            <c:size val="15"/>
            <c:spPr>
              <a:solidFill>
                <a:schemeClr val="bg1"/>
              </a:solidFill>
              <a:ln w="19050"/>
            </c:spPr>
          </c:marker>
          <c:dLbls>
            <c:dLbl>
              <c:idx val="0"/>
              <c:layout>
                <c:manualLayout>
                  <c:x val="-4.7357771531738535E-2"/>
                  <c:y val="-6.67714235585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643423536170035E-2"/>
                  <c:y val="-7.261747353241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63598128923689E-2"/>
                  <c:y val="-6.3246159859095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408985064215666E-2"/>
                  <c:y val="-8.059702552361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186702433219808E-2"/>
                  <c:y val="-7.81599632413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72119527307049E-2"/>
                  <c:y val="-8.5091255955447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889269008247505E-2"/>
                  <c:y val="-7.649097352013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260924869722213E-2"/>
                  <c:y val="-6.7119659846817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114475195929468E-2"/>
                  <c:y val="-7.40908947009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162585655081741E-2"/>
                  <c:y val="-7.196005549294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083336752697879E-2"/>
                  <c:y val="-8.6422956493541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083336752697879E-2"/>
                  <c:y val="-8.266543664599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9.018047634108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1 кв 2016</c:v>
                </c:pt>
                <c:pt idx="1">
                  <c:v>2 кв 2016</c:v>
                </c:pt>
                <c:pt idx="2">
                  <c:v>3 кв 2106</c:v>
                </c:pt>
                <c:pt idx="3">
                  <c:v>4 кв 2016</c:v>
                </c:pt>
                <c:pt idx="4">
                  <c:v>1 кв 2017</c:v>
                </c:pt>
                <c:pt idx="5">
                  <c:v>2 кв 2017</c:v>
                </c:pt>
                <c:pt idx="6">
                  <c:v>3 кв 2017</c:v>
                </c:pt>
                <c:pt idx="7">
                  <c:v>4 кв 2017</c:v>
                </c:pt>
                <c:pt idx="8">
                  <c:v>1 кв 2018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99.5</c:v>
                </c:pt>
                <c:pt idx="1">
                  <c:v>99.6</c:v>
                </c:pt>
                <c:pt idx="2">
                  <c:v>99.8</c:v>
                </c:pt>
                <c:pt idx="3">
                  <c:v>100.4</c:v>
                </c:pt>
                <c:pt idx="4">
                  <c:v>100.6</c:v>
                </c:pt>
                <c:pt idx="5">
                  <c:v>102.5</c:v>
                </c:pt>
                <c:pt idx="6">
                  <c:v>102.2</c:v>
                </c:pt>
                <c:pt idx="7">
                  <c:v>100.9</c:v>
                </c:pt>
                <c:pt idx="8">
                  <c:v>101.3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83296"/>
        <c:axId val="111785088"/>
      </c:lineChart>
      <c:catAx>
        <c:axId val="111783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11785088"/>
        <c:crosses val="autoZero"/>
        <c:auto val="1"/>
        <c:lblAlgn val="ctr"/>
        <c:lblOffset val="100"/>
        <c:noMultiLvlLbl val="0"/>
      </c:catAx>
      <c:valAx>
        <c:axId val="111785088"/>
        <c:scaling>
          <c:orientation val="minMax"/>
          <c:max val="107"/>
          <c:min val="98"/>
        </c:scaling>
        <c:delete val="1"/>
        <c:axPos val="l"/>
        <c:numFmt formatCode="General" sourceLinked="1"/>
        <c:majorTickMark val="out"/>
        <c:minorTickMark val="none"/>
        <c:tickLblPos val="nextTo"/>
        <c:crossAx val="11178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3562847222222227E-2"/>
                  <c:y val="0.1811788194444444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496,1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3962526023596"/>
                      <c:h val="0.237466706126072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3640972222222221E-2"/>
                  <c:y val="-0.2186989583333333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310,0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496.09039400000006</c:v>
                </c:pt>
                <c:pt idx="1">
                  <c:v>310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234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1626</c:v>
                </c:pt>
                <c:pt idx="1">
                  <c:v>2323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777536"/>
        <c:axId val="139779072"/>
      </c:barChart>
      <c:catAx>
        <c:axId val="1397775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9779072"/>
        <c:crosses val="autoZero"/>
        <c:auto val="1"/>
        <c:lblAlgn val="ctr"/>
        <c:lblOffset val="100"/>
        <c:noMultiLvlLbl val="0"/>
      </c:catAx>
      <c:valAx>
        <c:axId val="1397790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3977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5181470648558"/>
          <c:y val="0.10659722222222222"/>
          <c:w val="0.59141844082080619"/>
          <c:h val="0.777986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6531209161152419"/>
                  <c:y val="-3.061284722222222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1</a:t>
                    </a:r>
                    <a:r>
                      <a:rPr lang="en-US" sz="16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 234</a:t>
                    </a:r>
                    <a:r>
                      <a:rPr lang="ru-RU" sz="16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,4</a:t>
                    </a:r>
                    <a:endParaRPr lang="en-US" sz="16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1234.4000000000001</c:v>
                </c:pt>
                <c:pt idx="1">
                  <c:v>3330.9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79883272396095E-2"/>
          <c:y val="5.8393831070032473E-2"/>
          <c:w val="0.93875658647997107"/>
          <c:h val="0.88321233785993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184.3</c:v>
                </c:pt>
                <c:pt idx="1">
                  <c:v>228.9</c:v>
                </c:pt>
                <c:pt idx="2">
                  <c:v>413.2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08416"/>
        <c:axId val="148109952"/>
      </c:barChart>
      <c:catAx>
        <c:axId val="148108416"/>
        <c:scaling>
          <c:orientation val="minMax"/>
        </c:scaling>
        <c:delete val="1"/>
        <c:axPos val="l"/>
        <c:majorTickMark val="out"/>
        <c:minorTickMark val="none"/>
        <c:tickLblPos val="nextTo"/>
        <c:crossAx val="148109952"/>
        <c:crosses val="autoZero"/>
        <c:auto val="1"/>
        <c:lblAlgn val="ctr"/>
        <c:lblOffset val="100"/>
        <c:noMultiLvlLbl val="0"/>
      </c:catAx>
      <c:valAx>
        <c:axId val="1481099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4810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64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3787847222222221"/>
                  <c:y val="0.1038319444444444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216145833333332"/>
                  <c:y val="-8.19881944444444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732.9</c:v>
                </c:pt>
                <c:pt idx="1">
                  <c:v>228.9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5"/>
        <c:holeSize val="65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8349348994511E-2"/>
          <c:y val="4.9580324028889323E-2"/>
          <c:w val="0.84669036281939503"/>
          <c:h val="0.90083935194222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6.5635915958496605E-2"/>
                  <c:y val="-4.50730218444448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425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55929946252526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696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301</c:v>
                </c:pt>
                <c:pt idx="1">
                  <c:v>418.1</c:v>
                </c:pt>
                <c:pt idx="2">
                  <c:v>2690.9</c:v>
                </c:pt>
                <c:pt idx="3">
                  <c:v>3295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81376"/>
        <c:axId val="152187264"/>
      </c:barChart>
      <c:catAx>
        <c:axId val="1521813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2187264"/>
        <c:crosses val="autoZero"/>
        <c:auto val="1"/>
        <c:lblAlgn val="ctr"/>
        <c:lblOffset val="100"/>
        <c:noMultiLvlLbl val="0"/>
      </c:catAx>
      <c:valAx>
        <c:axId val="15218726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218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30826197205"/>
          <c:y val="0.18460690927764078"/>
          <c:w val="0.61621266298778155"/>
          <c:h val="0.730994055109445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3352083333333335E-2"/>
                  <c:y val="0.3399291666666666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</a:t>
                    </a:r>
                    <a:r>
                      <a:rPr lang="en-US" sz="16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911,3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8819444444443"/>
                      <c:h val="0.113994444444444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170486111111112E-2"/>
                  <c:y val="-0.3333517361111111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1 677,4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1911.3139720000001</c:v>
                </c:pt>
                <c:pt idx="1">
                  <c:v>1677.438167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68257391387723E-2"/>
          <c:y val="5.8895257901200759E-2"/>
          <c:w val="0.91005799652144348"/>
          <c:h val="0.90511319560362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8.4085331772135286E-2"/>
                  <c:y val="-8.749364319640391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02292650679747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93360606263831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026548235462462E-2"/>
                  <c:y val="-4.50739562972255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62.9</c:v>
                </c:pt>
                <c:pt idx="1">
                  <c:v>14.9</c:v>
                </c:pt>
                <c:pt idx="2">
                  <c:v>15.9</c:v>
                </c:pt>
                <c:pt idx="3">
                  <c:v>30.8</c:v>
                </c:pt>
                <c:pt idx="4">
                  <c:v>319.7</c:v>
                </c:pt>
                <c:pt idx="5">
                  <c:v>5.3</c:v>
                </c:pt>
                <c:pt idx="6">
                  <c:v>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151352832"/>
        <c:axId val="151354368"/>
      </c:barChart>
      <c:catAx>
        <c:axId val="1513528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1354368"/>
        <c:crosses val="autoZero"/>
        <c:auto val="1"/>
        <c:lblAlgn val="ctr"/>
        <c:lblOffset val="100"/>
        <c:noMultiLvlLbl val="0"/>
      </c:catAx>
      <c:valAx>
        <c:axId val="15135436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35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039455126758E-3"/>
          <c:y val="0.13278284022843759"/>
          <c:w val="0.94378403088216412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2530.46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485056"/>
        <c:axId val="151486848"/>
      </c:barChart>
      <c:catAx>
        <c:axId val="151485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486848"/>
        <c:crosses val="autoZero"/>
        <c:auto val="1"/>
        <c:lblAlgn val="ctr"/>
        <c:lblOffset val="100"/>
        <c:noMultiLvlLbl val="0"/>
      </c:catAx>
      <c:valAx>
        <c:axId val="1514868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48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8587171906272433"/>
          <c:h val="0.58689783040041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0.14869326293761723"/>
                  <c:y val="-3.381005485189857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1 018,6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25329954769188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2638592"/>
        <c:axId val="152640128"/>
      </c:barChart>
      <c:catAx>
        <c:axId val="152638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640128"/>
        <c:crosses val="autoZero"/>
        <c:auto val="1"/>
        <c:lblAlgn val="ctr"/>
        <c:lblOffset val="100"/>
        <c:noMultiLvlLbl val="0"/>
      </c:catAx>
      <c:valAx>
        <c:axId val="15264012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263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92650918635173E-4"/>
          <c:y val="5.0633226402255281E-2"/>
          <c:w val="0.76609678477690291"/>
          <c:h val="0.9079665597355886"/>
        </c:manualLayout>
      </c:layout>
      <c:doughnut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cat>
            <c:strRef>
              <c:f>экспорт!$A$1:$A$7</c:f>
              <c:strCache>
                <c:ptCount val="7"/>
                <c:pt idx="0">
                  <c:v>Топливно-энергетические товары</c:v>
                </c:pt>
                <c:pt idx="1">
                  <c:v>Металлы и изделия из них</c:v>
                </c:pt>
                <c:pt idx="2">
                  <c:v>Продукция химической промышленности</c:v>
                </c:pt>
                <c:pt idx="3">
                  <c:v>Продовольственные товары</c:v>
                </c:pt>
                <c:pt idx="4">
                  <c:v>Машины, оборудование и транспортные средства</c:v>
                </c:pt>
                <c:pt idx="5">
                  <c:v>Лесоматериалы и целлюлозно-бумажные изделия</c:v>
                </c:pt>
                <c:pt idx="6">
                  <c:v>Другие </c:v>
                </c:pt>
              </c:strCache>
            </c:strRef>
          </c:cat>
          <c:val>
            <c:numRef>
              <c:f>экспорт!$B$1:$B$7</c:f>
              <c:numCache>
                <c:formatCode>0.0%</c:formatCode>
                <c:ptCount val="7"/>
                <c:pt idx="0">
                  <c:v>0.68</c:v>
                </c:pt>
                <c:pt idx="1">
                  <c:v>0.108</c:v>
                </c:pt>
                <c:pt idx="2">
                  <c:v>5.0999999999999997E-2</c:v>
                </c:pt>
                <c:pt idx="3">
                  <c:v>4.7E-2</c:v>
                </c:pt>
                <c:pt idx="4">
                  <c:v>3.9E-2</c:v>
                </c:pt>
                <c:pt idx="5">
                  <c:v>2.9000000000000001E-2</c:v>
                </c:pt>
                <c:pt idx="6">
                  <c:v>4.5999999999999819E-2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5256773955029E-2"/>
          <c:y val="8.448369077847008E-2"/>
          <c:w val="0.82787382064572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39,7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18.66</c:v>
                </c:pt>
                <c:pt idx="1">
                  <c:v>120.63</c:v>
                </c:pt>
                <c:pt idx="2">
                  <c:v>139.29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29856"/>
        <c:axId val="152731648"/>
      </c:barChart>
      <c:catAx>
        <c:axId val="1527298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2731648"/>
        <c:crosses val="autoZero"/>
        <c:auto val="1"/>
        <c:lblAlgn val="ctr"/>
        <c:lblOffset val="100"/>
        <c:noMultiLvlLbl val="0"/>
      </c:catAx>
      <c:valAx>
        <c:axId val="1527316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272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64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3019495649787127"/>
                  <c:y val="0.1096097042259068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610362992801675"/>
                  <c:y val="-8.302941987318339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121.49999999999999</c:v>
                </c:pt>
                <c:pt idx="1">
                  <c:v>39.700000000000003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8.1322639109750655E-2"/>
                  <c:y val="-5.4857058942941201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31,2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177,9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4.8</c:v>
                </c:pt>
                <c:pt idx="1">
                  <c:v>7.8</c:v>
                </c:pt>
                <c:pt idx="2">
                  <c:v>17</c:v>
                </c:pt>
                <c:pt idx="3" formatCode="#,##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152574208"/>
        <c:axId val="152588288"/>
      </c:barChart>
      <c:catAx>
        <c:axId val="152574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588288"/>
        <c:crosses val="autoZero"/>
        <c:auto val="1"/>
        <c:lblAlgn val="ctr"/>
        <c:lblOffset val="100"/>
        <c:noMultiLvlLbl val="0"/>
      </c:catAx>
      <c:valAx>
        <c:axId val="15258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5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2875</c:v>
                </c:pt>
                <c:pt idx="1">
                  <c:v>2042</c:v>
                </c:pt>
                <c:pt idx="2">
                  <c:v>100</c:v>
                </c:pt>
                <c:pt idx="3">
                  <c:v>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152487040"/>
        <c:axId val="152488576"/>
      </c:barChart>
      <c:catAx>
        <c:axId val="15248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2488576"/>
        <c:crosses val="autoZero"/>
        <c:auto val="1"/>
        <c:lblAlgn val="ctr"/>
        <c:lblOffset val="100"/>
        <c:noMultiLvlLbl val="0"/>
      </c:catAx>
      <c:valAx>
        <c:axId val="152488576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15248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8.0702890391946502E-2"/>
                  <c:y val="1.0970547965913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1 467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1 896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481</c:v>
                </c:pt>
                <c:pt idx="1">
                  <c:v>848.1</c:v>
                </c:pt>
                <c:pt idx="2">
                  <c:v>3553</c:v>
                </c:pt>
                <c:pt idx="3">
                  <c:v>4582.6000000000004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152536960"/>
        <c:axId val="152538496"/>
      </c:barChart>
      <c:catAx>
        <c:axId val="15253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538496"/>
        <c:crosses val="autoZero"/>
        <c:auto val="1"/>
        <c:lblAlgn val="ctr"/>
        <c:lblOffset val="100"/>
        <c:noMultiLvlLbl val="0"/>
      </c:catAx>
      <c:valAx>
        <c:axId val="15253849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2536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6565014063797"/>
          <c:y val="0.16018173590370172"/>
          <c:w val="0.75407183222618346"/>
          <c:h val="0.79827604308082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машины и оборудование </c:v>
                </c:pt>
                <c:pt idx="1">
                  <c:v>продукция химической промышленности</c:v>
                </c:pt>
                <c:pt idx="2">
                  <c:v>продовольственные товары </c:v>
                </c:pt>
                <c:pt idx="3">
                  <c:v>текстиль, текстильные изделия и обувь</c:v>
                </c:pt>
                <c:pt idx="4">
                  <c:v>металлы и изделия из них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48.8</c:v>
                </c:pt>
                <c:pt idx="1">
                  <c:v>19.3</c:v>
                </c:pt>
                <c:pt idx="2">
                  <c:v>12.5</c:v>
                </c:pt>
                <c:pt idx="3" formatCode="0.0">
                  <c:v>6.6</c:v>
                </c:pt>
                <c:pt idx="4">
                  <c:v>5.7</c:v>
                </c:pt>
                <c:pt idx="5" formatCode="0.0">
                  <c:v>7.1000000000000085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B3B3B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898989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9971109509927844E-2"/>
                  <c:y val="-0.121065746258316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89021613772573E-2"/>
                  <c:y val="-9.9446862997902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80932276552376"/>
                  <c:y val="-7.350420308540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913328529783566E-2"/>
                  <c:y val="-0.613976284595745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Фонды</c:v>
                </c:pt>
                <c:pt idx="1">
                  <c:v>Остальные</c:v>
                </c:pt>
                <c:pt idx="2">
                  <c:v>ФТС</c:v>
                </c:pt>
                <c:pt idx="3">
                  <c:v>ФНС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3.2000000000000001E-2</c:v>
                </c:pt>
                <c:pt idx="1">
                  <c:v>0.04</c:v>
                </c:pt>
                <c:pt idx="2">
                  <c:v>0.158</c:v>
                </c:pt>
                <c:pt idx="3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01749781277342E-2"/>
          <c:y val="4.726437256567418E-2"/>
          <c:w val="0.74667051879709068"/>
          <c:h val="0.87510655555810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6B9CE3"/>
              </a:solidFill>
            </c:spPr>
          </c:dPt>
          <c:dPt>
            <c:idx val="2"/>
            <c:bubble3D val="0"/>
            <c:spPr>
              <a:solidFill>
                <a:srgbClr val="939EB7"/>
              </a:solidFill>
            </c:spPr>
          </c:dPt>
          <c:dPt>
            <c:idx val="3"/>
            <c:bubble3D val="0"/>
            <c:spPr>
              <a:solidFill>
                <a:srgbClr val="376092"/>
              </a:solidFill>
            </c:spPr>
          </c:dPt>
          <c:dPt>
            <c:idx val="4"/>
            <c:bubble3D val="0"/>
            <c:spPr>
              <a:solidFill>
                <a:srgbClr val="5B89C1"/>
              </a:solidFill>
            </c:spPr>
          </c:dPt>
          <c:dLbls>
            <c:dLbl>
              <c:idx val="0"/>
              <c:layout>
                <c:manualLayout>
                  <c:x val="2.9021558872305141E-2"/>
                  <c:y val="-0.466472303206997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437810945273632"/>
                  <c:y val="-0.126336248785228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583747927031509"/>
                  <c:y val="2.42954324586977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315091210613598"/>
                  <c:y val="8.2604470359572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772802653399671E-2"/>
                  <c:y val="0.179786200194363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ФНС</c:v>
                </c:pt>
                <c:pt idx="1">
                  <c:v>ФТС</c:v>
                </c:pt>
                <c:pt idx="2">
                  <c:v>Другие администраторы</c:v>
                </c:pt>
                <c:pt idx="3">
                  <c:v>Минфин России</c:v>
                </c:pt>
                <c:pt idx="4">
                  <c:v>Росимущество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</c:v>
                </c:pt>
                <c:pt idx="1">
                  <c:v>0.188</c:v>
                </c:pt>
                <c:pt idx="2">
                  <c:v>0.08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70"/>
      </c:doughnutChart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679543436198E-2"/>
          <c:y val="6.2178510053690898E-2"/>
          <c:w val="0.70624485582564112"/>
          <c:h val="0.91773857490994881"/>
        </c:manualLayout>
      </c:layout>
      <c:doughnut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7.1634701307643892E-2"/>
                  <c:y val="-0.5573366214549938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65,7%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1965433192998005"/>
                  <c:y val="-0.133168927250308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29,3</a:t>
                    </a:r>
                    <a:r>
                      <a: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0946519116155383"/>
                  <c:y val="9.922793867782538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5,0%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5213695801995086"/>
                      <c:h val="0.138495295979494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'[2.xlsx]Лист1'!$N$6:$N$8</c:f>
              <c:strCache>
                <c:ptCount val="3"/>
                <c:pt idx="0">
                  <c:v>ФНС России</c:v>
                </c:pt>
                <c:pt idx="1">
                  <c:v>ФТС России</c:v>
                </c:pt>
                <c:pt idx="2">
                  <c:v>Другие администраторы доходов</c:v>
                </c:pt>
              </c:strCache>
            </c:strRef>
          </c:cat>
          <c:val>
            <c:numRef>
              <c:f>'[2.xlsx]Лист1'!$O$6:$O$8</c:f>
              <c:numCache>
                <c:formatCode>0.0%</c:formatCode>
                <c:ptCount val="3"/>
                <c:pt idx="0">
                  <c:v>0.56299999999999994</c:v>
                </c:pt>
                <c:pt idx="1">
                  <c:v>0.32700000000000001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94978756276556E-2"/>
          <c:y val="9.9684069028484062E-2"/>
          <c:w val="0.96601004248744693"/>
          <c:h val="0.772765931664417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38100">
              <a:solidFill>
                <a:srgbClr val="4F81BD"/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1290.5999999999999</c:v>
                </c:pt>
                <c:pt idx="1">
                  <c:v>2553.6</c:v>
                </c:pt>
                <c:pt idx="2">
                  <c:v>4657.8999999999996</c:v>
                </c:pt>
                <c:pt idx="3">
                  <c:v>6438.7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15616"/>
        <c:axId val="134017408"/>
      </c:lineChart>
      <c:catAx>
        <c:axId val="1340156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4017408"/>
        <c:crosses val="autoZero"/>
        <c:auto val="1"/>
        <c:lblAlgn val="ctr"/>
        <c:lblOffset val="100"/>
        <c:noMultiLvlLbl val="0"/>
      </c:catAx>
      <c:valAx>
        <c:axId val="134017408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4015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1952985747405E-2"/>
          <c:y val="0"/>
          <c:w val="0.9536311882886277"/>
          <c:h val="0.7973732150692313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бюджеты субъектов РФ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280902017425337E-2"/>
                  <c:y val="9.3533797281110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68965195918557E-2"/>
                  <c:y val="8.713924172493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5301681964311E-2"/>
                  <c:y val="9.509216935389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418.7</c:v>
                </c:pt>
                <c:pt idx="1">
                  <c:v>905.9</c:v>
                </c:pt>
                <c:pt idx="2">
                  <c:v>1979.8</c:v>
                </c:pt>
                <c:pt idx="3">
                  <c:v>2873.6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3.6651796114243115E-2"/>
                  <c:y val="-0.121821929956104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rgbClr val="4F81BD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871.9</c:v>
                </c:pt>
                <c:pt idx="1">
                  <c:v>1647.8</c:v>
                </c:pt>
                <c:pt idx="2">
                  <c:v>2678.1</c:v>
                </c:pt>
                <c:pt idx="3">
                  <c:v>3565.1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47072"/>
        <c:axId val="134157056"/>
      </c:lineChart>
      <c:catAx>
        <c:axId val="1341470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  <a:alpha val="11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34157056"/>
        <c:crosses val="autoZero"/>
        <c:auto val="1"/>
        <c:lblAlgn val="ctr"/>
        <c:lblOffset val="300"/>
        <c:tickLblSkip val="1"/>
        <c:noMultiLvlLbl val="0"/>
      </c:catAx>
      <c:valAx>
        <c:axId val="134157056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414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63724600057147E-2"/>
          <c:y val="6.8261019976975951E-2"/>
          <c:w val="0.8249532136542181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963.41726600000004</c:v>
                </c:pt>
                <c:pt idx="1">
                  <c:v>309.55678699999999</c:v>
                </c:pt>
                <c:pt idx="2">
                  <c:v>1272.9740529999999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25472"/>
        <c:axId val="138427008"/>
      </c:barChart>
      <c:catAx>
        <c:axId val="138425472"/>
        <c:scaling>
          <c:orientation val="minMax"/>
        </c:scaling>
        <c:delete val="1"/>
        <c:axPos val="l"/>
        <c:majorTickMark val="out"/>
        <c:minorTickMark val="none"/>
        <c:tickLblPos val="nextTo"/>
        <c:crossAx val="138427008"/>
        <c:crosses val="autoZero"/>
        <c:auto val="1"/>
        <c:lblAlgn val="ctr"/>
        <c:lblOffset val="100"/>
        <c:noMultiLvlLbl val="0"/>
      </c:catAx>
      <c:valAx>
        <c:axId val="1384270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3842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0.23444</cdr:x>
      <cdr:y>0.36637</cdr:y>
    </cdr:from>
    <cdr:to>
      <cdr:x>0.54069</cdr:x>
      <cdr:y>0.71214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22323" y="838278"/>
          <a:ext cx="812943" cy="791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36000" rIns="36000" bIns="36000" rtlCol="0"/>
        <a:lstStyle xmlns:a="http://schemas.openxmlformats.org/drawingml/2006/main"/>
        <a:p xmlns:a="http://schemas.openxmlformats.org/drawingml/2006/main">
          <a:pPr algn="ctr">
            <a:lnSpc>
              <a:spcPts val="1500"/>
            </a:lnSpc>
          </a:pP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90,5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>
            <a:lnSpc>
              <a:spcPts val="1500"/>
            </a:lnSpc>
          </a:pPr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млрд.</a:t>
          </a:r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endParaRPr lang="ru-RU" sz="1400" b="1" dirty="0" smtClean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  <a:ea typeface="+mn-ea"/>
            <a:cs typeface="+mn-cs"/>
          </a:endParaRPr>
        </a:p>
        <a:p xmlns:a="http://schemas.openxmlformats.org/drawingml/2006/main">
          <a:pPr algn="ctr">
            <a:lnSpc>
              <a:spcPts val="1500"/>
            </a:lnSpc>
          </a:pPr>
          <a:r>
            <a:rPr lang="ru-RU" sz="1400" b="1" baseline="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долл.</a:t>
          </a:r>
          <a:r>
            <a:rPr lang="en-US" sz="1400" b="1" baseline="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400" b="1" baseline="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США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161,2</a:t>
          </a:r>
        </a:p>
        <a:p xmlns:a="http://schemas.openxmlformats.org/drawingml/2006/main">
          <a:pPr algn="ctr"/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0.05135</cdr:x>
      <cdr:y>0.81254</cdr:y>
    </cdr:from>
    <cdr:to>
      <cdr:x>0.39464</cdr:x>
      <cdr:y>0.97206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7726" y="1881258"/>
          <a:ext cx="165621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+ 20,1%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0.15661</cdr:x>
      <cdr:y>0.5999</cdr:y>
    </cdr:from>
    <cdr:to>
      <cdr:x>0.37571</cdr:x>
      <cdr:y>0.75941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55576" y="1388943"/>
          <a:ext cx="1057056" cy="369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3,0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0.06728</cdr:x>
      <cdr:y>0</cdr:y>
    </cdr:from>
    <cdr:to>
      <cdr:x>0.23293</cdr:x>
      <cdr:y>0.17231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772" y="0"/>
          <a:ext cx="484505" cy="294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spcAft>
              <a:spcPts val="750"/>
            </a:spcAft>
          </a:pPr>
          <a:r>
            <a:rPr lang="ru-RU" sz="1200" b="1" i="1" smtClean="0">
              <a:solidFill>
                <a:srgbClr val="E36C0A"/>
              </a:solidFill>
              <a:effectLst/>
              <a:latin typeface="Arial Narrow"/>
              <a:ea typeface="Times New Roman"/>
            </a:rPr>
            <a:t>+ 2%</a:t>
          </a:r>
          <a:endParaRPr lang="ru-RU" sz="1200">
            <a:effectLst/>
            <a:latin typeface="Times New Roman"/>
            <a:ea typeface="Times New Roman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0.08198</cdr:x>
      <cdr:y>0.77946</cdr:y>
    </cdr:from>
    <cdr:to>
      <cdr:x>0.26938</cdr:x>
      <cdr:y>0.97221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5536" y="1804674"/>
          <a:ext cx="904119" cy="44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5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+ 23,5%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0.14647</cdr:x>
      <cdr:y>0.58723</cdr:y>
    </cdr:from>
    <cdr:to>
      <cdr:x>0.36557</cdr:x>
      <cdr:y>0.74674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06656" y="1359597"/>
          <a:ext cx="105703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+ 14,7%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0.41535</cdr:x>
      <cdr:y>0.42886</cdr:y>
    </cdr:from>
    <cdr:to>
      <cdr:x>0.65121</cdr:x>
      <cdr:y>0.722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1131230" y="1190872"/>
          <a:ext cx="642389" cy="81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48,5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млрд. </a:t>
          </a:r>
          <a:endParaRPr lang="ru-RU" sz="14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долл. США 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0.28264</cdr:x>
      <cdr:y>0.33944</cdr:y>
    </cdr:from>
    <cdr:to>
      <cdr:x>0.59534</cdr:x>
      <cdr:y>0.68854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865794" y="887176"/>
          <a:ext cx="957875" cy="91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6 562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руб.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0.33751</cdr:x>
      <cdr:y>0.42868</cdr:y>
    </cdr:from>
    <cdr:to>
      <cdr:x>0.66249</cdr:x>
      <cdr:y>0.74815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72043" y="1234611"/>
          <a:ext cx="935914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806,1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0.70054</cdr:x>
      <cdr:y>0.0052</cdr:y>
    </cdr:from>
    <cdr:to>
      <cdr:x>0.9981</cdr:x>
      <cdr:y>0.13437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17541" y="14981"/>
          <a:ext cx="856973" cy="372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0.38403</cdr:x>
      <cdr:y>0.40798</cdr:y>
    </cdr:from>
    <cdr:to>
      <cdr:x>0.66227</cdr:x>
      <cdr:y>0.57898</cdr:y>
    </cdr:to>
    <cdr:sp macro="" textlink="">
      <cdr:nvSpPr>
        <cdr:cNvPr id="2" name="Поле 1"/>
        <cdr:cNvSpPr txBox="1"/>
      </cdr:nvSpPr>
      <cdr:spPr bwMode="auto">
        <a:xfrm xmlns:a="http://schemas.openxmlformats.org/drawingml/2006/main">
          <a:off x="1454905" y="1174983"/>
          <a:ext cx="1054130" cy="4924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3 330,9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0.69598</cdr:x>
      <cdr:y>0.03882</cdr:y>
    </cdr:from>
    <cdr:to>
      <cdr:x>1</cdr:x>
      <cdr:y>0.145</cdr:y>
    </cdr:to>
    <cdr:sp macro="" textlink="">
      <cdr:nvSpPr>
        <cdr:cNvPr id="3" name="Поле 4"/>
        <cdr:cNvSpPr txBox="1"/>
      </cdr:nvSpPr>
      <cdr:spPr bwMode="auto">
        <a:xfrm xmlns:a="http://schemas.openxmlformats.org/drawingml/2006/main">
          <a:off x="2104857" y="107950"/>
          <a:ext cx="870118" cy="295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wrap="none" lIns="27432" tIns="32004" rIns="27432" bIns="0" rtlCol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  <cdr:relSizeAnchor xmlns:cdr="http://schemas.openxmlformats.org/drawingml/2006/chartDrawing">
    <cdr:from>
      <cdr:x>0.05405</cdr:x>
      <cdr:y>0.69434</cdr:y>
    </cdr:from>
    <cdr:to>
      <cdr:x>0.22502</cdr:x>
      <cdr:y>0.87688</cdr:y>
    </cdr:to>
    <cdr:sp macro="" textlink="">
      <cdr:nvSpPr>
        <cdr:cNvPr id="4" name="TextBox 28"/>
        <cdr:cNvSpPr txBox="1"/>
      </cdr:nvSpPr>
      <cdr:spPr bwMode="auto">
        <a:xfrm xmlns:a="http://schemas.openxmlformats.org/drawingml/2006/main">
          <a:off x="204779" y="1999699"/>
          <a:ext cx="647723" cy="525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104105" tIns="52052" rIns="104105" bIns="52052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1041034">
            <a:defRPr/>
          </a:pPr>
          <a:r>
            <a:rPr lang="ru-RU" sz="1600" b="1" dirty="0" smtClean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rPr>
            <a:t>2 096,5</a:t>
          </a:r>
          <a:endParaRPr lang="ru-RU" sz="1600" b="1" dirty="0">
            <a:solidFill>
              <a:srgbClr val="F79646">
                <a:lumMod val="75000"/>
              </a:srgb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961,8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0.3301</cdr:x>
      <cdr:y>0.43809</cdr:y>
    </cdr:from>
    <cdr:to>
      <cdr:x>0.65508</cdr:x>
      <cdr:y>0.75756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140349" y="1261707"/>
          <a:ext cx="1122673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3 </a:t>
          </a:r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588,8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0.70054</cdr:x>
      <cdr:y>0.0052</cdr:y>
    </cdr:from>
    <cdr:to>
      <cdr:x>0.9981</cdr:x>
      <cdr:y>0.13437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17541" y="14981"/>
          <a:ext cx="856973" cy="372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0.81524</cdr:x>
      <cdr:y>0.25256</cdr:y>
    </cdr:from>
    <cdr:to>
      <cdr:x>0.98543</cdr:x>
      <cdr:y>0.68161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91350" y="217402"/>
          <a:ext cx="83318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+14,7%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0.70746</cdr:x>
      <cdr:y>0.24915</cdr:y>
    </cdr:from>
    <cdr:to>
      <cdr:x>0.91414</cdr:x>
      <cdr:y>0.67821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413166" y="214473"/>
          <a:ext cx="99713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+ 14,3%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1264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8" y="2"/>
            <a:ext cx="2911264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B1674-EDFF-4ACF-819C-06B4B3EA7DCA}" type="datetimeFigureOut">
              <a:rPr lang="ru-RU" smtClean="0"/>
              <a:t>04.06.2018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8188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1233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0743"/>
            <a:ext cx="2911264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8" y="9360743"/>
            <a:ext cx="2911264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63C2-6CC4-4D69-B330-8740ECB5A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В 2017 году в товарной структуре ВДС значительно увеличилась доля добычи полезных ископаемых: 9,4% (в 2016 - 8,6%). </a:t>
            </a:r>
          </a:p>
          <a:p>
            <a:r>
              <a:rPr lang="ru-RU" sz="1200" dirty="0" smtClean="0">
                <a:latin typeface="Arial Narrow" panose="020B0606020202030204" pitchFamily="34" charset="0"/>
              </a:rPr>
              <a:t>Создает положительный импульс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0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уголь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52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smtClean="0">
                <a:latin typeface="Arial Narrow" panose="020B0606020202030204" pitchFamily="34" charset="0"/>
              </a:rPr>
              <a:t>Динамика ВВП тесно связана с </a:t>
            </a:r>
            <a:r>
              <a:rPr lang="ru-RU" sz="1200" dirty="0" smtClean="0">
                <a:latin typeface="Arial Narrow" panose="020B0606020202030204" pitchFamily="34" charset="0"/>
              </a:rPr>
              <a:t>таким </a:t>
            </a:r>
            <a:r>
              <a:rPr lang="x-none" sz="1200" smtClean="0">
                <a:latin typeface="Arial Narrow" panose="020B0606020202030204" pitchFamily="34" charset="0"/>
              </a:rPr>
              <a:t>видом экономической деятельности</a:t>
            </a:r>
            <a:r>
              <a:rPr lang="ru-RU" sz="1200" dirty="0" smtClean="0">
                <a:latin typeface="Arial Narrow" panose="020B0606020202030204" pitchFamily="34" charset="0"/>
              </a:rPr>
              <a:t> как розничная и оптовая торговля.</a:t>
            </a:r>
            <a:r>
              <a:rPr lang="x-none" sz="1200" smtClean="0"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</a:rPr>
              <a:t>Торговый оборот – важнейший показатель. Его доля в структуре ВДС в 2017 году составила 14,4%.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9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9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50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7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5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97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26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8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2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4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382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650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61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61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6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01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17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70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9" r:id="rId12"/>
    <p:sldLayoutId id="2147483710" r:id="rId13"/>
    <p:sldLayoutId id="2147483712" r:id="rId14"/>
    <p:sldLayoutId id="2147483713" r:id="rId15"/>
    <p:sldLayoutId id="2147483714" r:id="rId16"/>
    <p:sldLayoutId id="2147483715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0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microsoft.com/office/2007/relationships/hdphoto" Target="../media/hdphoto9.wdp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21" Type="http://schemas.microsoft.com/office/2007/relationships/hdphoto" Target="../media/hdphoto8.wdp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chart" Target="../charts/chart2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6"/>
          <p:cNvSpPr/>
          <p:nvPr/>
        </p:nvSpPr>
        <p:spPr>
          <a:xfrm rot="16200000">
            <a:off x="2663790" y="368658"/>
            <a:ext cx="3816424" cy="8928994"/>
          </a:xfrm>
          <a:custGeom>
            <a:avLst/>
            <a:gdLst>
              <a:gd name="connsiteX0" fmla="*/ 0 w 2628105"/>
              <a:gd name="connsiteY0" fmla="*/ 0 h 5277046"/>
              <a:gd name="connsiteX1" fmla="*/ 1314053 w 2628105"/>
              <a:gd name="connsiteY1" fmla="*/ 0 h 5277046"/>
              <a:gd name="connsiteX2" fmla="*/ 2628106 w 2628105"/>
              <a:gd name="connsiteY2" fmla="*/ 2638523 h 5277046"/>
              <a:gd name="connsiteX3" fmla="*/ 1314053 w 2628105"/>
              <a:gd name="connsiteY3" fmla="*/ 5277046 h 5277046"/>
              <a:gd name="connsiteX4" fmla="*/ 0 w 2628105"/>
              <a:gd name="connsiteY4" fmla="*/ 5277046 h 5277046"/>
              <a:gd name="connsiteX5" fmla="*/ 0 w 2628105"/>
              <a:gd name="connsiteY5" fmla="*/ 0 h 5277046"/>
              <a:gd name="connsiteX0" fmla="*/ 0 w 2628106"/>
              <a:gd name="connsiteY0" fmla="*/ 0 h 5277046"/>
              <a:gd name="connsiteX1" fmla="*/ 1314053 w 2628106"/>
              <a:gd name="connsiteY1" fmla="*/ 0 h 5277046"/>
              <a:gd name="connsiteX2" fmla="*/ 2628106 w 2628106"/>
              <a:gd name="connsiteY2" fmla="*/ 2638523 h 5277046"/>
              <a:gd name="connsiteX3" fmla="*/ 1314053 w 2628106"/>
              <a:gd name="connsiteY3" fmla="*/ 5277046 h 5277046"/>
              <a:gd name="connsiteX4" fmla="*/ 0 w 2628106"/>
              <a:gd name="connsiteY4" fmla="*/ 5277046 h 5277046"/>
              <a:gd name="connsiteX5" fmla="*/ 0 w 2628106"/>
              <a:gd name="connsiteY5" fmla="*/ 0 h 5277046"/>
              <a:gd name="connsiteX0" fmla="*/ 0 w 2473559"/>
              <a:gd name="connsiteY0" fmla="*/ 0 h 5277046"/>
              <a:gd name="connsiteX1" fmla="*/ 1314053 w 2473559"/>
              <a:gd name="connsiteY1" fmla="*/ 0 h 5277046"/>
              <a:gd name="connsiteX2" fmla="*/ 2473559 w 2473559"/>
              <a:gd name="connsiteY2" fmla="*/ 2715796 h 5277046"/>
              <a:gd name="connsiteX3" fmla="*/ 1314053 w 2473559"/>
              <a:gd name="connsiteY3" fmla="*/ 5277046 h 5277046"/>
              <a:gd name="connsiteX4" fmla="*/ 0 w 2473559"/>
              <a:gd name="connsiteY4" fmla="*/ 5277046 h 5277046"/>
              <a:gd name="connsiteX5" fmla="*/ 0 w 2473559"/>
              <a:gd name="connsiteY5" fmla="*/ 0 h 5277046"/>
              <a:gd name="connsiteX0" fmla="*/ 0 w 2536039"/>
              <a:gd name="connsiteY0" fmla="*/ 0 h 5277046"/>
              <a:gd name="connsiteX1" fmla="*/ 1314053 w 2536039"/>
              <a:gd name="connsiteY1" fmla="*/ 0 h 5277046"/>
              <a:gd name="connsiteX2" fmla="*/ 2473559 w 2536039"/>
              <a:gd name="connsiteY2" fmla="*/ 2715796 h 5277046"/>
              <a:gd name="connsiteX3" fmla="*/ 1919360 w 2536039"/>
              <a:gd name="connsiteY3" fmla="*/ 5264170 h 5277046"/>
              <a:gd name="connsiteX4" fmla="*/ 0 w 2536039"/>
              <a:gd name="connsiteY4" fmla="*/ 5277046 h 5277046"/>
              <a:gd name="connsiteX5" fmla="*/ 0 w 2536039"/>
              <a:gd name="connsiteY5" fmla="*/ 0 h 5277046"/>
              <a:gd name="connsiteX0" fmla="*/ 0 w 2489754"/>
              <a:gd name="connsiteY0" fmla="*/ 0 h 5277046"/>
              <a:gd name="connsiteX1" fmla="*/ 1314053 w 2489754"/>
              <a:gd name="connsiteY1" fmla="*/ 0 h 5277046"/>
              <a:gd name="connsiteX2" fmla="*/ 2473559 w 2489754"/>
              <a:gd name="connsiteY2" fmla="*/ 2715796 h 5277046"/>
              <a:gd name="connsiteX3" fmla="*/ 1919360 w 2489754"/>
              <a:gd name="connsiteY3" fmla="*/ 5264170 h 5277046"/>
              <a:gd name="connsiteX4" fmla="*/ 0 w 2489754"/>
              <a:gd name="connsiteY4" fmla="*/ 5277046 h 5277046"/>
              <a:gd name="connsiteX5" fmla="*/ 0 w 2489754"/>
              <a:gd name="connsiteY5" fmla="*/ 0 h 5277046"/>
              <a:gd name="connsiteX0" fmla="*/ 0 w 2595396"/>
              <a:gd name="connsiteY0" fmla="*/ 0 h 5277046"/>
              <a:gd name="connsiteX1" fmla="*/ 1314053 w 2595396"/>
              <a:gd name="connsiteY1" fmla="*/ 0 h 5277046"/>
              <a:gd name="connsiteX2" fmla="*/ 2473559 w 2595396"/>
              <a:gd name="connsiteY2" fmla="*/ 2715796 h 5277046"/>
              <a:gd name="connsiteX3" fmla="*/ 2382999 w 2595396"/>
              <a:gd name="connsiteY3" fmla="*/ 5264170 h 5277046"/>
              <a:gd name="connsiteX4" fmla="*/ 0 w 2595396"/>
              <a:gd name="connsiteY4" fmla="*/ 5277046 h 5277046"/>
              <a:gd name="connsiteX5" fmla="*/ 0 w 2595396"/>
              <a:gd name="connsiteY5" fmla="*/ 0 h 5277046"/>
              <a:gd name="connsiteX0" fmla="*/ 0 w 2550566"/>
              <a:gd name="connsiteY0" fmla="*/ 0 h 5277046"/>
              <a:gd name="connsiteX1" fmla="*/ 1314053 w 2550566"/>
              <a:gd name="connsiteY1" fmla="*/ 0 h 5277046"/>
              <a:gd name="connsiteX2" fmla="*/ 2473559 w 2550566"/>
              <a:gd name="connsiteY2" fmla="*/ 2715796 h 5277046"/>
              <a:gd name="connsiteX3" fmla="*/ 2382999 w 2550566"/>
              <a:gd name="connsiteY3" fmla="*/ 5264170 h 5277046"/>
              <a:gd name="connsiteX4" fmla="*/ 0 w 2550566"/>
              <a:gd name="connsiteY4" fmla="*/ 5277046 h 5277046"/>
              <a:gd name="connsiteX5" fmla="*/ 0 w 2550566"/>
              <a:gd name="connsiteY5" fmla="*/ 0 h 5277046"/>
              <a:gd name="connsiteX0" fmla="*/ 0 w 2659559"/>
              <a:gd name="connsiteY0" fmla="*/ 0 h 5277046"/>
              <a:gd name="connsiteX1" fmla="*/ 1314053 w 2659559"/>
              <a:gd name="connsiteY1" fmla="*/ 0 h 5277046"/>
              <a:gd name="connsiteX2" fmla="*/ 2473559 w 2659559"/>
              <a:gd name="connsiteY2" fmla="*/ 2715796 h 5277046"/>
              <a:gd name="connsiteX3" fmla="*/ 2601939 w 2659559"/>
              <a:gd name="connsiteY3" fmla="*/ 5264170 h 5277046"/>
              <a:gd name="connsiteX4" fmla="*/ 0 w 2659559"/>
              <a:gd name="connsiteY4" fmla="*/ 5277046 h 5277046"/>
              <a:gd name="connsiteX5" fmla="*/ 0 w 2659559"/>
              <a:gd name="connsiteY5" fmla="*/ 0 h 5277046"/>
              <a:gd name="connsiteX0" fmla="*/ 0 w 2626298"/>
              <a:gd name="connsiteY0" fmla="*/ 0 h 5277046"/>
              <a:gd name="connsiteX1" fmla="*/ 1314053 w 2626298"/>
              <a:gd name="connsiteY1" fmla="*/ 0 h 5277046"/>
              <a:gd name="connsiteX2" fmla="*/ 2473559 w 2626298"/>
              <a:gd name="connsiteY2" fmla="*/ 2715796 h 5277046"/>
              <a:gd name="connsiteX3" fmla="*/ 2601939 w 2626298"/>
              <a:gd name="connsiteY3" fmla="*/ 5264170 h 5277046"/>
              <a:gd name="connsiteX4" fmla="*/ 0 w 2626298"/>
              <a:gd name="connsiteY4" fmla="*/ 5277046 h 5277046"/>
              <a:gd name="connsiteX5" fmla="*/ 0 w 2626298"/>
              <a:gd name="connsiteY5" fmla="*/ 0 h 5277046"/>
              <a:gd name="connsiteX0" fmla="*/ 0 w 2642773"/>
              <a:gd name="connsiteY0" fmla="*/ 0 h 5277046"/>
              <a:gd name="connsiteX1" fmla="*/ 1314053 w 2642773"/>
              <a:gd name="connsiteY1" fmla="*/ 0 h 5277046"/>
              <a:gd name="connsiteX2" fmla="*/ 2473559 w 2642773"/>
              <a:gd name="connsiteY2" fmla="*/ 2715796 h 5277046"/>
              <a:gd name="connsiteX3" fmla="*/ 2601939 w 2642773"/>
              <a:gd name="connsiteY3" fmla="*/ 5264170 h 5277046"/>
              <a:gd name="connsiteX4" fmla="*/ 0 w 2642773"/>
              <a:gd name="connsiteY4" fmla="*/ 5277046 h 5277046"/>
              <a:gd name="connsiteX5" fmla="*/ 0 w 2642773"/>
              <a:gd name="connsiteY5" fmla="*/ 0 h 52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773" h="5277046">
                <a:moveTo>
                  <a:pt x="0" y="0"/>
                </a:moveTo>
                <a:lnTo>
                  <a:pt x="1314053" y="0"/>
                </a:lnTo>
                <a:cubicBezTo>
                  <a:pt x="1872357" y="605309"/>
                  <a:pt x="2258911" y="1838434"/>
                  <a:pt x="2473559" y="2715796"/>
                </a:cubicBezTo>
                <a:cubicBezTo>
                  <a:pt x="2688207" y="3593158"/>
                  <a:pt x="2657969" y="4723263"/>
                  <a:pt x="2601939" y="5264170"/>
                </a:cubicBezTo>
                <a:lnTo>
                  <a:pt x="0" y="5277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Итоги деятельности ФНС России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1152127" cy="1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7"/>
          <p:cNvSpPr/>
          <p:nvPr/>
        </p:nvSpPr>
        <p:spPr>
          <a:xfrm>
            <a:off x="107504" y="1238065"/>
            <a:ext cx="8938068" cy="5480807"/>
          </a:xfrm>
          <a:custGeom>
            <a:avLst/>
            <a:gdLst>
              <a:gd name="connsiteX0" fmla="*/ 0 w 5078760"/>
              <a:gd name="connsiteY0" fmla="*/ 4138290 h 4138290"/>
              <a:gd name="connsiteX1" fmla="*/ 5037368 w 5078760"/>
              <a:gd name="connsiteY1" fmla="*/ 0 h 4138290"/>
              <a:gd name="connsiteX2" fmla="*/ 5078760 w 5078760"/>
              <a:gd name="connsiteY2" fmla="*/ 4138290 h 4138290"/>
              <a:gd name="connsiteX3" fmla="*/ 0 w 5078760"/>
              <a:gd name="connsiteY3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343073 h 4343073"/>
              <a:gd name="connsiteX1" fmla="*/ 2148838 w 5078760"/>
              <a:gd name="connsiteY1" fmla="*/ 1569375 h 4343073"/>
              <a:gd name="connsiteX2" fmla="*/ 3655666 w 5078760"/>
              <a:gd name="connsiteY2" fmla="*/ 706491 h 4343073"/>
              <a:gd name="connsiteX3" fmla="*/ 5037368 w 5078760"/>
              <a:gd name="connsiteY3" fmla="*/ 204783 h 4343073"/>
              <a:gd name="connsiteX4" fmla="*/ 5078760 w 5078760"/>
              <a:gd name="connsiteY4" fmla="*/ 4343073 h 4343073"/>
              <a:gd name="connsiteX5" fmla="*/ 0 w 5078760"/>
              <a:gd name="connsiteY5" fmla="*/ 4343073 h 4343073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501708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424435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191497 w 5270257"/>
              <a:gd name="connsiteY0" fmla="*/ 4138290 h 4138290"/>
              <a:gd name="connsiteX1" fmla="*/ 1181237 w 5270257"/>
              <a:gd name="connsiteY1" fmla="*/ 2639601 h 4138290"/>
              <a:gd name="connsiteX2" fmla="*/ 2340335 w 5270257"/>
              <a:gd name="connsiteY2" fmla="*/ 1364592 h 4138290"/>
              <a:gd name="connsiteX3" fmla="*/ 3847163 w 5270257"/>
              <a:gd name="connsiteY3" fmla="*/ 424435 h 4138290"/>
              <a:gd name="connsiteX4" fmla="*/ 5228865 w 5270257"/>
              <a:gd name="connsiteY4" fmla="*/ 0 h 4138290"/>
              <a:gd name="connsiteX5" fmla="*/ 5270257 w 5270257"/>
              <a:gd name="connsiteY5" fmla="*/ 4138290 h 4138290"/>
              <a:gd name="connsiteX6" fmla="*/ 191497 w 5270257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655666 w 5078760"/>
              <a:gd name="connsiteY3" fmla="*/ 424435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519138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760" h="4138290">
                <a:moveTo>
                  <a:pt x="0" y="4138290"/>
                </a:moveTo>
                <a:cubicBezTo>
                  <a:pt x="327342" y="3630930"/>
                  <a:pt x="631600" y="3101884"/>
                  <a:pt x="989740" y="2639601"/>
                </a:cubicBezTo>
                <a:cubicBezTo>
                  <a:pt x="1347880" y="2177318"/>
                  <a:pt x="1592900" y="1901211"/>
                  <a:pt x="2032928" y="1519138"/>
                </a:cubicBezTo>
                <a:cubicBezTo>
                  <a:pt x="2650792" y="923773"/>
                  <a:pt x="3341670" y="600351"/>
                  <a:pt x="3810213" y="411556"/>
                </a:cubicBezTo>
                <a:cubicBezTo>
                  <a:pt x="4304514" y="222761"/>
                  <a:pt x="4383769" y="177367"/>
                  <a:pt x="5037368" y="0"/>
                </a:cubicBezTo>
                <a:lnTo>
                  <a:pt x="5078760" y="4138290"/>
                </a:lnTo>
                <a:lnTo>
                  <a:pt x="0" y="4138290"/>
                </a:lnTo>
                <a:close/>
              </a:path>
            </a:pathLst>
          </a:custGeom>
          <a:solidFill>
            <a:schemeClr val="bg1">
              <a:lumMod val="6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042" y="140235"/>
            <a:ext cx="8928992" cy="6578637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</p:spPr>
        <p:txBody>
          <a:bodyPr wrap="none" lIns="107990" tIns="53996" rIns="107990" bIns="53996" anchor="ctr"/>
          <a:lstStyle/>
          <a:p>
            <a:pPr>
              <a:defRPr/>
            </a:pPr>
            <a:endParaRPr lang="ru-RU" dirty="0">
              <a:solidFill>
                <a:srgbClr val="C0C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82" y="614966"/>
            <a:ext cx="7772400" cy="1511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НАЛОГОВАЯ СЛУЖБА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27809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январь-апрель 2018</a:t>
            </a:r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прибыль организаций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643" y="322118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2018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 по налогу на прибыль организаций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2375" y="1121924"/>
            <a:ext cx="4337617" cy="2046556"/>
            <a:chOff x="201385" y="3328380"/>
            <a:chExt cx="4230525" cy="2820350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3015762303"/>
                </p:ext>
              </p:extLst>
            </p:nvPr>
          </p:nvGraphicFramePr>
          <p:xfrm>
            <a:off x="201385" y="3328380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1233160" y="4293097"/>
              <a:ext cx="66073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+53,2%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688989" y="5097228"/>
              <a:ext cx="816031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10,0%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505019" y="3437757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+18,1%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17246" y="155169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17246" y="218232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17246" y="958186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952328" y="917653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9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4051356457"/>
              </p:ext>
            </p:extLst>
          </p:nvPr>
        </p:nvGraphicFramePr>
        <p:xfrm>
          <a:off x="673763" y="3789040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499992" y="980728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налога на прибыль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195 </a:t>
            </a:r>
            <a:r>
              <a:rPr lang="ru-RU" sz="1400" dirty="0">
                <a:latin typeface="Arial Narrow" panose="020B0606020202030204" pitchFamily="34" charset="0"/>
              </a:rPr>
              <a:t>млрд рублей обеспечен за счет</a:t>
            </a:r>
            <a:r>
              <a:rPr lang="ru-RU" sz="1400" dirty="0" smtClean="0">
                <a:latin typeface="Arial Narrow" panose="020B0606020202030204" pitchFamily="34" charset="0"/>
              </a:rPr>
              <a:t>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экономических </a:t>
            </a:r>
            <a:r>
              <a:rPr lang="ru-RU" sz="1400" b="1" dirty="0">
                <a:latin typeface="Arial Narrow" panose="020B0606020202030204" pitchFamily="34" charset="0"/>
              </a:rPr>
              <a:t>факторов, включая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изменение прибыли прибыльных организаций </a:t>
            </a:r>
            <a:r>
              <a:rPr lang="ru-RU" sz="1400" b="1" dirty="0">
                <a:latin typeface="Arial Narrow" panose="020B0606020202030204" pitchFamily="34" charset="0"/>
              </a:rPr>
              <a:t>и временной фактор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«</a:t>
            </a:r>
            <a:r>
              <a:rPr lang="ru-RU" sz="1400" b="1" dirty="0" smtClean="0">
                <a:latin typeface="Arial Narrow" panose="020B0606020202030204" pitchFamily="34" charset="0"/>
              </a:rPr>
              <a:t>-» 8 </a:t>
            </a:r>
            <a:r>
              <a:rPr lang="ru-RU" sz="1400" dirty="0">
                <a:latin typeface="Arial Narrow" panose="020B0606020202030204" pitchFamily="34" charset="0"/>
              </a:rPr>
              <a:t>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рублей, в том числе: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</a:t>
            </a:r>
            <a:r>
              <a:rPr lang="ru-RU" sz="1400" dirty="0" smtClean="0">
                <a:latin typeface="Arial Narrow" panose="020B0606020202030204" pitchFamily="34" charset="0"/>
              </a:rPr>
              <a:t>рибыль прибыльных – </a:t>
            </a:r>
            <a:r>
              <a:rPr lang="ru-RU" sz="1400" b="1" dirty="0" smtClean="0">
                <a:latin typeface="Arial Narrow" panose="020B0606020202030204" pitchFamily="34" charset="0"/>
              </a:rPr>
              <a:t>«-» 42</a:t>
            </a:r>
            <a:r>
              <a:rPr lang="ru-RU" sz="1400" dirty="0" smtClean="0">
                <a:latin typeface="Arial Narrow" panose="020B0606020202030204" pitchFamily="34" charset="0"/>
              </a:rPr>
              <a:t> млрд </a:t>
            </a:r>
            <a:r>
              <a:rPr lang="ru-RU" sz="1400" dirty="0">
                <a:latin typeface="Arial Narrow" panose="020B0606020202030204" pitchFamily="34" charset="0"/>
              </a:rPr>
              <a:t>рублей;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временные </a:t>
            </a:r>
            <a:r>
              <a:rPr lang="ru-RU" sz="1400" dirty="0">
                <a:latin typeface="Arial Narrow" panose="020B0606020202030204" pitchFamily="34" charset="0"/>
              </a:rPr>
              <a:t>факторы </a:t>
            </a:r>
            <a:r>
              <a:rPr lang="ru-RU" sz="1400" dirty="0" smtClean="0"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latin typeface="Arial Narrow" panose="020B0606020202030204" pitchFamily="34" charset="0"/>
              </a:rPr>
              <a:t>34</a:t>
            </a:r>
            <a:r>
              <a:rPr lang="ru-RU" sz="1400" dirty="0" smtClean="0">
                <a:latin typeface="Arial Narrow" panose="020B0606020202030204" pitchFamily="34" charset="0"/>
              </a:rPr>
              <a:t> млрд </a:t>
            </a:r>
            <a:r>
              <a:rPr lang="ru-RU" sz="1400" dirty="0">
                <a:latin typeface="Arial Narrow" panose="020B0606020202030204" pitchFamily="34" charset="0"/>
              </a:rPr>
              <a:t>рублей.</a:t>
            </a:r>
          </a:p>
          <a:p>
            <a:pPr marL="285750" indent="180000" algn="just">
              <a:buFontTx/>
              <a:buChar char="-"/>
            </a:pPr>
            <a:r>
              <a:rPr lang="ru-RU" sz="1400" b="1" dirty="0">
                <a:latin typeface="Arial Narrow" panose="020B0606020202030204" pitchFamily="34" charset="0"/>
              </a:rPr>
              <a:t>законодательного </a:t>
            </a:r>
            <a:r>
              <a:rPr lang="ru-RU" sz="1400" b="1" dirty="0" smtClean="0">
                <a:latin typeface="Arial Narrow" panose="020B0606020202030204" pitchFamily="34" charset="0"/>
              </a:rPr>
              <a:t>фактора </a:t>
            </a:r>
            <a:r>
              <a:rPr lang="ru-RU" sz="1400" dirty="0" smtClean="0">
                <a:latin typeface="Arial Narrow" panose="020B0606020202030204" pitchFamily="34" charset="0"/>
              </a:rPr>
              <a:t>(введение </a:t>
            </a:r>
            <a:r>
              <a:rPr lang="ru-RU" sz="1400" dirty="0">
                <a:latin typeface="Arial Narrow" panose="020B0606020202030204" pitchFamily="34" charset="0"/>
              </a:rPr>
              <a:t>ограничений на списание убытков прошлых </a:t>
            </a:r>
            <a:r>
              <a:rPr lang="ru-RU" sz="1400" dirty="0" smtClean="0">
                <a:latin typeface="Arial Narrow" panose="020B0606020202030204" pitchFamily="34" charset="0"/>
              </a:rPr>
              <a:t>периодов) </a:t>
            </a:r>
            <a:r>
              <a:rPr lang="ru-RU" sz="1400" b="1" dirty="0" smtClean="0">
                <a:latin typeface="Arial Narrow" panose="020B0606020202030204" pitchFamily="34" charset="0"/>
              </a:rPr>
              <a:t>+ 203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9385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30832" y="1196752"/>
            <a:ext cx="4485184" cy="1653576"/>
            <a:chOff x="217246" y="3328248"/>
            <a:chExt cx="4230525" cy="282035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1395501211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 bwMode="auto">
            <a:xfrm>
              <a:off x="2537960" y="4887926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8,8%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542669" y="3658905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+7,5%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добавленную стоимость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908720"/>
            <a:ext cx="4413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87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обеспечен за счет: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экономических факторов, включая инфляционный фактор и рост ВВП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-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41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в том числе:</a:t>
            </a: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инфляция -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26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ВВП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 млрд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структурного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 временнóго факторов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31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рублей,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т.ч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.: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опережающий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выданных авансов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- 23 млрд рублей,</a:t>
            </a:r>
          </a:p>
          <a:p>
            <a:pPr indent="180000" algn="just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ввод в эксплуатацию новых энергоблоков АЭС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рублей;</a:t>
            </a: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остальной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прирост обеспечен за счет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налогового администрирования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+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429" y="297082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на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налогу на добавленную стоимость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на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товары (работы, услуги), реализуемые на территории Российской Федерации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27554609"/>
              </p:ext>
            </p:extLst>
          </p:nvPr>
        </p:nvGraphicFramePr>
        <p:xfrm>
          <a:off x="334773" y="3705768"/>
          <a:ext cx="3788519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30832" y="1196752"/>
            <a:ext cx="167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Поступление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0832" y="1844824"/>
            <a:ext cx="160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Возмещение НДС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952328" y="980728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9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7246" y="1196752"/>
            <a:ext cx="4354754" cy="2392376"/>
            <a:chOff x="217246" y="3328248"/>
            <a:chExt cx="4230525" cy="282035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1852336728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 bwMode="auto">
            <a:xfrm>
              <a:off x="1994122" y="4501472"/>
              <a:ext cx="610947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-29,2%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603348" y="5343844"/>
              <a:ext cx="610947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-0,3%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259590" y="3693826"/>
              <a:ext cx="610947" cy="42444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 lnSpcReduction="10000"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-18,7%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Акцизы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2117" y="1115727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Акцизов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поступило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413,2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на 18,7%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95,1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рублей), в том числе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табачную продукцию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52,9%.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поступлений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акцизов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95,1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том числе: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акцизам на табачную продукцию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115 млрд.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что связано с сокращением объёмов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реализации табачной продукции в связи с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законодательным ограничением объемов реализации табачной продукции в конце предыдущего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года, а также в связи с переносом индексации ставки акциза с 01.01.2018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01.07.2018;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акцизам на алкогольную продукцию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3,6 млрд.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обусловлено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объемов реализации алкогольной продукции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декабре (не произошло затоваривания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алкогольной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продукцией),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связи с тем, что ставка указанных акцизов с 01.01.2018 не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индексируется. 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 счет индексации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ставок дополнительно поступило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20,6 млрд рублей: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нефтепродукты – 20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автомобили – 0,6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indent="180000" algn="just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 счет роста объемов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реализации легковых автомобилей дополнительно поступило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1,9 млрд. рублей акцизов на автомобили легковые.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46" y="3443521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бюджета по акцизам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 январь-апрель 2018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года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99093411"/>
              </p:ext>
            </p:extLst>
          </p:nvPr>
        </p:nvGraphicFramePr>
        <p:xfrm>
          <a:off x="815892" y="3905186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97439" y="1072914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9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6550" y="1827638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3445" y="2549097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528" y="108179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 bwMode="auto">
          <a:xfrm>
            <a:off x="8436768" y="623731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9257" y="1042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 на добычу полезных ископаемых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3200" y="261693"/>
            <a:ext cx="392392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300" b="1" dirty="0">
                <a:latin typeface="Arial Narrow" panose="020B0606020202030204" pitchFamily="34" charset="0"/>
              </a:rPr>
              <a:t>НДПИ </a:t>
            </a:r>
            <a:r>
              <a:rPr lang="ru-RU" sz="1300" dirty="0">
                <a:latin typeface="Arial Narrow" panose="020B0606020202030204" pitchFamily="34" charset="0"/>
              </a:rPr>
              <a:t>поступило </a:t>
            </a:r>
            <a:r>
              <a:rPr lang="ru-RU" sz="1300" b="1" dirty="0" smtClean="0">
                <a:latin typeface="Arial Narrow" panose="020B0606020202030204" pitchFamily="34" charset="0"/>
              </a:rPr>
              <a:t>1,7 </a:t>
            </a:r>
            <a:r>
              <a:rPr lang="ru-RU" sz="1300" b="1" dirty="0">
                <a:latin typeface="Arial Narrow" panose="020B0606020202030204" pitchFamily="34" charset="0"/>
              </a:rPr>
              <a:t>трлн рублей</a:t>
            </a:r>
            <a:r>
              <a:rPr lang="ru-RU" sz="1300" dirty="0">
                <a:latin typeface="Arial Narrow" panose="020B0606020202030204" pitchFamily="34" charset="0"/>
              </a:rPr>
              <a:t>, что на </a:t>
            </a:r>
            <a:r>
              <a:rPr lang="ru-RU" sz="1300" dirty="0" smtClean="0">
                <a:latin typeface="Arial Narrow" panose="020B0606020202030204" pitchFamily="34" charset="0"/>
              </a:rPr>
              <a:t>0,3 трлн рублей, </a:t>
            </a:r>
            <a:r>
              <a:rPr lang="ru-RU" sz="1300" dirty="0">
                <a:latin typeface="Arial Narrow" panose="020B0606020202030204" pitchFamily="34" charset="0"/>
              </a:rPr>
              <a:t>или </a:t>
            </a:r>
            <a:r>
              <a:rPr lang="ru-RU" sz="1300" b="1" dirty="0" smtClean="0">
                <a:latin typeface="Arial Narrow" panose="020B0606020202030204" pitchFamily="34" charset="0"/>
              </a:rPr>
              <a:t>на 25,2% больше</a:t>
            </a:r>
            <a:r>
              <a:rPr lang="ru-RU" sz="1300" dirty="0" smtClean="0">
                <a:latin typeface="Arial Narrow" panose="020B0606020202030204" pitchFamily="34" charset="0"/>
              </a:rPr>
              <a:t> аналогичного периода 2017 года.</a:t>
            </a:r>
            <a:r>
              <a:rPr lang="ru-RU" sz="1300" dirty="0">
                <a:latin typeface="Arial Narrow" panose="020B0606020202030204" pitchFamily="34" charset="0"/>
              </a:rPr>
              <a:t> </a:t>
            </a:r>
            <a:endParaRPr lang="ru-RU" sz="13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300" dirty="0">
                <a:latin typeface="Arial Narrow" panose="020B0606020202030204" pitchFamily="34" charset="0"/>
              </a:rPr>
              <a:t>Рост поступлений НДПИ обусловлен в </a:t>
            </a:r>
            <a:r>
              <a:rPr lang="ru-RU" sz="1300" dirty="0" smtClean="0">
                <a:latin typeface="Arial Narrow" panose="020B0606020202030204" pitchFamily="34" charset="0"/>
              </a:rPr>
              <a:t>основном увеличением </a:t>
            </a:r>
            <a:r>
              <a:rPr lang="ru-RU" sz="1300" dirty="0">
                <a:latin typeface="Arial Narrow" panose="020B0606020202030204" pitchFamily="34" charset="0"/>
              </a:rPr>
              <a:t>поступлений </a:t>
            </a:r>
            <a:r>
              <a:rPr lang="ru-RU" sz="1300" b="1" dirty="0">
                <a:latin typeface="Arial Narrow" panose="020B0606020202030204" pitchFamily="34" charset="0"/>
              </a:rPr>
              <a:t>по НДПИ на добычу нефти </a:t>
            </a:r>
            <a:r>
              <a:rPr lang="ru-RU" sz="1300" dirty="0">
                <a:latin typeface="Arial Narrow" panose="020B0606020202030204" pitchFamily="34" charset="0"/>
              </a:rPr>
              <a:t>в </a:t>
            </a:r>
            <a:r>
              <a:rPr lang="ru-RU" sz="1300" dirty="0" smtClean="0">
                <a:latin typeface="Arial Narrow" panose="020B0606020202030204" pitchFamily="34" charset="0"/>
              </a:rPr>
              <a:t>результате:</a:t>
            </a:r>
          </a:p>
          <a:p>
            <a:pPr algn="just"/>
            <a:r>
              <a:rPr lang="ru-RU" sz="1300" dirty="0" smtClean="0">
                <a:latin typeface="Arial Narrow" panose="020B0606020202030204" pitchFamily="34" charset="0"/>
              </a:rPr>
              <a:t>   - роста </a:t>
            </a:r>
            <a:r>
              <a:rPr lang="ru-RU" sz="1300" dirty="0">
                <a:latin typeface="Arial Narrow" panose="020B0606020202030204" pitchFamily="34" charset="0"/>
              </a:rPr>
              <a:t>цены на нефть марки «</a:t>
            </a:r>
            <a:r>
              <a:rPr lang="en-US" sz="1300" dirty="0">
                <a:latin typeface="Arial Narrow" panose="020B0606020202030204" pitchFamily="34" charset="0"/>
              </a:rPr>
              <a:t>Urals</a:t>
            </a:r>
            <a:r>
              <a:rPr lang="ru-RU" sz="1300" dirty="0">
                <a:latin typeface="Arial Narrow" panose="020B0606020202030204" pitchFamily="34" charset="0"/>
              </a:rPr>
              <a:t>» в декабре </a:t>
            </a:r>
            <a:r>
              <a:rPr lang="ru-RU" sz="1300" dirty="0" smtClean="0">
                <a:latin typeface="Arial Narrow" panose="020B0606020202030204" pitchFamily="34" charset="0"/>
              </a:rPr>
              <a:t>2017 </a:t>
            </a:r>
            <a:r>
              <a:rPr lang="ru-RU" sz="1300" dirty="0">
                <a:latin typeface="Arial Narrow" panose="020B0606020202030204" pitchFamily="34" charset="0"/>
              </a:rPr>
              <a:t>года – </a:t>
            </a:r>
            <a:r>
              <a:rPr lang="ru-RU" sz="1300" dirty="0" smtClean="0">
                <a:latin typeface="Arial Narrow" panose="020B0606020202030204" pitchFamily="34" charset="0"/>
              </a:rPr>
              <a:t>марте 2018 </a:t>
            </a:r>
            <a:r>
              <a:rPr lang="ru-RU" sz="1300" dirty="0">
                <a:latin typeface="Arial Narrow" panose="020B0606020202030204" pitchFamily="34" charset="0"/>
              </a:rPr>
              <a:t>года на </a:t>
            </a:r>
            <a:r>
              <a:rPr lang="ru-RU" sz="1300" dirty="0" smtClean="0">
                <a:latin typeface="Arial Narrow" panose="020B0606020202030204" pitchFamily="34" charset="0"/>
              </a:rPr>
              <a:t>24,7% </a:t>
            </a:r>
            <a:r>
              <a:rPr lang="ru-RU" sz="1300" dirty="0">
                <a:latin typeface="Arial Narrow" panose="020B0606020202030204" pitchFamily="34" charset="0"/>
              </a:rPr>
              <a:t>(с </a:t>
            </a:r>
            <a:r>
              <a:rPr lang="ru-RU" sz="1300" dirty="0" smtClean="0">
                <a:latin typeface="Arial Narrow" panose="020B0606020202030204" pitchFamily="34" charset="0"/>
              </a:rPr>
              <a:t>52,0 </a:t>
            </a:r>
            <a:r>
              <a:rPr lang="ru-RU" sz="1300" dirty="0">
                <a:latin typeface="Arial Narrow" panose="020B0606020202030204" pitchFamily="34" charset="0"/>
              </a:rPr>
              <a:t>до </a:t>
            </a:r>
            <a:r>
              <a:rPr lang="ru-RU" sz="1300" dirty="0" smtClean="0">
                <a:latin typeface="Arial Narrow" panose="020B0606020202030204" pitchFamily="34" charset="0"/>
              </a:rPr>
              <a:t>64,8 долл</a:t>
            </a:r>
            <a:r>
              <a:rPr lang="ru-RU" sz="1300" dirty="0">
                <a:latin typeface="Arial Narrow" panose="020B0606020202030204" pitchFamily="34" charset="0"/>
              </a:rPr>
              <a:t>./за барр.) при снижении курса доллара США на </a:t>
            </a:r>
            <a:r>
              <a:rPr lang="ru-RU" sz="1300" dirty="0" smtClean="0">
                <a:latin typeface="Arial Narrow" panose="020B0606020202030204" pitchFamily="34" charset="0"/>
              </a:rPr>
              <a:t>4,0% </a:t>
            </a:r>
            <a:r>
              <a:rPr lang="ru-RU" sz="1300" dirty="0">
                <a:latin typeface="Arial Narrow" panose="020B0606020202030204" pitchFamily="34" charset="0"/>
              </a:rPr>
              <a:t>(с </a:t>
            </a:r>
            <a:r>
              <a:rPr lang="ru-RU" sz="1300" dirty="0" smtClean="0">
                <a:latin typeface="Arial Narrow" panose="020B0606020202030204" pitchFamily="34" charset="0"/>
              </a:rPr>
              <a:t>59,7 </a:t>
            </a:r>
            <a:r>
              <a:rPr lang="ru-RU" sz="1300" dirty="0">
                <a:latin typeface="Arial Narrow" panose="020B0606020202030204" pitchFamily="34" charset="0"/>
              </a:rPr>
              <a:t>до </a:t>
            </a:r>
            <a:r>
              <a:rPr lang="ru-RU" sz="1300" dirty="0" smtClean="0">
                <a:latin typeface="Arial Narrow" panose="020B0606020202030204" pitchFamily="34" charset="0"/>
              </a:rPr>
              <a:t>57,3 </a:t>
            </a:r>
            <a:r>
              <a:rPr lang="ru-RU" sz="1300" dirty="0">
                <a:latin typeface="Arial Narrow" panose="020B0606020202030204" pitchFamily="34" charset="0"/>
              </a:rPr>
              <a:t>рублей за долл. США) </a:t>
            </a:r>
            <a:r>
              <a:rPr lang="ru-RU" sz="130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300" i="1" dirty="0" smtClean="0">
                <a:latin typeface="Arial Narrow" panose="020B0606020202030204" pitchFamily="34" charset="0"/>
              </a:rPr>
              <a:t>поступило порядка </a:t>
            </a:r>
            <a:r>
              <a:rPr lang="ru-RU" sz="1300" b="1" i="1" dirty="0" smtClean="0">
                <a:latin typeface="Arial Narrow" panose="020B0606020202030204" pitchFamily="34" charset="0"/>
              </a:rPr>
              <a:t>319 </a:t>
            </a:r>
            <a:r>
              <a:rPr lang="ru-RU" sz="1300" b="1" i="1" dirty="0">
                <a:latin typeface="Arial Narrow" panose="020B0606020202030204" pitchFamily="34" charset="0"/>
              </a:rPr>
              <a:t>млрд. рублей, </a:t>
            </a:r>
            <a:r>
              <a:rPr lang="ru-RU" sz="1300" i="1" dirty="0">
                <a:latin typeface="Arial Narrow" panose="020B0606020202030204" pitchFamily="34" charset="0"/>
              </a:rPr>
              <a:t>или </a:t>
            </a:r>
            <a:r>
              <a:rPr lang="ru-RU" sz="1300" i="1" dirty="0" smtClean="0">
                <a:latin typeface="Arial Narrow" panose="020B0606020202030204" pitchFamily="34" charset="0"/>
              </a:rPr>
              <a:t>+ 28,8%]</a:t>
            </a:r>
            <a:r>
              <a:rPr lang="ru-RU" sz="1300" dirty="0" smtClean="0">
                <a:latin typeface="Arial Narrow" panose="020B0606020202030204" pitchFamily="34" charset="0"/>
              </a:rPr>
              <a:t>;</a:t>
            </a:r>
            <a:endParaRPr lang="ru-RU" sz="1300" dirty="0">
              <a:latin typeface="Arial Narrow" panose="020B0606020202030204" pitchFamily="34" charset="0"/>
            </a:endParaRPr>
          </a:p>
          <a:p>
            <a:pPr algn="just"/>
            <a:r>
              <a:rPr lang="ru-RU" sz="1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</a:t>
            </a:r>
            <a:r>
              <a:rPr lang="ru-RU" sz="1300" dirty="0" smtClean="0">
                <a:latin typeface="Arial Narrow" panose="020B0606020202030204" pitchFamily="34" charset="0"/>
              </a:rPr>
              <a:t>- увеличения ставок по налогу: основной налоговой ставки на добычу нефти в декабре 2017 году на 7,2% (с 857 до 919 рублей за тонну добытой нефти) и рост  показателя дополнительной налоговой </a:t>
            </a:r>
            <a:r>
              <a:rPr lang="ru-RU" sz="1300" dirty="0">
                <a:latin typeface="Arial Narrow" panose="020B0606020202030204" pitchFamily="34" charset="0"/>
              </a:rPr>
              <a:t>ставки на </a:t>
            </a:r>
            <a:r>
              <a:rPr lang="ru-RU" sz="1300" dirty="0" smtClean="0">
                <a:latin typeface="Arial Narrow" panose="020B0606020202030204" pitchFamily="34" charset="0"/>
              </a:rPr>
              <a:t>16,7% (с 306 до 357 рублей </a:t>
            </a:r>
            <a:r>
              <a:rPr lang="ru-RU" sz="1300" dirty="0">
                <a:latin typeface="Arial Narrow" panose="020B0606020202030204" pitchFamily="34" charset="0"/>
              </a:rPr>
              <a:t>за тонну добытой </a:t>
            </a:r>
            <a:r>
              <a:rPr lang="ru-RU" sz="1300" dirty="0" smtClean="0">
                <a:latin typeface="Arial Narrow" panose="020B0606020202030204" pitchFamily="34" charset="0"/>
              </a:rPr>
              <a:t>нефти) </a:t>
            </a:r>
            <a:r>
              <a:rPr lang="ru-RU" sz="130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300" i="1" dirty="0" smtClean="0">
                <a:latin typeface="Arial Narrow" panose="020B0606020202030204" pitchFamily="34" charset="0"/>
              </a:rPr>
              <a:t>поступило порядка </a:t>
            </a:r>
            <a:r>
              <a:rPr lang="ru-RU" sz="1300" b="1" i="1" dirty="0" smtClean="0">
                <a:latin typeface="Arial Narrow" panose="020B0606020202030204" pitchFamily="34" charset="0"/>
              </a:rPr>
              <a:t>48 </a:t>
            </a:r>
            <a:r>
              <a:rPr lang="ru-RU" sz="1300" b="1" i="1" dirty="0">
                <a:latin typeface="Arial Narrow" panose="020B0606020202030204" pitchFamily="34" charset="0"/>
              </a:rPr>
              <a:t>млрд. </a:t>
            </a:r>
            <a:r>
              <a:rPr lang="ru-RU" sz="1300" b="1" i="1" dirty="0" smtClean="0">
                <a:latin typeface="Arial Narrow" panose="020B0606020202030204" pitchFamily="34" charset="0"/>
              </a:rPr>
              <a:t>рублей, </a:t>
            </a:r>
            <a:r>
              <a:rPr lang="ru-RU" sz="1300" i="1" dirty="0" smtClean="0">
                <a:latin typeface="Arial Narrow" panose="020B0606020202030204" pitchFamily="34" charset="0"/>
              </a:rPr>
              <a:t>или + 4,3%]</a:t>
            </a:r>
            <a:r>
              <a:rPr lang="ru-RU" sz="13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00" dirty="0" smtClean="0">
                <a:latin typeface="Arial Narrow" panose="020B0606020202030204" pitchFamily="34" charset="0"/>
              </a:rPr>
              <a:t>По </a:t>
            </a:r>
            <a:r>
              <a:rPr lang="ru-RU" sz="1300" b="1" dirty="0" smtClean="0">
                <a:latin typeface="Arial Narrow" panose="020B0606020202030204" pitchFamily="34" charset="0"/>
              </a:rPr>
              <a:t>налогу на добычу газа горючего природного</a:t>
            </a:r>
            <a:r>
              <a:rPr lang="ru-RU" sz="1300" dirty="0" smtClean="0">
                <a:latin typeface="Arial Narrow" panose="020B0606020202030204" pitchFamily="34" charset="0"/>
              </a:rPr>
              <a:t> также наблюдается рост, обусловленный увеличением </a:t>
            </a:r>
            <a:r>
              <a:rPr lang="ru-RU" sz="1300" dirty="0">
                <a:latin typeface="Arial Narrow" panose="020B0606020202030204" pitchFamily="34" charset="0"/>
              </a:rPr>
              <a:t>цены реализации газа за пределы СНГ в декабре 2017 года – марте 2018 года </a:t>
            </a:r>
            <a:r>
              <a:rPr lang="ru-RU" sz="1300" dirty="0" smtClean="0">
                <a:latin typeface="Arial Narrow" panose="020B0606020202030204" pitchFamily="34" charset="0"/>
              </a:rPr>
              <a:t>на 20,0% </a:t>
            </a:r>
            <a:r>
              <a:rPr lang="ru-RU" sz="1300" dirty="0">
                <a:latin typeface="Arial Narrow" panose="020B0606020202030204" pitchFamily="34" charset="0"/>
              </a:rPr>
              <a:t>(с </a:t>
            </a:r>
            <a:r>
              <a:rPr lang="ru-RU" sz="1300" dirty="0" smtClean="0">
                <a:latin typeface="Arial Narrow" panose="020B0606020202030204" pitchFamily="34" charset="0"/>
              </a:rPr>
              <a:t>164,6 </a:t>
            </a:r>
            <a:r>
              <a:rPr lang="ru-RU" sz="1300" dirty="0">
                <a:latin typeface="Arial Narrow" panose="020B0606020202030204" pitchFamily="34" charset="0"/>
              </a:rPr>
              <a:t>до </a:t>
            </a:r>
            <a:r>
              <a:rPr lang="ru-RU" sz="1300" dirty="0" smtClean="0">
                <a:latin typeface="Arial Narrow" panose="020B0606020202030204" pitchFamily="34" charset="0"/>
              </a:rPr>
              <a:t>197,5 </a:t>
            </a:r>
            <a:r>
              <a:rPr lang="ru-RU" sz="1300" dirty="0">
                <a:latin typeface="Arial Narrow" panose="020B0606020202030204" pitchFamily="34" charset="0"/>
              </a:rPr>
              <a:t>долл./тыс. куб. м.) и </a:t>
            </a:r>
            <a:r>
              <a:rPr lang="ru-RU" sz="1300" dirty="0" smtClean="0">
                <a:latin typeface="Arial Narrow" panose="020B0606020202030204" pitchFamily="34" charset="0"/>
              </a:rPr>
              <a:t>снижением </a:t>
            </a:r>
            <a:r>
              <a:rPr lang="ru-RU" sz="1300" dirty="0">
                <a:latin typeface="Arial Narrow" panose="020B0606020202030204" pitchFamily="34" charset="0"/>
              </a:rPr>
              <a:t>расходов на транспортировку и хранение газа при его реализации за пределы СНГ </a:t>
            </a:r>
            <a:r>
              <a:rPr lang="ru-RU" sz="1300" dirty="0" smtClean="0">
                <a:latin typeface="Arial Narrow" panose="020B0606020202030204" pitchFamily="34" charset="0"/>
              </a:rPr>
              <a:t>на 20,0% </a:t>
            </a:r>
            <a:r>
              <a:rPr lang="ru-RU" sz="1300" dirty="0">
                <a:latin typeface="Arial Narrow" panose="020B0606020202030204" pitchFamily="34" charset="0"/>
              </a:rPr>
              <a:t>(с 3 </a:t>
            </a:r>
            <a:r>
              <a:rPr lang="ru-RU" sz="1300" dirty="0" smtClean="0">
                <a:latin typeface="Arial Narrow" panose="020B0606020202030204" pitchFamily="34" charset="0"/>
              </a:rPr>
              <a:t>193 </a:t>
            </a:r>
            <a:r>
              <a:rPr lang="ru-RU" sz="1300" dirty="0">
                <a:latin typeface="Arial Narrow" panose="020B0606020202030204" pitchFamily="34" charset="0"/>
              </a:rPr>
              <a:t>до 2 </a:t>
            </a:r>
            <a:r>
              <a:rPr lang="ru-RU" sz="1300" dirty="0" smtClean="0">
                <a:latin typeface="Arial Narrow" panose="020B0606020202030204" pitchFamily="34" charset="0"/>
              </a:rPr>
              <a:t>554 </a:t>
            </a:r>
            <a:r>
              <a:rPr lang="ru-RU" sz="1300" dirty="0">
                <a:latin typeface="Arial Narrow" panose="020B0606020202030204" pitchFamily="34" charset="0"/>
              </a:rPr>
              <a:t>рублей за </a:t>
            </a:r>
            <a:r>
              <a:rPr lang="ru-RU" sz="1300" dirty="0" err="1">
                <a:latin typeface="Arial Narrow" panose="020B0606020202030204" pitchFamily="34" charset="0"/>
              </a:rPr>
              <a:t>тыс.куб.м</a:t>
            </a:r>
            <a:r>
              <a:rPr lang="ru-RU" sz="1300" dirty="0">
                <a:latin typeface="Arial Narrow" panose="020B0606020202030204" pitchFamily="34" charset="0"/>
              </a:rPr>
              <a:t>.) при снижении курса доллара США по отношению к рублю на </a:t>
            </a:r>
            <a:r>
              <a:rPr lang="ru-RU" sz="1300" dirty="0" smtClean="0">
                <a:latin typeface="Arial Narrow" panose="020B0606020202030204" pitchFamily="34" charset="0"/>
              </a:rPr>
              <a:t>4,0% </a:t>
            </a:r>
            <a:r>
              <a:rPr lang="ru-RU" sz="1300" dirty="0">
                <a:latin typeface="Arial Narrow" panose="020B0606020202030204" pitchFamily="34" charset="0"/>
              </a:rPr>
              <a:t>(с </a:t>
            </a:r>
            <a:r>
              <a:rPr lang="ru-RU" sz="1300" dirty="0" smtClean="0">
                <a:latin typeface="Arial Narrow" panose="020B0606020202030204" pitchFamily="34" charset="0"/>
              </a:rPr>
              <a:t>59,7 </a:t>
            </a:r>
            <a:r>
              <a:rPr lang="ru-RU" sz="1300" dirty="0">
                <a:latin typeface="Arial Narrow" panose="020B0606020202030204" pitchFamily="34" charset="0"/>
              </a:rPr>
              <a:t>до </a:t>
            </a:r>
            <a:r>
              <a:rPr lang="ru-RU" sz="1300" dirty="0" smtClean="0">
                <a:latin typeface="Arial Narrow" panose="020B0606020202030204" pitchFamily="34" charset="0"/>
              </a:rPr>
              <a:t>57,3 </a:t>
            </a:r>
            <a:r>
              <a:rPr lang="ru-RU" sz="1300" dirty="0">
                <a:latin typeface="Arial Narrow" panose="020B0606020202030204" pitchFamily="34" charset="0"/>
              </a:rPr>
              <a:t>рублей за долл. США</a:t>
            </a:r>
            <a:r>
              <a:rPr lang="ru-RU" sz="1300" dirty="0" smtClean="0">
                <a:latin typeface="Arial Narrow" panose="020B0606020202030204" pitchFamily="34" charset="0"/>
              </a:rPr>
              <a:t>) </a:t>
            </a:r>
            <a:r>
              <a:rPr lang="ru-RU" sz="1300" i="1" dirty="0" smtClean="0">
                <a:latin typeface="Arial Narrow" panose="020B0606020202030204" pitchFamily="34" charset="0"/>
              </a:rPr>
              <a:t>[</a:t>
            </a:r>
            <a:r>
              <a:rPr lang="ru-RU" sz="1300" i="1" dirty="0">
                <a:latin typeface="Arial Narrow" panose="020B0606020202030204" pitchFamily="34" charset="0"/>
              </a:rPr>
              <a:t>дополнительно поступило порядка </a:t>
            </a:r>
            <a:r>
              <a:rPr lang="ru-RU" sz="1300" b="1" i="1" dirty="0" smtClean="0">
                <a:latin typeface="Arial Narrow" panose="020B0606020202030204" pitchFamily="34" charset="0"/>
              </a:rPr>
              <a:t>17 </a:t>
            </a:r>
            <a:r>
              <a:rPr lang="ru-RU" sz="1300" b="1" i="1" dirty="0">
                <a:latin typeface="Arial Narrow" panose="020B0606020202030204" pitchFamily="34" charset="0"/>
              </a:rPr>
              <a:t>млрд. рублей,</a:t>
            </a:r>
            <a:r>
              <a:rPr lang="ru-RU" sz="1300" i="1" dirty="0">
                <a:latin typeface="Arial Narrow" panose="020B0606020202030204" pitchFamily="34" charset="0"/>
              </a:rPr>
              <a:t> или + </a:t>
            </a:r>
            <a:r>
              <a:rPr lang="ru-RU" sz="1300" i="1" dirty="0" smtClean="0">
                <a:latin typeface="Arial Narrow" panose="020B0606020202030204" pitchFamily="34" charset="0"/>
              </a:rPr>
              <a:t>9,6%]</a:t>
            </a:r>
            <a:r>
              <a:rPr lang="ru-RU" sz="1300" dirty="0" smtClean="0">
                <a:latin typeface="Arial Narrow" panose="020B0606020202030204" pitchFamily="34" charset="0"/>
              </a:rPr>
              <a:t>.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640" y="35730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2018 год 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налогу на добычу полезных ископаемых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9254" y="908720"/>
            <a:ext cx="5218850" cy="2858912"/>
            <a:chOff x="-4034126" y="1422300"/>
            <a:chExt cx="4570778" cy="2076526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4241830126"/>
                </p:ext>
              </p:extLst>
            </p:nvPr>
          </p:nvGraphicFramePr>
          <p:xfrm>
            <a:off x="-4034126" y="1452270"/>
            <a:ext cx="4570778" cy="2046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-3996950" y="1422300"/>
              <a:ext cx="4077601" cy="1877020"/>
              <a:chOff x="-5763257" y="3096183"/>
              <a:chExt cx="5426245" cy="228678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370550" y="3380782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+ 25,2%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5290711" y="5056150"/>
                <a:ext cx="910231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+ 8,7%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5109399" y="4500866"/>
                <a:ext cx="1021432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+ 11,2%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-5763257" y="3096183"/>
                <a:ext cx="350624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КБ РФ</a:t>
                </a: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-5735320" y="4831806"/>
                <a:ext cx="3510871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газовый конденсат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2195351" y="3929985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+ 28,6%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-5763256" y="3994645"/>
                <a:ext cx="3510872" cy="337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endParaRPr lang="ru-RU" altLang="ru-RU" b="1" dirty="0" smtClean="0">
                  <a:solidFill>
                    <a:srgbClr val="F79646"/>
                  </a:solidFill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-5735320" y="4220120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газ горючий природный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1"/>
              <p:cNvSpPr>
                <a:spLocks noChangeArrowheads="1"/>
              </p:cNvSpPr>
              <p:nvPr/>
            </p:nvSpPr>
            <p:spPr bwMode="auto">
              <a:xfrm>
                <a:off x="-5746528" y="3708677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нефть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633050" y="899289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</a:endParaRPr>
          </a:p>
        </p:txBody>
      </p:sp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29803" y="6309320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731909963"/>
              </p:ext>
            </p:extLst>
          </p:nvPr>
        </p:nvGraphicFramePr>
        <p:xfrm>
          <a:off x="737148" y="3978000"/>
          <a:ext cx="3363519" cy="283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83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Имущественные налоги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517" y="1124744"/>
            <a:ext cx="41963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имущественных налогов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 январе-апреле 2018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419,4 млрд. рублей, что на 49,2 млрд. рублей, или на 13,2 % больше, чем в январе-апреле 2017 года.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1141537"/>
            <a:ext cx="4066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5113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Увеличение поступлений связано, в основном, с ростом налога на имущество организаций, доля которого составила 76%.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5238" y="2174850"/>
            <a:ext cx="5074834" cy="3990454"/>
            <a:chOff x="-3793649" y="769035"/>
            <a:chExt cx="5218850" cy="3224358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4231270386"/>
                </p:ext>
              </p:extLst>
            </p:nvPr>
          </p:nvGraphicFramePr>
          <p:xfrm>
            <a:off x="-3793649" y="865296"/>
            <a:ext cx="5218850" cy="3128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2" name="Группа 41"/>
            <p:cNvGrpSpPr/>
            <p:nvPr/>
          </p:nvGrpSpPr>
          <p:grpSpPr>
            <a:xfrm>
              <a:off x="-3692255" y="769035"/>
              <a:ext cx="4180809" cy="3068507"/>
              <a:chOff x="-3825062" y="769035"/>
              <a:chExt cx="4180809" cy="3068507"/>
            </a:xfrm>
          </p:grpSpPr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-759869" y="769035"/>
                <a:ext cx="111561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200" dirty="0" smtClean="0">
                    <a:solidFill>
                      <a:prstClr val="black"/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млрд. рублей</a:t>
                </a:r>
                <a:endParaRPr lang="ru-RU" altLang="ru-RU" sz="900" dirty="0" smtClean="0">
                  <a:solidFill>
                    <a:prstClr val="black"/>
                  </a:solidFill>
                </a:endParaRPr>
              </a:p>
              <a:p>
                <a:pPr indent="0" eaLnBrk="0" hangingPunct="0"/>
                <a:endParaRPr lang="ru-RU" altLang="ru-RU" dirty="0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-3825062" y="1345412"/>
                <a:ext cx="3837491" cy="2492130"/>
                <a:chOff x="-5379873" y="981826"/>
                <a:chExt cx="5106715" cy="3036185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4686198" y="1204385"/>
                  <a:ext cx="1213567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+21,1 %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4924792" y="3113438"/>
                  <a:ext cx="970978" cy="3626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-5%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-4686198" y="2665117"/>
                  <a:ext cx="996389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+1,2%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3631" y="981826"/>
                  <a:ext cx="3506239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ФЛ 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Rectangle 1"/>
                <p:cNvSpPr>
                  <a:spLocks noChangeArrowheads="1"/>
                </p:cNvSpPr>
                <p:nvPr/>
              </p:nvSpPr>
              <p:spPr bwMode="auto">
                <a:xfrm>
                  <a:off x="-5351765" y="1435740"/>
                  <a:ext cx="4793175" cy="332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-5379873" y="1923501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Транспортный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-4686198" y="2156362"/>
                  <a:ext cx="996389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+0,3%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-1414333" y="1674203"/>
                  <a:ext cx="1141175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+16,4%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-4560598" y="3654435"/>
                  <a:ext cx="996389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+4,5%</a:t>
                  </a:r>
                  <a:endParaRPr lang="ru-RU" b="1" dirty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2903710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физических лиц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3426302"/>
                  <a:ext cx="3510867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Земельный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0" y="2414937"/>
                  <a:ext cx="3510866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48374" y="2303336"/>
            <a:ext cx="2780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Имущественные налоги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03217" y="2572978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+13,2%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184093" y="836712"/>
            <a:ext cx="37545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 – апреле 2018 года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1 054,4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млрд. 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135,2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млрд.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14,7%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 – апреле 2017 года.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При этом </a:t>
            </a:r>
            <a:r>
              <a:rPr lang="ru-RU" sz="1400" dirty="0" smtClean="0">
                <a:latin typeface="Arial Narrow" panose="020B0606020202030204" pitchFamily="34" charset="0"/>
              </a:rPr>
              <a:t>темп роста </a:t>
            </a:r>
            <a:r>
              <a:rPr lang="ru-RU" sz="1400" dirty="0">
                <a:latin typeface="Arial Narrow" panose="020B0606020202030204" pitchFamily="34" charset="0"/>
              </a:rPr>
              <a:t>поступлений </a:t>
            </a:r>
            <a:r>
              <a:rPr lang="ru-RU" sz="1400" dirty="0" smtClean="0">
                <a:latin typeface="Arial Narrow" panose="020B0606020202030204" pitchFamily="34" charset="0"/>
              </a:rPr>
              <a:t>НДФЛ в 2018 </a:t>
            </a:r>
            <a:r>
              <a:rPr lang="ru-RU" sz="1400" dirty="0">
                <a:latin typeface="Arial Narrow" panose="020B0606020202030204" pitchFamily="34" charset="0"/>
              </a:rPr>
              <a:t>году превысил </a:t>
            </a:r>
            <a:r>
              <a:rPr lang="ru-RU" sz="1400" dirty="0" smtClean="0">
                <a:latin typeface="Arial Narrow" panose="020B0606020202030204" pitchFamily="34" charset="0"/>
              </a:rPr>
              <a:t>темп роста </a:t>
            </a:r>
            <a:r>
              <a:rPr lang="ru-RU" sz="1400" dirty="0">
                <a:latin typeface="Arial Narrow" panose="020B0606020202030204" pitchFamily="34" charset="0"/>
              </a:rPr>
              <a:t>поступлений в </a:t>
            </a:r>
            <a:r>
              <a:rPr lang="ru-RU" sz="1400" dirty="0" smtClean="0">
                <a:latin typeface="Arial Narrow" panose="020B0606020202030204" pitchFamily="34" charset="0"/>
              </a:rPr>
              <a:t>2017 году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8,1 </a:t>
            </a:r>
            <a:r>
              <a:rPr lang="ru-RU" sz="1400" dirty="0">
                <a:latin typeface="Arial Narrow" panose="020B0606020202030204" pitchFamily="34" charset="0"/>
              </a:rPr>
              <a:t>п.п. (</a:t>
            </a:r>
            <a:r>
              <a:rPr lang="ru-RU" sz="1400" dirty="0" smtClean="0">
                <a:latin typeface="Arial Narrow" panose="020B0606020202030204" pitchFamily="34" charset="0"/>
              </a:rPr>
              <a:t>106,6%), одновременно опередив темп </a:t>
            </a:r>
            <a:r>
              <a:rPr lang="ru-RU" sz="1400" dirty="0">
                <a:latin typeface="Arial Narrow" panose="020B0606020202030204" pitchFamily="34" charset="0"/>
              </a:rPr>
              <a:t>роста среднемесячной начисленной заработной платы работников 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январь – апрель 2018 года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который в номинальном выражении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112,1%.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90811" y="149851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07377488"/>
              </p:ext>
            </p:extLst>
          </p:nvPr>
        </p:nvGraphicFramePr>
        <p:xfrm>
          <a:off x="359557" y="1694603"/>
          <a:ext cx="4895891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11634" y="11685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Налог на доходы физических лиц</a:t>
            </a:r>
            <a:endParaRPr lang="ru-RU" sz="1800" dirty="0"/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514" y="1621622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8230" y="1931785"/>
            <a:ext cx="753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1 054,4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71817430"/>
              </p:ext>
            </p:extLst>
          </p:nvPr>
        </p:nvGraphicFramePr>
        <p:xfrm>
          <a:off x="359557" y="2854349"/>
          <a:ext cx="4824536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04487" y="2805311"/>
            <a:ext cx="3642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налог, уплачиваемый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налоговыми агентами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039" y="2453626"/>
            <a:ext cx="1511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том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числе: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0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509397454"/>
              </p:ext>
            </p:extLst>
          </p:nvPr>
        </p:nvGraphicFramePr>
        <p:xfrm>
          <a:off x="37114" y="1031935"/>
          <a:ext cx="4524196" cy="308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9432" y="348380"/>
            <a:ext cx="4172535" cy="819797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Утилизационный сбор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8793" y="989814"/>
            <a:ext cx="40836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Снижение </a:t>
            </a:r>
            <a:r>
              <a:rPr lang="ru-RU" sz="1400" dirty="0">
                <a:latin typeface="Arial Narrow" panose="020B0606020202030204" pitchFamily="34" charset="0"/>
              </a:rPr>
              <a:t>поступлений </a:t>
            </a:r>
            <a:r>
              <a:rPr lang="ru-RU" sz="1400" b="1" dirty="0" smtClean="0">
                <a:latin typeface="Arial Narrow" panose="020B0606020202030204" pitchFamily="34" charset="0"/>
              </a:rPr>
              <a:t>утилизационного сбора</a:t>
            </a:r>
            <a:r>
              <a:rPr lang="ru-RU" sz="1400" dirty="0" smtClean="0">
                <a:latin typeface="Arial Narrow" panose="020B0606020202030204" pitchFamily="34" charset="0"/>
              </a:rPr>
              <a:t> в январе-апреле 2018 года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0,1 млрд рублей</a:t>
            </a:r>
            <a:r>
              <a:rPr lang="ru-RU" sz="1400" dirty="0" smtClean="0">
                <a:latin typeface="Arial Narrow" panose="020B0606020202030204" pitchFamily="34" charset="0"/>
              </a:rPr>
              <a:t> обусловлено уплатой платежей в более поздний срок.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9270" y="1891647"/>
            <a:ext cx="3441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колесные  транспортные средства и прицепы к ним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131840" y="1206775"/>
            <a:ext cx="1271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4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lang="ru-RU" altLang="ru-RU" sz="1000" dirty="0" smtClean="0">
              <a:solidFill>
                <a:prstClr val="black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016" y="2694032"/>
            <a:ext cx="2971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самоходные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машины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прицепы к ним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216822"/>
            <a:ext cx="2322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сбор, всего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67603" y="1540961"/>
            <a:ext cx="8875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-0,2%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9253" y="2418034"/>
            <a:ext cx="87669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+5,0%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6602" y="3242238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-40,4%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02" y="3700808"/>
            <a:ext cx="4487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2018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 по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утилизационному сбору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16079992"/>
              </p:ext>
            </p:extLst>
          </p:nvPr>
        </p:nvGraphicFramePr>
        <p:xfrm>
          <a:off x="827584" y="4308385"/>
          <a:ext cx="2652284" cy="253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65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Налоги, уплачиваемые в связи с применением специальных налоговых режимов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128626"/>
            <a:ext cx="3777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налогов, уплачиваемых в связи с применением специальных налоговых режимов</a:t>
            </a:r>
            <a:r>
              <a:rPr lang="ru-RU" sz="1400" dirty="0">
                <a:latin typeface="Arial Narrow" panose="020B0606020202030204" pitchFamily="34" charset="0"/>
              </a:rPr>
              <a:t>, в </a:t>
            </a:r>
            <a:r>
              <a:rPr lang="ru-RU" sz="1400" dirty="0" smtClean="0">
                <a:latin typeface="Arial Narrow" panose="020B0606020202030204" pitchFamily="34" charset="0"/>
              </a:rPr>
              <a:t>консолидированные бюджеты субъектов Российской </a:t>
            </a:r>
            <a:r>
              <a:rPr lang="ru-RU" sz="1400" dirty="0">
                <a:latin typeface="Arial Narrow" panose="020B0606020202030204" pitchFamily="34" charset="0"/>
              </a:rPr>
              <a:t>Федерации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январе-апреле 2018 года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latin typeface="Arial Narrow" panose="020B0606020202030204" pitchFamily="34" charset="0"/>
              </a:rPr>
              <a:t>221,7 </a:t>
            </a:r>
            <a:r>
              <a:rPr lang="ru-RU" sz="1400" dirty="0">
                <a:latin typeface="Arial Narrow" panose="020B0606020202030204" pitchFamily="34" charset="0"/>
              </a:rPr>
              <a:t>млрд. 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18,5%, или на 34,5 млрд рублей </a:t>
            </a:r>
            <a:r>
              <a:rPr lang="ru-RU" sz="1400" dirty="0"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январе-апреле 2017 года. В основном рост обеспечен увеличением налоговой базы по УСН и ростом количества налогоплательщиков, применяющих патентную систему налогообложения.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26595" y="180846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1865145"/>
            <a:ext cx="4864318" cy="2315290"/>
            <a:chOff x="299290" y="1865145"/>
            <a:chExt cx="4864318" cy="2315290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4006635740"/>
                </p:ext>
              </p:extLst>
            </p:nvPr>
          </p:nvGraphicFramePr>
          <p:xfrm>
            <a:off x="339072" y="1865145"/>
            <a:ext cx="4824536" cy="23152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3347864" y="2339588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+ 23,7%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339072" y="2566428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ЕНВД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299565" y="3055465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ЕСХН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299290" y="3524286"/>
              <a:ext cx="1115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Патент</a:t>
              </a:r>
              <a:endPara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91680" y="2780928"/>
              <a:ext cx="732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- 1,9%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42780" y="2039293"/>
              <a:ext cx="233604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УСН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1309" y="1157840"/>
            <a:ext cx="4534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поступления налогов, уплачиваемых в связи с применением специальных налоговых режимов, по видам налогов в бюджетную систему Российской Федерации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январе-апреле 2018 года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8613" y="37890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плательщиков налогов, уплачиваемых в связи с применением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спецрежимов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по видам налогов в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2016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148208" y="4387051"/>
            <a:ext cx="2969971" cy="1706245"/>
            <a:chOff x="342780" y="4782972"/>
            <a:chExt cx="2969971" cy="1706245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2360091542"/>
                </p:ext>
              </p:extLst>
            </p:nvPr>
          </p:nvGraphicFramePr>
          <p:xfrm>
            <a:off x="342780" y="4782972"/>
            <a:ext cx="2924810" cy="17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1195290" y="5085184"/>
              <a:ext cx="51879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-2,5%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1889185" y="5661248"/>
              <a:ext cx="56070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+1,4%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374856" y="5576788"/>
              <a:ext cx="937895" cy="444500"/>
              <a:chOff x="0" y="0"/>
              <a:chExt cx="938254" cy="445080"/>
            </a:xfrm>
          </p:grpSpPr>
          <p:sp>
            <p:nvSpPr>
              <p:cNvPr id="22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47708"/>
                <a:ext cx="938254" cy="397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750"/>
                  </a:spcAft>
                </a:pPr>
                <a:r>
                  <a:rPr lang="ru-RU" sz="1200" b="1" i="1" dirty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в 1,3 раза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119269" y="0"/>
                <a:ext cx="0" cy="278296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208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698634668"/>
              </p:ext>
            </p:extLst>
          </p:nvPr>
        </p:nvGraphicFramePr>
        <p:xfrm>
          <a:off x="288032" y="2789565"/>
          <a:ext cx="4824536" cy="231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1267895"/>
            <a:ext cx="42893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страховых взносов</a:t>
            </a:r>
            <a:r>
              <a:rPr lang="ru-RU" sz="1400" dirty="0">
                <a:latin typeface="Arial Narrow" panose="020B0606020202030204" pitchFamily="34" charset="0"/>
              </a:rPr>
              <a:t> на обязательное социальное страхование, администрируемых ФНС России,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январе-апреле 2018 года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b="1" dirty="0" smtClean="0">
                <a:latin typeface="Arial Narrow" panose="020B0606020202030204" pitchFamily="34" charset="0"/>
              </a:rPr>
              <a:t>1 895,9 млрд</a:t>
            </a:r>
            <a:r>
              <a:rPr lang="ru-RU" sz="1400" b="1" dirty="0">
                <a:latin typeface="Arial Narrow" panose="020B0606020202030204" pitchFamily="34" charset="0"/>
              </a:rPr>
              <a:t>.</a:t>
            </a:r>
            <a:r>
              <a:rPr lang="ru-RU" sz="1400" dirty="0">
                <a:latin typeface="Arial Narrow" panose="020B0606020202030204" pitchFamily="34" charset="0"/>
              </a:rPr>
              <a:t> 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13,8</a:t>
            </a:r>
            <a:r>
              <a:rPr lang="ru-RU" sz="1400" b="1" dirty="0" smtClean="0">
                <a:latin typeface="Arial Narrow" panose="020B0606020202030204" pitchFamily="34" charset="0"/>
              </a:rPr>
              <a:t>%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b="1" dirty="0" smtClean="0">
                <a:latin typeface="Arial Narrow" panose="020B0606020202030204" pitchFamily="34" charset="0"/>
              </a:rPr>
              <a:t>230,4 </a:t>
            </a:r>
            <a:r>
              <a:rPr lang="ru-RU" sz="1400" b="1" dirty="0">
                <a:latin typeface="Arial Narrow" panose="020B0606020202030204" pitchFamily="34" charset="0"/>
              </a:rPr>
              <a:t>млрд</a:t>
            </a:r>
            <a:r>
              <a:rPr lang="ru-RU" sz="1400" dirty="0">
                <a:latin typeface="Arial Narrow" panose="020B0606020202030204" pitchFamily="34" charset="0"/>
              </a:rPr>
              <a:t>. рублей больше </a:t>
            </a:r>
            <a:r>
              <a:rPr lang="ru-RU" sz="1400" dirty="0" smtClean="0">
                <a:latin typeface="Arial Narrow" panose="020B0606020202030204" pitchFamily="34" charset="0"/>
              </a:rPr>
              <a:t>аналогичного периода 2017 года.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2768" y="1285408"/>
            <a:ext cx="3789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Темпы </a:t>
            </a:r>
            <a:r>
              <a:rPr lang="ru-RU" sz="1400" dirty="0">
                <a:latin typeface="Arial Narrow" panose="020B0606020202030204" pitchFamily="34" charset="0"/>
              </a:rPr>
              <a:t>роста поступлений страховых взносов, администрируемых ФНС России, в государственные внебюджетные фонды Российской </a:t>
            </a:r>
            <a:r>
              <a:rPr lang="ru-RU" sz="1400" dirty="0" smtClean="0">
                <a:latin typeface="Arial Narrow" panose="020B0606020202030204" pitchFamily="34" charset="0"/>
              </a:rPr>
              <a:t>Федерации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январе-апреле </a:t>
            </a:r>
            <a:r>
              <a:rPr lang="ru-RU" sz="1400" dirty="0">
                <a:latin typeface="Arial Narrow" panose="020B0606020202030204" pitchFamily="34" charset="0"/>
              </a:rPr>
              <a:t>2018 года </a:t>
            </a:r>
            <a:r>
              <a:rPr lang="ru-RU" sz="1400" b="1" dirty="0" smtClean="0">
                <a:latin typeface="Arial Narrow" panose="020B0606020202030204" pitchFamily="34" charset="0"/>
              </a:rPr>
              <a:t>превышают </a:t>
            </a:r>
            <a:r>
              <a:rPr lang="ru-RU" sz="1400" b="1" dirty="0">
                <a:latin typeface="Arial Narrow" panose="020B0606020202030204" pitchFamily="34" charset="0"/>
              </a:rPr>
              <a:t>темпы роста заработной </a:t>
            </a:r>
            <a:r>
              <a:rPr lang="ru-RU" sz="1400" b="1" dirty="0" smtClean="0">
                <a:latin typeface="Arial Narrow" panose="020B0606020202030204" pitchFamily="34" charset="0"/>
              </a:rPr>
              <a:t>платы (112,1%)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1,7 </a:t>
            </a:r>
            <a:r>
              <a:rPr lang="ru-RU" sz="1400" dirty="0">
                <a:latin typeface="Arial Narrow" panose="020B0606020202030204" pitchFamily="34" charset="0"/>
              </a:rPr>
              <a:t>п.п., в том числе темпы роста поступлений в ПФР – на </a:t>
            </a:r>
            <a:r>
              <a:rPr lang="ru-RU" sz="1400" dirty="0" smtClean="0">
                <a:latin typeface="Arial Narrow" panose="020B0606020202030204" pitchFamily="34" charset="0"/>
              </a:rPr>
              <a:t>1,0 </a:t>
            </a:r>
            <a:r>
              <a:rPr lang="ru-RU" sz="1400" dirty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75555" y="273288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4099" y="3196104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+ 13,8%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88032" y="3490848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ПФР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48525" y="3979885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ФОМС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48525" y="4468922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ФСС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726029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+ 13,1%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1740" y="2963713"/>
            <a:ext cx="2336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Страховые взносы,</a:t>
            </a:r>
            <a:r>
              <a:rPr kumimoji="0" lang="ru-RU" altLang="ru-RU" sz="160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всего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85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Arial Narrow" panose="020B0606020202030204" pitchFamily="34" charset="0"/>
              </a:rPr>
              <a:t>Контрольная </a:t>
            </a:r>
            <a:r>
              <a:rPr lang="ru-RU" sz="1800" dirty="0"/>
              <a:t>работа (</a:t>
            </a:r>
            <a:r>
              <a:rPr lang="en-US" sz="1800" dirty="0"/>
              <a:t>I </a:t>
            </a:r>
            <a:r>
              <a:rPr lang="ru-RU" sz="1800" dirty="0"/>
              <a:t>квартал 2018 года)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4077" y="786408"/>
            <a:ext cx="914400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одной выездной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проверки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businessman3.pn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716016" y="951800"/>
            <a:ext cx="474058" cy="502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323528" y="1880980"/>
            <a:ext cx="443882" cy="416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803" t="24100" r="28147" b="34650"/>
          <a:stretch/>
        </p:blipFill>
        <p:spPr>
          <a:xfrm>
            <a:off x="4716016" y="1673918"/>
            <a:ext cx="371712" cy="41489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34279" y="1051799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выездных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проверок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4,1 тыс. 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26458" y="1011901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- 26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>
            <a:off x="3645540" y="90872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01964" y="1643580"/>
            <a:ext cx="3163160" cy="106534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по результатам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контрольно-аналитической работы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69 млрд. рублей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7548" y="1650176"/>
            <a:ext cx="914400" cy="546963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взыскания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82558" y="95180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+15,7%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77471" y="89365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61923" y="3341803"/>
            <a:ext cx="8426179" cy="353943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последние годы Федеральная налоговая служба сделала акцент на необходимость активного побуждения налогоплательщиков, в деятельности которых выявлены налоговые риски, к добровольному уточнению налоговых обязательств без назначения выездных налоговых проверок.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Так, по </a:t>
            </a:r>
            <a:r>
              <a:rPr lang="ru-RU" sz="1400" dirty="0">
                <a:latin typeface="Arial Narrow" panose="020B0606020202030204" pitchFamily="34" charset="0"/>
              </a:rPr>
              <a:t>результатам аналитической работы, проводимой налоговыми </a:t>
            </a:r>
            <a:r>
              <a:rPr lang="ru-RU" sz="1400" dirty="0" smtClean="0">
                <a:latin typeface="Arial Narrow" panose="020B0606020202030204" pitchFamily="34" charset="0"/>
              </a:rPr>
              <a:t>органами без назначения проверок, </a:t>
            </a:r>
            <a:r>
              <a:rPr lang="ru-RU" sz="1400" dirty="0">
                <a:latin typeface="Arial Narrow" panose="020B0606020202030204" pitchFamily="34" charset="0"/>
              </a:rPr>
              <a:t>в бюджет </a:t>
            </a:r>
            <a:r>
              <a:rPr lang="ru-RU" sz="1400" dirty="0" smtClean="0">
                <a:latin typeface="Arial Narrow" panose="020B0606020202030204" pitchFamily="34" charset="0"/>
              </a:rPr>
              <a:t>дополнительно поступило 11,9 </a:t>
            </a:r>
            <a:r>
              <a:rPr lang="ru-RU" sz="1400" dirty="0">
                <a:latin typeface="Arial Narrow" panose="020B0606020202030204" pitchFamily="34" charset="0"/>
              </a:rPr>
              <a:t>млрд. руб., </a:t>
            </a:r>
            <a:r>
              <a:rPr lang="ru-RU" sz="1400" dirty="0" smtClean="0">
                <a:latin typeface="Arial Narrow" panose="020B0606020202030204" pitchFamily="34" charset="0"/>
              </a:rPr>
              <a:t>что в 1,8 раза больше, чем в 2017 году.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Отраслевые </a:t>
            </a:r>
            <a:r>
              <a:rPr lang="ru-RU" sz="1400" b="1" dirty="0">
                <a:latin typeface="Arial Narrow" panose="020B0606020202030204" pitchFamily="34" charset="0"/>
              </a:rPr>
              <a:t>проекты Федеральной налоговой службы. 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Продолжается </a:t>
            </a:r>
            <a:r>
              <a:rPr lang="ru-RU" sz="1400" dirty="0">
                <a:latin typeface="Arial Narrow" panose="020B0606020202030204" pitchFamily="34" charset="0"/>
              </a:rPr>
              <a:t>работа по второму этапу отраслевого проекта, охватывающего внутренний рынок переработки сельскохозяйственного сырья. Число налогоплательщиков, подписавших Хартию в сфере оборота сельскохозяйственной продукции, которая предусматривает систему прямых поставок и отказ от контрактов с налогоплательщиками, обладающими признаками «проблемных» и «транзитных</a:t>
            </a:r>
            <a:r>
              <a:rPr lang="ru-RU" sz="1400" dirty="0" smtClean="0">
                <a:latin typeface="Arial Narrow" panose="020B0606020202030204" pitchFamily="34" charset="0"/>
              </a:rPr>
              <a:t>», </a:t>
            </a:r>
            <a:r>
              <a:rPr lang="ru-RU" sz="1400" dirty="0">
                <a:latin typeface="Arial Narrow" panose="020B0606020202030204" pitchFamily="34" charset="0"/>
              </a:rPr>
              <a:t>увеличилось и составило 2 863 организаций из 76 </a:t>
            </a:r>
            <a:r>
              <a:rPr lang="ru-RU" sz="1400" dirty="0" smtClean="0">
                <a:latin typeface="Arial Narrow" panose="020B0606020202030204" pitchFamily="34" charset="0"/>
              </a:rPr>
              <a:t>регионов России.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 smtClean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44367" y="1928298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+ 8,2%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64052" y="189077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320335" y="1729128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67,3%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980728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 smtClean="0"/>
              <a:t>Описание общего </a:t>
            </a:r>
            <a:r>
              <a:rPr lang="ru-RU" sz="1800" b="1" dirty="0"/>
              <a:t>экономического фона и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основных </a:t>
            </a:r>
            <a:r>
              <a:rPr lang="ru-RU" sz="1800" b="1" dirty="0"/>
              <a:t>тенденций </a:t>
            </a:r>
            <a:r>
              <a:rPr lang="ru-RU" sz="1800" b="1" dirty="0" smtClean="0"/>
              <a:t>развития </a:t>
            </a:r>
            <a:r>
              <a:rPr lang="ru-RU" sz="1800" b="1" dirty="0"/>
              <a:t>экономики </a:t>
            </a:r>
            <a:r>
              <a:rPr lang="ru-RU" sz="1800" b="1" dirty="0" smtClean="0"/>
              <a:t>страны</a:t>
            </a:r>
            <a:endParaRPr lang="ru-RU" sz="18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37456553"/>
              </p:ext>
            </p:extLst>
          </p:nvPr>
        </p:nvGraphicFramePr>
        <p:xfrm>
          <a:off x="467544" y="3433487"/>
          <a:ext cx="7798720" cy="337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1124744"/>
            <a:ext cx="8415569" cy="406800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Российская экономика продолжает показывать уверенный рост. Предварительная оценка Росстата дает возможность говорить о темпах роста ВВП в 2018 году не ниже сложившегося в течение всего 2017 года темпа.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Все секторы </a:t>
            </a:r>
            <a:r>
              <a:rPr lang="ru-RU" sz="1400" dirty="0" smtClean="0">
                <a:latin typeface="Arial Narrow" panose="020B0606020202030204" pitchFamily="34" charset="0"/>
              </a:rPr>
              <a:t>промышленности </a:t>
            </a:r>
            <a:r>
              <a:rPr lang="ru-RU" sz="1400" dirty="0">
                <a:latin typeface="Arial Narrow" panose="020B0606020202030204" pitchFamily="34" charset="0"/>
              </a:rPr>
              <a:t>демонстрируют </a:t>
            </a:r>
            <a:r>
              <a:rPr lang="ru-RU" sz="1400" dirty="0" smtClean="0">
                <a:latin typeface="Arial Narrow" panose="020B0606020202030204" pitchFamily="34" charset="0"/>
              </a:rPr>
              <a:t>рост, </a:t>
            </a:r>
            <a:r>
              <a:rPr lang="ru-RU" sz="1400" dirty="0">
                <a:latin typeface="Arial Narrow" panose="020B0606020202030204" pitchFamily="34" charset="0"/>
              </a:rPr>
              <a:t>несмотря на сложности внешнеэкономического характера</a:t>
            </a:r>
            <a:r>
              <a:rPr lang="ru-RU" sz="1400" dirty="0" smtClean="0">
                <a:latin typeface="Arial Narrow" panose="020B0606020202030204" pitchFamily="34" charset="0"/>
              </a:rPr>
              <a:t>. В частности, ускоренную динамику показывает обрабатывающее производство и добывающая отрасль.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На этом фоне также увеличились </a:t>
            </a:r>
            <a:r>
              <a:rPr lang="ru-RU" sz="1400" dirty="0">
                <a:latin typeface="Arial Narrow" panose="020B0606020202030204" pitchFamily="34" charset="0"/>
              </a:rPr>
              <a:t>объемы грузооборота </a:t>
            </a:r>
            <a:r>
              <a:rPr lang="ru-RU" sz="1400" dirty="0" smtClean="0">
                <a:latin typeface="Arial Narrow" panose="020B0606020202030204" pitchFamily="34" charset="0"/>
              </a:rPr>
              <a:t>транспорта, обеспечившие положительный вклад в экономику – </a:t>
            </a:r>
            <a:r>
              <a:rPr lang="ru-RU" sz="1400" dirty="0">
                <a:latin typeface="Arial Narrow" panose="020B0606020202030204" pitchFamily="34" charset="0"/>
              </a:rPr>
              <a:t>рост наблюдается по всем основным видам транспорта: железнодорожному, автомобильному и трубопроводному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Высокие темпы показал рост заработной платы. В связи с этим продолжает расти потребительский спрос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latin typeface="Arial Narrow" panose="020B0606020202030204" pitchFamily="34" charset="0"/>
              </a:rPr>
              <a:t>Также на </a:t>
            </a:r>
            <a:r>
              <a:rPr lang="ru-RU" sz="1400" dirty="0">
                <a:latin typeface="Arial Narrow" panose="020B0606020202030204" pitchFamily="34" charset="0"/>
              </a:rPr>
              <a:t>этом фоне </a:t>
            </a:r>
            <a:r>
              <a:rPr lang="ru-RU" sz="1400" dirty="0" smtClean="0">
                <a:latin typeface="Arial Narrow" panose="020B0606020202030204" pitchFamily="34" charset="0"/>
              </a:rPr>
              <a:t>продолжает замедление динамика </a:t>
            </a:r>
            <a:r>
              <a:rPr lang="ru-RU" sz="1400" dirty="0">
                <a:latin typeface="Arial Narrow" panose="020B0606020202030204" pitchFamily="34" charset="0"/>
              </a:rPr>
              <a:t>потребительских цен.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свою очередь, положительная динамика заработной платы является импульсом увеличения темпов розничной торговли, которая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года продолжает положительную тенденцию, сложившуюся во второй половине 2017 года. Однако оптовая торговля, в условиях тенденции роста на протяжении 2016-2017 годов, в целом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года сократила обороты на 0,5%.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На фоне увеличения стоимостного и физического объемов экспортируемой и импортируемой продукции отмечается также рост внешнеторгового оборота России и увеличение положительного сальдо торгового баланса.</a:t>
            </a:r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8412" y="422108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ВВП, %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Arial Narrow" panose="020B0606020202030204" pitchFamily="34" charset="0"/>
              </a:rPr>
              <a:t>Камеральный контроль  </a:t>
            </a:r>
            <a:r>
              <a:rPr lang="ru-RU" sz="1800" dirty="0"/>
              <a:t>(</a:t>
            </a:r>
            <a:r>
              <a:rPr lang="en-US" sz="1800" dirty="0"/>
              <a:t>I </a:t>
            </a:r>
            <a:r>
              <a:rPr lang="ru-RU" sz="1800" dirty="0"/>
              <a:t>квартал 2018 года)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1152" y="3444626"/>
            <a:ext cx="7641248" cy="266429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Внедрение ФНС России риск - ориентированного подхода к проведению проверок, усиление аналитической составляющей в контрольной работе, а также применение новейших автоматизированных аналитических инструментов, позволили значительно повысить дисциплинированность налогоплательщиков, сделать основной упор не на наказание, а на побуждение к добровольному уточнению и исполнению своих налоговых обязательств.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Так, показатель сумм увеличенных налоговых обязательств по уточненным налоговым декларациям, представленным налогоплательщиками в связи с самостоятельной оценкой рисков согласно критериям, </a:t>
            </a:r>
            <a:r>
              <a:rPr lang="ru-RU" sz="1400" dirty="0" smtClean="0">
                <a:latin typeface="Arial Narrow" panose="020B0606020202030204" pitchFamily="34" charset="0"/>
              </a:rPr>
              <a:t>разработанным ФНС России, за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квартал 2018 года по сравнению с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кварталом 2017 года увеличился почти в 2 </a:t>
            </a:r>
            <a:r>
              <a:rPr lang="ru-RU" sz="1400" dirty="0" smtClean="0">
                <a:latin typeface="Arial Narrow" panose="020B0606020202030204" pitchFamily="34" charset="0"/>
              </a:rPr>
              <a:t>раза, или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4,1 млрд. рублей </a:t>
            </a:r>
            <a:r>
              <a:rPr lang="ru-RU" sz="1400" dirty="0">
                <a:latin typeface="Arial Narrow" panose="020B0606020202030204" pitchFamily="34" charset="0"/>
              </a:rPr>
              <a:t>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8,3 млрд. рублей.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24315" y="1147094"/>
            <a:ext cx="7553005" cy="1849857"/>
            <a:chOff x="956591" y="813284"/>
            <a:chExt cx="7553005" cy="184985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587492" y="1032204"/>
              <a:ext cx="8867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+ 52,7%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956591" y="813284"/>
              <a:ext cx="7553005" cy="1849857"/>
              <a:chOff x="956591" y="813284"/>
              <a:chExt cx="7553005" cy="184985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56591" y="1613502"/>
                <a:ext cx="3310123" cy="1049639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Суммы возмещения НДС,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восстановленные вышестоящими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 и арбитражными судами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 после признания их необоснованными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959296" y="813284"/>
                <a:ext cx="388653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Доначислено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результатам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 проверок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17,5 млрд рублей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849774" y="960531"/>
                <a:ext cx="8338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+ 8,6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 rot="10800000">
                <a:off x="3622500" y="1575403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64698" y="833980"/>
                <a:ext cx="3244898" cy="732292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rmAutofit fontScale="92500" lnSpcReduction="20000"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Поступило по результатам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проверок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9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13,4 млрд рублей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844968" y="1675132"/>
                <a:ext cx="891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- 57,2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7386956" y="995289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622500" y="933981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</p:grpSp>
      </p:grp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66811" y="1243460"/>
            <a:ext cx="443882" cy="41665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389068" y="1250919"/>
            <a:ext cx="435248" cy="457174"/>
          </a:xfrm>
          <a:prstGeom prst="rect">
            <a:avLst/>
          </a:prstGeom>
        </p:spPr>
      </p:pic>
      <p:pic>
        <p:nvPicPr>
          <p:cNvPr id="53" name="Picture 4" descr="Z:\Мои документы\bar-ch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7" y="2027226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Налоговый контроль </a:t>
            </a:r>
            <a:r>
              <a:rPr lang="ru-RU" sz="1800" dirty="0"/>
              <a:t>цен (</a:t>
            </a:r>
            <a:r>
              <a:rPr lang="en-US" sz="1800" dirty="0"/>
              <a:t>I </a:t>
            </a:r>
            <a:r>
              <a:rPr lang="ru-RU" sz="1800" dirty="0"/>
              <a:t>квартал 2018 года)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669" y="3570229"/>
            <a:ext cx="8795827" cy="321148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88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01.04.2018 </a:t>
            </a:r>
            <a:r>
              <a:rPr lang="ru-RU" sz="1400" dirty="0" smtClean="0">
                <a:latin typeface="Arial Narrow" panose="020B0606020202030204" pitchFamily="34" charset="0"/>
              </a:rPr>
              <a:t>уменьшены </a:t>
            </a:r>
            <a:r>
              <a:rPr lang="ru-RU" sz="1400" dirty="0">
                <a:latin typeface="Arial Narrow" panose="020B0606020202030204" pitchFamily="34" charset="0"/>
              </a:rPr>
              <a:t>убытки на сумму 2,8 млрд. руб., что привело к увеличению суммы налога на прибыль к уплате в бюджет на 0,56 млрд. руб. в налоговых периодах использования убытков в уменьшение налоговой базы. </a:t>
            </a:r>
          </a:p>
          <a:p>
            <a:pPr indent="180000" algn="just">
              <a:lnSpc>
                <a:spcPct val="88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том числе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</a:t>
            </a:r>
            <a:r>
              <a:rPr lang="ru-RU" sz="1400" dirty="0">
                <a:latin typeface="Arial Narrow" panose="020B0606020202030204" pitchFamily="34" charset="0"/>
              </a:rPr>
              <a:t>года:</a:t>
            </a:r>
          </a:p>
          <a:p>
            <a:pPr indent="180000" algn="just">
              <a:lnSpc>
                <a:spcPct val="88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вынесено одно решение с общей суммой доначислений налога на прибыль организаций (включая пени) 0,07 млрд. рублей;</a:t>
            </a:r>
          </a:p>
          <a:p>
            <a:pPr indent="180000" algn="just">
              <a:lnSpc>
                <a:spcPct val="88000"/>
              </a:lnSpc>
            </a:pPr>
            <a:r>
              <a:rPr lang="ru-RU" sz="1400" dirty="0">
                <a:latin typeface="Arial Narrow" panose="020B0606020202030204" pitchFamily="34" charset="0"/>
              </a:rPr>
              <a:t>- вынесено 2 акта с общей суммой налоговых претензий 0,33 млрд. рублей.</a:t>
            </a:r>
          </a:p>
          <a:p>
            <a:pPr marL="285750" indent="-285750" algn="just">
              <a:lnSpc>
                <a:spcPct val="88000"/>
              </a:lnSpc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стадии проведения и оформления результатов находится 5 проверок. Предполагаемая сумма доначислений налога на прибыль по ним составляет 2,2 млрд. </a:t>
            </a:r>
            <a:r>
              <a:rPr lang="ru-RU" sz="1400" dirty="0" smtClean="0">
                <a:latin typeface="Arial Narrow" panose="020B0606020202030204" pitchFamily="34" charset="0"/>
              </a:rPr>
              <a:t>рублей.</a:t>
            </a:r>
          </a:p>
          <a:p>
            <a:pPr indent="180000" algn="just">
              <a:lnSpc>
                <a:spcPct val="88000"/>
              </a:lnSpc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88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2018 году в рамках реализации полномочий, предусмотренных главой 14.6 НК РФ, по состоянию на 01.04.2018 вынесено 4 решения о заключении соглашения о ценообразовании для целей налогообложения, заключено 1 соглашение о ценообразовании для целей налогообложения по сделкам по переработке нефти с 2 крупнейшими российскими налогоплательщиками.</a:t>
            </a:r>
          </a:p>
          <a:p>
            <a:pPr indent="180000" algn="just">
              <a:lnSpc>
                <a:spcPct val="88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Проведен мониторинг исполнения налогоплательщиками условий 3 ранее заключенных соглашений о ценообразовании для целей налогообложения.</a:t>
            </a:r>
          </a:p>
          <a:p>
            <a:pPr indent="180000" algn="just">
              <a:lnSpc>
                <a:spcPct val="88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01.04.2018 поступило 13 заявлений о заключении соглашений о ценообразовании для целей налогообложения от 5 крупнейших налогоплательщиков. </a:t>
            </a:r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16016" y="1707855"/>
            <a:ext cx="443882" cy="416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88983" y="1609323"/>
            <a:ext cx="2882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дополнительно поступившего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 по корректировкам налоговой базы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59655" y="1697641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1,7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6190" y="936070"/>
            <a:ext cx="30608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полноты исчисления и уплаты налогов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связи с совершением сделок между взаимозависимыми лицами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8" y="1022464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25388" y="1018949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34 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27718" y="1845364"/>
            <a:ext cx="443882" cy="4166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86680" y="1785202"/>
            <a:ext cx="288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доначислений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14084" y="1888215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3,5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07816" y="1041393"/>
            <a:ext cx="306086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Вынесено решений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84" y="1008735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782583" y="1037878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27 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6680" y="2431228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уведомлений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сделках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085" y="253253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901 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1612" y="3037689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сделок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09727" y="3010629"/>
            <a:ext cx="1273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9 771 тыс.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1448" y="2629448"/>
            <a:ext cx="223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21978" y="2620029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5 460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verified7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84085" y="2438530"/>
            <a:ext cx="369447" cy="52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2" y="2994178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16016" y="2693464"/>
            <a:ext cx="443882" cy="4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Валютный </a:t>
            </a:r>
            <a:r>
              <a:rPr lang="ru-RU" sz="1800" dirty="0"/>
              <a:t>контроль (</a:t>
            </a:r>
            <a:r>
              <a:rPr lang="en-US" sz="1800" dirty="0"/>
              <a:t>I </a:t>
            </a:r>
            <a:r>
              <a:rPr lang="ru-RU" sz="1800" dirty="0"/>
              <a:t>квартал 2018 года)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818" y="2256797"/>
            <a:ext cx="8401649" cy="358251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сравнению с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кварталом 2017 года </a:t>
            </a:r>
            <a:r>
              <a:rPr lang="ru-RU" sz="1400" dirty="0" smtClean="0">
                <a:latin typeface="Arial Narrow" panose="020B0606020202030204" pitchFamily="34" charset="0"/>
              </a:rPr>
              <a:t>в 4,8 раза </a:t>
            </a:r>
            <a:r>
              <a:rPr lang="ru-RU" sz="1400" dirty="0">
                <a:latin typeface="Arial Narrow" panose="020B0606020202030204" pitchFamily="34" charset="0"/>
              </a:rPr>
              <a:t>возросло число выявляемых нарушений, связанных с совершением незаконных валютных </a:t>
            </a:r>
            <a:r>
              <a:rPr lang="ru-RU" sz="1400" dirty="0" smtClean="0">
                <a:latin typeface="Arial Narrow" panose="020B0606020202030204" pitchFamily="34" charset="0"/>
              </a:rPr>
              <a:t>операций.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Также в 2017 году налоговыми органами вынесено </a:t>
            </a:r>
            <a:r>
              <a:rPr lang="ru-RU" sz="1400" dirty="0" smtClean="0">
                <a:latin typeface="Arial Narrow" panose="020B0606020202030204" pitchFamily="34" charset="0"/>
              </a:rPr>
              <a:t>     1 </a:t>
            </a:r>
            <a:r>
              <a:rPr lang="ru-RU" sz="1400" dirty="0">
                <a:latin typeface="Arial Narrow" panose="020B0606020202030204" pitchFamily="34" charset="0"/>
              </a:rPr>
              <a:t>452 представления об устранении причин и условий, способствовавших совершению административного правонарушения, а также 500 предписаний об устранении нарушений валютного </a:t>
            </a:r>
            <a:r>
              <a:rPr lang="ru-RU" sz="1400" dirty="0" smtClean="0">
                <a:latin typeface="Arial Narrow" panose="020B0606020202030204" pitchFamily="34" charset="0"/>
              </a:rPr>
              <a:t>законодательства.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Основными </a:t>
            </a:r>
            <a:r>
              <a:rPr lang="ru-RU" sz="1400" dirty="0">
                <a:latin typeface="Arial Narrow" panose="020B0606020202030204" pitchFamily="34" charset="0"/>
              </a:rPr>
              <a:t>задачами для налоговых органов при осуществлении валютного контроля являются: </a:t>
            </a:r>
          </a:p>
          <a:p>
            <a:pPr lvl="0"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снижение избыточной административной нагрузки на подконтрольные субъекты; </a:t>
            </a:r>
          </a:p>
          <a:p>
            <a:pPr lvl="0"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повышение эффективности проверок за счёт выявления наиболее значительных нарушений валютного законодательства таких как незаконные валютные операции, нарушение требования о репатриации денежных средств, непредставление уведомлений о зарубежных счетах и отчетов о движении средств по ним;</a:t>
            </a:r>
          </a:p>
          <a:p>
            <a:pPr lvl="0"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исключение случаев необоснованных запросов в ходе мероприятий валютного контроля значительного объема документов и информации, которые не являются необходимыми для подтверждения соответствующих нарушений или которые уже имеются непосредственно у самих налоговых органов.</a:t>
            </a:r>
          </a:p>
          <a:p>
            <a:pPr lvl="0"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организация работы по выявлению выгодоприобретателей и организаторов схем незаконного вывода денежных средств за рубеж и создание правоприменительной практики привлечения их к ответственности;</a:t>
            </a:r>
          </a:p>
          <a:p>
            <a:pPr lvl="0"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повышение уровня взыскания начисленных штрафных санкций;</a:t>
            </a:r>
          </a:p>
          <a:p>
            <a:pPr lvl="0"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проведение обучения и повышение квалификации сотрудников, осуществляющих валютный контроль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914" y="1045157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соблюдения валютного 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4949" y="1091720"/>
            <a:ext cx="67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+36%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03357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980728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084" y="1678305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взыскания штрафов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7265" y="161675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0184" y="1665619"/>
            <a:ext cx="2427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Взыскано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26158" y="1609636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1,9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0965" y="159990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08202" y="1578168"/>
            <a:ext cx="443882" cy="416650"/>
          </a:xfrm>
          <a:prstGeom prst="rect">
            <a:avLst/>
          </a:prstGeom>
        </p:spPr>
      </p:pic>
      <p:pic>
        <p:nvPicPr>
          <p:cNvPr id="15" name="businessman3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25534" y="1580783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5290184" y="1091720"/>
            <a:ext cx="2707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Предъявлено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47725" y="1079715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+ 42%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34536" y="100828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4889928" y="1031522"/>
            <a:ext cx="435248" cy="4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Задолженность (</a:t>
            </a:r>
            <a:r>
              <a:rPr lang="en-US" sz="1800" dirty="0"/>
              <a:t>I </a:t>
            </a:r>
            <a:r>
              <a:rPr lang="ru-RU" sz="1800" dirty="0"/>
              <a:t>квартал 2018 года)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2901" y="1548661"/>
            <a:ext cx="199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Взыскано (с учетом страховых взносов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33149" y="1664905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+53 млрд рублей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6494" y="1601505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Z:\Мои документы\c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4557"/>
            <a:ext cx="35862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1205" y="1392585"/>
            <a:ext cx="2403360" cy="1047304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Задолженность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(без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учета задолженности по страховым взносам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и организаций – банкротов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99546" y="1647711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- 4,2%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7567862" y="15129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8" name="Picture 3" descr="Z:\Мои документы\net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1796" y="1574817"/>
            <a:ext cx="35862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7524" y="2996953"/>
            <a:ext cx="8452540" cy="138499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 defTabSz="854075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результате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применения мер принудительного взыскания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 состоянию на 1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апреля 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 в бюджет взыскано (с учетом страховых взносов)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239 млрд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или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53 млрд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 рублей больше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чем за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аналогичный период прошлого года.</a:t>
            </a:r>
          </a:p>
          <a:p>
            <a:pPr indent="180000" algn="just" defTabSz="854075"/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 defTabSz="854075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Совокупная задолженность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(без учета задолженности по страховым взносам и задолженности организаций-банкротов) по состоянию на 01.04.2018 составила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931 млрд.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уменьшилась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относительно начала 2018 года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41 млрд. рублей, или на 4,2%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Обеспечение процедур </a:t>
            </a:r>
            <a:r>
              <a:rPr lang="ru-RU" sz="1800" dirty="0"/>
              <a:t>банкротства (</a:t>
            </a:r>
            <a:r>
              <a:rPr lang="en-US" sz="1800" dirty="0"/>
              <a:t>I </a:t>
            </a:r>
            <a:r>
              <a:rPr lang="ru-RU" sz="1800" dirty="0"/>
              <a:t>квартал 2018 года) 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58616" y="2511164"/>
            <a:ext cx="3212641" cy="8002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Погашение задолженности, включенной в реестр требований кредиторов </a:t>
            </a:r>
            <a:r>
              <a:rPr lang="ru-RU" dirty="0" smtClean="0"/>
              <a:t>должника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4,0 млрд. рублей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503" y="1777010"/>
            <a:ext cx="2672728" cy="8002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Поступления в рамках заключенных мировых </a:t>
            </a:r>
            <a:r>
              <a:rPr lang="ru-RU" dirty="0" smtClean="0"/>
              <a:t>соглашений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1,5 млрд рублей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verified7.pn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48531" y="2593729"/>
            <a:ext cx="369447" cy="52248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Прямоугольник 16"/>
          <p:cNvSpPr/>
          <p:nvPr/>
        </p:nvSpPr>
        <p:spPr>
          <a:xfrm>
            <a:off x="3378840" y="183813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210267" y="1029307"/>
            <a:ext cx="2576516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Погашено текущих платежей должниками, находящимися в стадии банкротства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11,8 млрд. 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4697" y="2717466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Эффективность применения института субсидиарной ответственности, поступило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1,1 млрд. рублей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8739" y="2747489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98893" y="270987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48162" y="1884727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1,7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84079" y="1211368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1,4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26633" y="112638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642237" y="2890841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132,5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38750" y="282194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6" name="Picture 2" descr="Z:\Мои документы\rich-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22" y="2622385"/>
            <a:ext cx="476758" cy="4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bar-ch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8" y="1066836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ои документы\human-resourc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4" y="1844824"/>
            <a:ext cx="546018" cy="5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Мои документы\coup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795" y="1076722"/>
            <a:ext cx="541707" cy="5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5074" y="1005230"/>
            <a:ext cx="27624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в бюджет в ходе дел о несостоятельности (банкротстве)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23,9 млрд.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78840" y="110323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29319" y="1162909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1,4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38269" y="1771038"/>
            <a:ext cx="24445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Погашение должниками-банкротами страховых взносов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6,8 млрд. 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84079" y="1914868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2,3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3982" y="188051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5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59" y="1851648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48532" y="3573016"/>
            <a:ext cx="8498870" cy="3194721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Повышена </a:t>
            </a:r>
            <a:r>
              <a:rPr lang="ru-RU" sz="1400" dirty="0">
                <a:latin typeface="Arial Narrow" panose="020B0606020202030204" pitchFamily="34" charset="0"/>
              </a:rPr>
              <a:t>эффективность направления материалов в правоохранительные органы для решения вопроса о возбуждении уголовных дел.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За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 </a:t>
            </a:r>
            <a:r>
              <a:rPr lang="ru-RU" sz="1400" dirty="0">
                <a:latin typeface="Arial Narrow" panose="020B0606020202030204" pitchFamily="34" charset="0"/>
              </a:rPr>
              <a:t>2018 года соотношение возбужденных уголовных дел к направленным составило </a:t>
            </a:r>
            <a:r>
              <a:rPr lang="ru-RU" sz="1400" b="1" dirty="0" smtClean="0">
                <a:latin typeface="Arial Narrow" panose="020B0606020202030204" pitchFamily="34" charset="0"/>
              </a:rPr>
              <a:t>55,4%, </a:t>
            </a:r>
            <a:r>
              <a:rPr lang="ru-RU" sz="1400" dirty="0">
                <a:latin typeface="Arial Narrow" panose="020B0606020202030204" pitchFamily="34" charset="0"/>
              </a:rPr>
              <a:t>что больше аналогичного периода прошлого года на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12,4</a:t>
            </a:r>
            <a:r>
              <a:rPr lang="ru-RU" sz="1400" b="1" dirty="0"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latin typeface="Arial Narrow" panose="020B0606020202030204" pitchFamily="34" charset="0"/>
              </a:rPr>
              <a:t>процентного пункта.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>
                <a:latin typeface="Arial Narrow" panose="020B0606020202030204" pitchFamily="34" charset="0"/>
              </a:rPr>
              <a:t>Активно реализуются положения Федерального закона от 29.12.2015 № 391-ФЗ «О внесении изменений в отдельные законодательные акты Российской Федерации».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За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 </a:t>
            </a:r>
            <a:r>
              <a:rPr lang="ru-RU" sz="1400" dirty="0">
                <a:latin typeface="Arial Narrow" panose="020B0606020202030204" pitchFamily="34" charset="0"/>
              </a:rPr>
              <a:t>2018 года привлечено к административной ответственности </a:t>
            </a:r>
            <a:r>
              <a:rPr lang="ru-RU" sz="1400" b="1" dirty="0" smtClean="0">
                <a:latin typeface="Arial Narrow" panose="020B0606020202030204" pitchFamily="34" charset="0"/>
              </a:rPr>
              <a:t>3,8 тысячи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нарушителей Закона о банкротстве на общую сумму административных штрафов </a:t>
            </a:r>
            <a:r>
              <a:rPr lang="ru-RU" sz="1400" b="1" dirty="0" smtClean="0">
                <a:latin typeface="Arial Narrow" panose="020B0606020202030204" pitchFamily="34" charset="0"/>
              </a:rPr>
              <a:t>16 </a:t>
            </a:r>
            <a:r>
              <a:rPr lang="ru-RU" sz="1400" b="1" dirty="0">
                <a:latin typeface="Arial Narrow" panose="020B0606020202030204" pitchFamily="34" charset="0"/>
              </a:rPr>
              <a:t>млн. рублей</a:t>
            </a:r>
            <a:r>
              <a:rPr lang="ru-RU" sz="1400" b="1" dirty="0" smtClean="0"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latin typeface="Arial Narrow" panose="020B0606020202030204" pitchFamily="34" charset="0"/>
              </a:rPr>
              <a:t>Перечислено в бюджет </a:t>
            </a:r>
            <a:r>
              <a:rPr lang="ru-RU" sz="1400" b="1" dirty="0" smtClean="0">
                <a:latin typeface="Arial Narrow" panose="020B0606020202030204" pitchFamily="34" charset="0"/>
              </a:rPr>
              <a:t>6,5 млн рублей </a:t>
            </a:r>
            <a:r>
              <a:rPr lang="ru-RU" sz="1400" dirty="0" smtClean="0">
                <a:latin typeface="Arial Narrow" panose="020B0606020202030204" pitchFamily="34" charset="0"/>
              </a:rPr>
              <a:t>административных штрафов. Вступили </a:t>
            </a:r>
            <a:r>
              <a:rPr lang="ru-RU" sz="1400" dirty="0">
                <a:latin typeface="Arial Narrow" panose="020B0606020202030204" pitchFamily="34" charset="0"/>
              </a:rPr>
              <a:t>в законную силу </a:t>
            </a:r>
            <a:r>
              <a:rPr lang="ru-RU" sz="1400" b="1" dirty="0" smtClean="0">
                <a:latin typeface="Arial Narrow" panose="020B0606020202030204" pitchFamily="34" charset="0"/>
              </a:rPr>
              <a:t>216 </a:t>
            </a:r>
            <a:r>
              <a:rPr lang="ru-RU" sz="1400" dirty="0">
                <a:latin typeface="Arial Narrow" panose="020B0606020202030204" pitchFamily="34" charset="0"/>
              </a:rPr>
              <a:t>судебных актов о дисквалификации должностных лиц за совершение административных правонарушений, предусмотренных частями 5.1 и 8 статьи 14.13 Кодекса об административных правонарушениях, что </a:t>
            </a:r>
            <a:r>
              <a:rPr lang="ru-RU" sz="1400" b="1" dirty="0">
                <a:latin typeface="Arial Narrow" panose="020B0606020202030204" pitchFamily="34" charset="0"/>
              </a:rPr>
              <a:t>в 4,2 раза </a:t>
            </a:r>
            <a:r>
              <a:rPr lang="ru-RU" sz="1400" dirty="0">
                <a:latin typeface="Arial Narrow" panose="020B0606020202030204" pitchFamily="34" charset="0"/>
              </a:rPr>
              <a:t>больше аналогичного периода прошлого </a:t>
            </a:r>
            <a:r>
              <a:rPr lang="ru-RU" sz="1400" dirty="0" smtClean="0">
                <a:latin typeface="Arial Narrow" panose="020B0606020202030204" pitchFamily="34" charset="0"/>
              </a:rPr>
              <a:t>года.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Сформированная </a:t>
            </a:r>
            <a:r>
              <a:rPr lang="ru-RU" sz="1400" dirty="0">
                <a:latin typeface="Arial Narrow" panose="020B0606020202030204" pitchFamily="34" charset="0"/>
              </a:rPr>
              <a:t>положительная судебная правоприменительная практика по взысканию страховых взносов и адресная работа с арбитражными управляющими и кредитными организациями обеспечили погашение должниками - банкротами </a:t>
            </a:r>
            <a:r>
              <a:rPr lang="ru-RU" sz="1400" b="1" dirty="0">
                <a:latin typeface="Arial Narrow" panose="020B0606020202030204" pitchFamily="34" charset="0"/>
              </a:rPr>
              <a:t>страховых </a:t>
            </a:r>
            <a:r>
              <a:rPr lang="ru-RU" sz="1400" b="1" dirty="0" smtClean="0">
                <a:latin typeface="Arial Narrow" panose="020B0606020202030204" pitchFamily="34" charset="0"/>
              </a:rPr>
              <a:t>взносов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размере </a:t>
            </a:r>
            <a:r>
              <a:rPr lang="ru-RU" sz="1400" b="1" dirty="0" smtClean="0">
                <a:latin typeface="Arial Narrow" panose="020B0606020202030204" pitchFamily="34" charset="0"/>
              </a:rPr>
              <a:t>6,8 </a:t>
            </a:r>
            <a:r>
              <a:rPr lang="ru-RU" sz="1400" b="1" dirty="0">
                <a:latin typeface="Arial Narrow" panose="020B0606020202030204" pitchFamily="34" charset="0"/>
              </a:rPr>
              <a:t>млрд. руб</a:t>
            </a:r>
            <a:r>
              <a:rPr lang="ru-RU" sz="1400" dirty="0">
                <a:latin typeface="Arial Narrow" panose="020B0606020202030204" pitchFamily="34" charset="0"/>
              </a:rPr>
              <a:t>., что больше аналогичного периода прошлого года </a:t>
            </a:r>
            <a:r>
              <a:rPr lang="ru-RU" sz="1400" b="1" dirty="0"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latin typeface="Arial Narrow" panose="020B0606020202030204" pitchFamily="34" charset="0"/>
              </a:rPr>
              <a:t>2,3 </a:t>
            </a:r>
            <a:r>
              <a:rPr lang="ru-RU" sz="1400" b="1" dirty="0">
                <a:latin typeface="Arial Narrow" panose="020B0606020202030204" pitchFamily="34" charset="0"/>
              </a:rPr>
              <a:t>раза</a:t>
            </a:r>
            <a:r>
              <a:rPr lang="ru-RU" sz="1400" b="1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4732"/>
            <a:ext cx="8229600" cy="10177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Досудебное урегулирование налоговых </a:t>
            </a:r>
            <a:r>
              <a:rPr lang="ru-RU" sz="1800" dirty="0"/>
              <a:t>споров (</a:t>
            </a:r>
            <a:r>
              <a:rPr lang="en-US" sz="1800" dirty="0"/>
              <a:t>I </a:t>
            </a:r>
            <a:r>
              <a:rPr lang="ru-RU" sz="1800" dirty="0"/>
              <a:t>квартал 2018 года)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803" t="24100" r="28147" b="34650"/>
          <a:stretch/>
        </p:blipFill>
        <p:spPr>
          <a:xfrm>
            <a:off x="4993897" y="1096121"/>
            <a:ext cx="371712" cy="4148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78793" y="2469028"/>
            <a:ext cx="2657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 по результатам ВНП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КНП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0328" y="2498306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- 13,2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3341904" y="243812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82484" y="1853208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числа удовлетворенных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7577" y="969947"/>
            <a:ext cx="2558939" cy="66723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удовлетворенных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требований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налогоплательщиков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65236" y="1954008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31,4%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64040" y="1166173"/>
            <a:ext cx="71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11,1%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720" y="3228851"/>
            <a:ext cx="8673752" cy="300082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Ввиду </a:t>
            </a:r>
            <a:r>
              <a:rPr lang="ru-RU" sz="1400" dirty="0">
                <a:latin typeface="Arial Narrow" panose="020B0606020202030204" pitchFamily="34" charset="0"/>
              </a:rPr>
              <a:t>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органах. Так,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I квартале 2018 года количество вынесенных судами 1 инстанции решений по заявлениям (искам) налогоплательщиков по налоговым спорам, прошедшим досудебное урегулирование, уменьшилось на 3,7% по сравнению с I кварталом 2017 года.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Сохранение положительной тенденции сокращения числа споров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года стало возможным благодаря выработке налоговыми органами единых правоприменительных подходов, изменивших порядок администрирования налогоплательщиков, учету судебной практики при проведении мероприятий налогового контроля, а также доведению правовых позиций при рассмотрении жалоб до налогоплательщиков через размещенные на сайте ФНС России </a:t>
            </a:r>
            <a:r>
              <a:rPr lang="en-US" sz="1400" dirty="0" smtClean="0">
                <a:latin typeface="Arial Narrow" panose="020B0606020202030204" pitchFamily="34" charset="0"/>
              </a:rPr>
              <a:t>on-line</a:t>
            </a:r>
            <a:r>
              <a:rPr lang="ru-RU" sz="1400" dirty="0" smtClean="0">
                <a:latin typeface="Arial Narrow" panose="020B0606020202030204" pitchFamily="34" charset="0"/>
              </a:rPr>
              <a:t> сервисы и средства массовой информации.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Служба </a:t>
            </a:r>
            <a:r>
              <a:rPr lang="ru-RU" sz="1400" dirty="0">
                <a:latin typeface="Arial Narrow" panose="020B0606020202030204" pitchFamily="34" charset="0"/>
              </a:rPr>
              <a:t>на постоянной основе осуществляет наполнение контента размещенного на сайте ФНС России интернет-сервиса «Решения по жалобам», предоставляющего возможность просмотра в свободном доступе наиболее значимых решений, вынесенных по результатам рассмотрения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налоговыми органами жалоб (обращений</a:t>
            </a:r>
            <a:r>
              <a:rPr lang="ru-RU" sz="1400" dirty="0">
                <a:latin typeface="Arial Narrow" panose="020B0606020202030204" pitchFamily="34" charset="0"/>
              </a:rPr>
              <a:t>) налогоплательщиков на акты налоговых органов ненормативного характера, действия или бездействие их должностных лиц. </a:t>
            </a:r>
          </a:p>
          <a:p>
            <a:pPr indent="180000" algn="just">
              <a:lnSpc>
                <a:spcPct val="90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Z:\Мои документы\police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9" y="2469028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53208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92596" y="625888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8900" y="1046952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поступивших жалоб по налоговым спорам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8401" y="1076415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- 13,2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2" descr="Z:\Мои документы\police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6" y="1046952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10800000">
            <a:off x="3320138" y="101381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68900" y="1762036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61299" y="1775963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- 3,3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3328604" y="172228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0" name="Picture 2" descr="Z:\Мои документы\police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6" y="1762036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Судебная работа налоговых </a:t>
            </a:r>
            <a:r>
              <a:rPr lang="ru-RU" sz="1800" dirty="0"/>
              <a:t>органов (</a:t>
            </a:r>
            <a:r>
              <a:rPr lang="en-US" sz="1800" dirty="0"/>
              <a:t>I </a:t>
            </a:r>
            <a:r>
              <a:rPr lang="ru-RU" sz="1800" dirty="0"/>
              <a:t>квартал 2018 года)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967220" y="1052736"/>
            <a:ext cx="2588283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судебных дел с бизнесом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2503" y="1310677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- 7,6%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7608" y="1897410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Удовлетворено в пользу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 сумм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45,9 млрд.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27714" y="212677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3792559" y="119675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13024" y="2163738"/>
            <a:ext cx="443882" cy="416650"/>
          </a:xfrm>
          <a:prstGeom prst="rect">
            <a:avLst/>
          </a:prstGeom>
        </p:spPr>
      </p:pic>
      <p:pic>
        <p:nvPicPr>
          <p:cNvPr id="3074" name="Picture 2" descr="Z:\Мои документы\ju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6" y="1268760"/>
            <a:ext cx="517684" cy="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0608" y="5950222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72110" y="4552536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356" y="3212976"/>
            <a:ext cx="8143581" cy="203132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Положительные результаты судебной </a:t>
            </a:r>
            <a:r>
              <a:rPr lang="ru-RU" sz="1400" dirty="0" smtClean="0">
                <a:latin typeface="Arial Narrow" panose="020B0606020202030204" pitchFamily="34" charset="0"/>
              </a:rPr>
              <a:t>работы </a:t>
            </a:r>
            <a:r>
              <a:rPr lang="en-US" sz="1400" dirty="0" smtClean="0">
                <a:latin typeface="Arial Narrow" panose="020B0606020202030204" pitchFamily="34" charset="0"/>
              </a:rPr>
              <a:t>          </a:t>
            </a:r>
            <a:r>
              <a:rPr lang="ru-RU" sz="1400" dirty="0" smtClean="0">
                <a:latin typeface="Arial Narrow" panose="020B0606020202030204" pitchFamily="34" charset="0"/>
              </a:rPr>
              <a:t>за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 2018 года связаны </a:t>
            </a:r>
            <a:r>
              <a:rPr lang="ru-RU" sz="1400" dirty="0">
                <a:latin typeface="Arial Narrow" panose="020B0606020202030204" pitchFamily="34" charset="0"/>
              </a:rPr>
              <a:t>с эффективной совместной работой контрольного блока и юридических (правовых) отделов, а также методологических подразделений на стадии проведения проверок и в ходе судебного разбирательства, а также при досудебном рассмотрении налоговых споров с учетом сложившейся судебной практики.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Кроме того, юридическими подразделениями налоговых органов обеспечивается правовое сопровождение налоговых проверок. В рамках взаимодействия подготавливаются дополнительные рекомендации, касающиеся мероприятий налогового контроля, правомерности доначисления налогов, предлагается дополнительное нормативное обоснование позиции налогового органа с учетом сложившейся судебной практики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4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3" y="2123232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2990" y="1990946"/>
            <a:ext cx="2686761" cy="818354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дел,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рассмотренных в пользу налоговых органов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1619" y="2161056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0,1%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94771" y="211380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07074" y="1294824"/>
            <a:ext cx="443882" cy="4166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65229" y="1052736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рассмотренных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55,4 млрд.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58328" y="1310677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- 7,4%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8028384" y="119675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0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Контрольно-кассовая техника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73498" y="2739424"/>
            <a:ext cx="8589495" cy="397031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настоящее время идет реализация второго этапа: до июля 2018 года Служба должна перевести на кассы организации и индивидуальных предпринимателей в сфере торговли и общепита на патентной системе и ЕНВД (применяющих наемный труд). Эти налогоплательщики ранее не применяли кассовые аппараты. Дополнительно - это порядка 1 млн. касс.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Реализованы новые подходы, приводящие к экономии затрат бизнеса: не надо идти в налоговую, чтобы зарегистрировать кассу; можно самостоятельно раз в три года заменить фискальный накопитель (аналог ЭКЛЗ), не прибегая к услугам посредников, и перерегистрировать кассу через личный кабинет на сайте ФНС; не надо опломбировать кассу и каждый год платить за техническое обслуживание.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Реальные </a:t>
            </a:r>
            <a:r>
              <a:rPr lang="ru-RU" sz="1400" b="1" dirty="0">
                <a:latin typeface="Arial Narrow" panose="020B0606020202030204" pitchFamily="34" charset="0"/>
              </a:rPr>
              <a:t>возможности и </a:t>
            </a:r>
            <a:r>
              <a:rPr lang="ru-RU" sz="1400" b="1" dirty="0" smtClean="0">
                <a:latin typeface="Arial Narrow" panose="020B0606020202030204" pitchFamily="34" charset="0"/>
              </a:rPr>
              <a:t>преимущества </a:t>
            </a:r>
            <a:r>
              <a:rPr lang="ru-RU" sz="1400" dirty="0" smtClean="0">
                <a:latin typeface="Arial Narrow" panose="020B0606020202030204" pitchFamily="34" charset="0"/>
              </a:rPr>
              <a:t>системы </a:t>
            </a:r>
            <a:r>
              <a:rPr lang="ru-RU" sz="1400" b="1" dirty="0" smtClean="0">
                <a:latin typeface="Arial Narrow" panose="020B0606020202030204" pitchFamily="34" charset="0"/>
              </a:rPr>
              <a:t>онлайн-касс</a:t>
            </a:r>
            <a:r>
              <a:rPr lang="ru-RU" sz="1400" dirty="0" smtClean="0">
                <a:latin typeface="Arial Narrow" panose="020B0606020202030204" pitchFamily="34" charset="0"/>
              </a:rPr>
              <a:t>:</a:t>
            </a:r>
          </a:p>
          <a:p>
            <a:pPr marL="285750" indent="180000" algn="just">
              <a:buFontTx/>
              <a:buChar char="-"/>
            </a:pPr>
            <a:r>
              <a:rPr lang="ru-RU" sz="1400" b="1" dirty="0" smtClean="0">
                <a:latin typeface="Arial Narrow" panose="020B0606020202030204" pitchFamily="34" charset="0"/>
              </a:rPr>
              <a:t>выравнивание </a:t>
            </a:r>
            <a:r>
              <a:rPr lang="ru-RU" sz="1400" b="1" dirty="0">
                <a:latin typeface="Arial Narrow" panose="020B0606020202030204" pitchFamily="34" charset="0"/>
              </a:rPr>
              <a:t>конкурентных условий</a:t>
            </a:r>
            <a:r>
              <a:rPr lang="ru-RU" sz="1400" dirty="0">
                <a:latin typeface="Arial Narrow" panose="020B0606020202030204" pitchFamily="34" charset="0"/>
              </a:rPr>
              <a:t> для всех налогоплательщиков,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18000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существенное </a:t>
            </a:r>
            <a:r>
              <a:rPr lang="ru-RU" sz="1400" b="1" dirty="0">
                <a:latin typeface="Arial Narrow" panose="020B0606020202030204" pitchFamily="34" charset="0"/>
              </a:rPr>
              <a:t>сокращение проверок</a:t>
            </a:r>
            <a:r>
              <a:rPr lang="ru-RU" sz="1400" dirty="0">
                <a:latin typeface="Arial Narrow" panose="020B0606020202030204" pitchFamily="34" charset="0"/>
              </a:rPr>
              <a:t> за счет дистанционного мониторинга и риск-ориентированного </a:t>
            </a:r>
            <a:r>
              <a:rPr lang="ru-RU" sz="1400" dirty="0" smtClean="0">
                <a:latin typeface="Arial Narrow" panose="020B0606020202030204" pitchFamily="34" charset="0"/>
              </a:rPr>
              <a:t>подхода</a:t>
            </a:r>
          </a:p>
          <a:p>
            <a:pPr marL="285750" indent="180000" algn="just">
              <a:buFontTx/>
              <a:buChar char="-"/>
            </a:pPr>
            <a:r>
              <a:rPr lang="ru-RU" sz="1400" b="1" dirty="0" smtClean="0">
                <a:latin typeface="Arial Narrow" panose="020B0606020202030204" pitchFamily="34" charset="0"/>
              </a:rPr>
              <a:t>регистрация </a:t>
            </a:r>
            <a:r>
              <a:rPr lang="ru-RU" sz="1400" b="1" dirty="0">
                <a:latin typeface="Arial Narrow" panose="020B0606020202030204" pitchFamily="34" charset="0"/>
              </a:rPr>
              <a:t>кассы через сайт</a:t>
            </a:r>
            <a:r>
              <a:rPr lang="ru-RU" sz="1400" dirty="0">
                <a:latin typeface="Arial Narrow" panose="020B0606020202030204" pitchFamily="34" charset="0"/>
              </a:rPr>
              <a:t> за несколько минут,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180000" algn="just">
              <a:buFontTx/>
              <a:buChar char="-"/>
            </a:pPr>
            <a:r>
              <a:rPr lang="ru-RU" sz="1400" b="1" dirty="0" smtClean="0">
                <a:latin typeface="Arial Narrow" panose="020B0606020202030204" pitchFamily="34" charset="0"/>
              </a:rPr>
              <a:t>полная </a:t>
            </a:r>
            <a:r>
              <a:rPr lang="ru-RU" sz="1400" b="1" dirty="0">
                <a:latin typeface="Arial Narrow" panose="020B0606020202030204" pitchFamily="34" charset="0"/>
              </a:rPr>
              <a:t>ликвидация кассовой отчетности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180000" algn="just">
              <a:buFontTx/>
              <a:buChar char="-"/>
            </a:pPr>
            <a:r>
              <a:rPr lang="ru-RU" sz="1400" b="1" dirty="0" smtClean="0">
                <a:latin typeface="Arial Narrow" panose="020B0606020202030204" pitchFamily="34" charset="0"/>
              </a:rPr>
              <a:t>защита </a:t>
            </a:r>
            <a:r>
              <a:rPr lang="ru-RU" sz="1400" b="1" dirty="0">
                <a:latin typeface="Arial Narrow" panose="020B0606020202030204" pitchFamily="34" charset="0"/>
              </a:rPr>
              <a:t>прав потребителя</a:t>
            </a:r>
            <a:r>
              <a:rPr lang="ru-RU" sz="1400" dirty="0">
                <a:latin typeface="Arial Narrow" panose="020B0606020202030204" pitchFamily="34" charset="0"/>
              </a:rPr>
              <a:t> за счет перехода на электронные чеки, которые можно получать и хранить в электронном </a:t>
            </a:r>
            <a:r>
              <a:rPr lang="ru-RU" sz="1400" dirty="0" smtClean="0">
                <a:latin typeface="Arial Narrow" panose="020B0606020202030204" pitchFamily="34" charset="0"/>
              </a:rPr>
              <a:t>виде.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Создан конкурентный рынок:</a:t>
            </a:r>
          </a:p>
          <a:p>
            <a:pPr marL="285750" indent="18000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42 </a:t>
            </a:r>
            <a:r>
              <a:rPr lang="ru-RU" sz="1400" dirty="0">
                <a:latin typeface="Arial Narrow" panose="020B0606020202030204" pitchFamily="34" charset="0"/>
              </a:rPr>
              <a:t>производителя включили в реестр 124 </a:t>
            </a:r>
            <a:r>
              <a:rPr lang="ru-RU" sz="1400" dirty="0" smtClean="0">
                <a:latin typeface="Arial Narrow" panose="020B0606020202030204" pitchFamily="34" charset="0"/>
              </a:rPr>
              <a:t>модели </a:t>
            </a:r>
            <a:r>
              <a:rPr lang="ru-RU" sz="1400" dirty="0">
                <a:latin typeface="Arial Narrow" panose="020B0606020202030204" pitchFamily="34" charset="0"/>
              </a:rPr>
              <a:t>касс,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18000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7 </a:t>
            </a:r>
            <a:r>
              <a:rPr lang="ru-RU" sz="1400" dirty="0">
                <a:latin typeface="Arial Narrow" panose="020B0606020202030204" pitchFamily="34" charset="0"/>
              </a:rPr>
              <a:t>производителей включили в реестр 15 моделей фискальных накопителей,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18000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разрешение </a:t>
            </a:r>
            <a:r>
              <a:rPr lang="ru-RU" sz="1400" dirty="0">
                <a:latin typeface="Arial Narrow" panose="020B0606020202030204" pitchFamily="34" charset="0"/>
              </a:rPr>
              <a:t>на обработку фискальных данных имеют 18 операторов. </a:t>
            </a:r>
            <a:endParaRPr lang="ru-RU" sz="14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524" y="1082782"/>
            <a:ext cx="300235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520</a:t>
            </a:r>
            <a:r>
              <a:rPr lang="ru-RU" dirty="0" smtClean="0"/>
              <a:t> налогоплательщиков применяют 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1,6 млн касс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7784" y="108278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27352" y="1181984"/>
            <a:ext cx="1016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+ 40%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Z:\Мои документы\cou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795" y="1076722"/>
            <a:ext cx="541707" cy="5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555857" y="858416"/>
            <a:ext cx="2520279" cy="914400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Выручка в среднем на 1 кассу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043724" y="1097307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1,5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12360" y="103915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75600" y="1124744"/>
            <a:ext cx="443882" cy="416650"/>
          </a:xfrm>
          <a:prstGeom prst="rect">
            <a:avLst/>
          </a:prstGeom>
        </p:spPr>
      </p:pic>
      <p:pic>
        <p:nvPicPr>
          <p:cNvPr id="4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8" y="1100766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524" y="1772816"/>
            <a:ext cx="340615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37 млрд чеков</a:t>
            </a:r>
            <a:r>
              <a:rPr lang="ru-RU" dirty="0" smtClean="0"/>
              <a:t> на сумму свыше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25 трлн рублей,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включая НДС – более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2 трлн рублей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8" y="1844824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51647" y="1650504"/>
            <a:ext cx="2520279" cy="914400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Ежемесячный оборот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9109" y="1903999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 трлн 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71390" y="1916832"/>
            <a:ext cx="443882" cy="4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Маркировка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962057" y="1723454"/>
            <a:ext cx="267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Промаркировано меховых изделий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62057" y="935008"/>
            <a:ext cx="2645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зарегистрированных участников в системе маркировки меховых изделий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8259" y="1100441"/>
            <a:ext cx="99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10 125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2967" y="103357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12967" y="175423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53051" y="1680941"/>
            <a:ext cx="1164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млн.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sym typeface="Symbol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товаров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Z:\Мои документы\cou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795" y="1076722"/>
            <a:ext cx="541707" cy="5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" y="1013423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ая\Коллегия ноябрь 2017\Итоги\t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" y="1779022"/>
            <a:ext cx="497989" cy="4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37" y="937501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184465" y="771396"/>
            <a:ext cx="2645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зарегистрированных участников в системе маркировки лекарственных препаратов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56748" y="99309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896102" y="1049788"/>
            <a:ext cx="996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5,6 тыс.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Picture 2" descr="Z:\Мои документы\medicine-pills-contain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50" y="1790059"/>
            <a:ext cx="486445" cy="4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73579" y="1791398"/>
            <a:ext cx="2916057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Промаркировано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лекарственных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препаратов  в системе маркировки ЛП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89406" y="181241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48389" y="1772493"/>
            <a:ext cx="798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млн.уп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619" y="2528923"/>
            <a:ext cx="8510861" cy="4271594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Маркировка меховых изделий обеспечивает: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полную </a:t>
            </a:r>
            <a:r>
              <a:rPr lang="ru-RU" sz="1400" dirty="0" err="1">
                <a:latin typeface="Arial Narrow" panose="020B0606020202030204" pitchFamily="34" charset="0"/>
              </a:rPr>
              <a:t>прослеживаемость</a:t>
            </a:r>
            <a:r>
              <a:rPr lang="ru-RU" sz="1400" dirty="0">
                <a:latin typeface="Arial Narrow" panose="020B0606020202030204" pitchFamily="34" charset="0"/>
              </a:rPr>
              <a:t> оборота товаров от производителя до его конечной реализации, что приводит к возможности видеть рынок товаров в режиме «онлайн</a:t>
            </a:r>
            <a:r>
              <a:rPr lang="ru-RU" sz="1400" dirty="0" smtClean="0">
                <a:latin typeface="Arial Narrow" panose="020B0606020202030204" pitchFamily="34" charset="0"/>
              </a:rPr>
              <a:t>»,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противодействие </a:t>
            </a:r>
            <a:r>
              <a:rPr lang="ru-RU" sz="1400" dirty="0">
                <a:latin typeface="Arial Narrow" panose="020B0606020202030204" pitchFamily="34" charset="0"/>
              </a:rPr>
              <a:t>поступлению в легальный оборот фальсифицированной, контрафактной и недоброкачественной продукции.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помощью маркировки лекарственных </a:t>
            </a:r>
            <a:r>
              <a:rPr lang="ru-RU" sz="1400" dirty="0" smtClean="0">
                <a:latin typeface="Arial Narrow" panose="020B0606020202030204" pitchFamily="34" charset="0"/>
              </a:rPr>
              <a:t>препаратов можно заблокировать </a:t>
            </a:r>
            <a:r>
              <a:rPr lang="ru-RU" sz="1400" dirty="0">
                <a:latin typeface="Arial Narrow" panose="020B0606020202030204" pitchFamily="34" charset="0"/>
              </a:rPr>
              <a:t>оборот недоброкачественных лекарств, а также обеспечить оперативную переброску лекарств в очаги эпидемии.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Для этого создано приложение </a:t>
            </a:r>
            <a:r>
              <a:rPr lang="ru-RU" sz="1400" dirty="0">
                <a:latin typeface="Arial Narrow" panose="020B0606020202030204" pitchFamily="34" charset="0"/>
              </a:rPr>
              <a:t>для </a:t>
            </a:r>
            <a:r>
              <a:rPr lang="ru-RU" sz="1400" dirty="0" smtClean="0">
                <a:latin typeface="Arial Narrow" panose="020B0606020202030204" pitchFamily="34" charset="0"/>
              </a:rPr>
              <a:t>мобильных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устройств </a:t>
            </a:r>
            <a:r>
              <a:rPr lang="ru-RU" sz="1400" dirty="0">
                <a:latin typeface="Arial Narrow" panose="020B0606020202030204" pitchFamily="34" charset="0"/>
              </a:rPr>
              <a:t>на базе IOS и </a:t>
            </a:r>
            <a:r>
              <a:rPr lang="ru-RU" sz="1400" dirty="0" err="1">
                <a:latin typeface="Arial Narrow" panose="020B0606020202030204" pitchFamily="34" charset="0"/>
              </a:rPr>
              <a:t>Android</a:t>
            </a:r>
            <a:r>
              <a:rPr lang="ru-RU" sz="1400" dirty="0">
                <a:latin typeface="Arial Narrow" panose="020B0606020202030204" pitchFamily="34" charset="0"/>
              </a:rPr>
              <a:t> проверить легальность приобретаемого маркированного товара и в случае отрицательного результата проверки немедленно сообщать об этом факте в систему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</a:t>
            </a:r>
            <a:r>
              <a:rPr lang="ru-RU" sz="1400" dirty="0">
                <a:latin typeface="Arial Narrow" panose="020B0606020202030204" pitchFamily="34" charset="0"/>
              </a:rPr>
              <a:t>с декабря 2017 ФНС России </a:t>
            </a:r>
            <a:r>
              <a:rPr lang="ru-RU" sz="1400" dirty="0" smtClean="0">
                <a:latin typeface="Arial Narrow" panose="020B0606020202030204" pitchFamily="34" charset="0"/>
              </a:rPr>
              <a:t>реализует пилотный проект </a:t>
            </a:r>
            <a:r>
              <a:rPr lang="ru-RU" sz="1400" dirty="0">
                <a:latin typeface="Arial Narrow" panose="020B0606020202030204" pitchFamily="34" charset="0"/>
              </a:rPr>
              <a:t>по интеграции системы маркировки с «облачными кассами</a:t>
            </a:r>
            <a:r>
              <a:rPr lang="ru-RU" sz="1400" dirty="0" smtClean="0">
                <a:latin typeface="Arial Narrow" panose="020B0606020202030204" pitchFamily="34" charset="0"/>
              </a:rPr>
              <a:t>». В </a:t>
            </a:r>
            <a:r>
              <a:rPr lang="ru-RU" sz="1400" dirty="0">
                <a:latin typeface="Arial Narrow" panose="020B0606020202030204" pitchFamily="34" charset="0"/>
              </a:rPr>
              <a:t>рамках </a:t>
            </a:r>
            <a:r>
              <a:rPr lang="ru-RU" sz="1400" dirty="0" smtClean="0">
                <a:latin typeface="Arial Narrow" panose="020B0606020202030204" pitchFamily="34" charset="0"/>
              </a:rPr>
              <a:t>проекта на </a:t>
            </a:r>
            <a:r>
              <a:rPr lang="ru-RU" sz="1400" dirty="0">
                <a:latin typeface="Arial Narrow" panose="020B0606020202030204" pitchFamily="34" charset="0"/>
              </a:rPr>
              <a:t>основании фискальных данных происходит автоматическое выбытие товаров, проданных в розницу, в информационной системе маркировки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настоящее время проект по маркировке лекарственных препаратов продлен до конца 2018 года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32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Государственная регистрация и учет налогоплательщиков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322" y="1946713"/>
            <a:ext cx="271875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ЕГРЮЛ </a:t>
            </a:r>
          </a:p>
          <a:p>
            <a:r>
              <a:rPr lang="ru-RU" dirty="0" smtClean="0"/>
              <a:t>о юридических лицах, прекративших свою деятельность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279" y="1278276"/>
            <a:ext cx="244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ЕГРЮЛ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юридических лицах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664" y="1356093"/>
            <a:ext cx="82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- 11,7%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96613" y="1230507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64697" y="1283372"/>
            <a:ext cx="2259631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ЕГРИП об индивидуальных предпринимателях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697" y="2034965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ЕГРИП об ИП, прекративших свою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90227" y="2106657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13,8%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46638" y="1337331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+ 3,4%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17693" y="12603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93739" y="2106657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+ 16,3%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54414" y="204683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539651"/>
            <a:ext cx="8640960" cy="341632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По 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апреля 2018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юридических лиц (ЕГРЮЛ)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4 289,6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 </a:t>
            </a:r>
            <a:r>
              <a:rPr lang="ru-RU" sz="1350" dirty="0">
                <a:latin typeface="Arial Narrow" panose="020B0606020202030204" pitchFamily="34" charset="0"/>
              </a:rPr>
              <a:t>(кроме прекративших свою деятельность) и о </a:t>
            </a:r>
            <a:r>
              <a:rPr lang="ru-RU" sz="1350" b="1" dirty="0" smtClean="0">
                <a:latin typeface="Arial Narrow" panose="020B0606020202030204" pitchFamily="34" charset="0"/>
              </a:rPr>
              <a:t>6 037,6</a:t>
            </a:r>
            <a:r>
              <a:rPr lang="ru-RU" sz="1350" dirty="0" smtClean="0">
                <a:latin typeface="Arial Narrow" panose="020B0606020202030204" pitchFamily="34" charset="0"/>
              </a:rPr>
              <a:t>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лиц, </a:t>
            </a:r>
            <a:r>
              <a:rPr lang="ru-RU" sz="1350" dirty="0">
                <a:latin typeface="Arial Narrow" panose="020B0606020202030204" pitchFamily="34" charset="0"/>
              </a:rPr>
              <a:t>прекративших свою </a:t>
            </a:r>
            <a:r>
              <a:rPr lang="ru-RU" sz="1350" dirty="0" smtClean="0">
                <a:latin typeface="Arial Narrow" panose="020B0606020202030204" pitchFamily="34" charset="0"/>
              </a:rPr>
              <a:t>деятельность.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апреля 2018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индивидуальных предпринимателей (ЕГРИП) содержатся сведения о </a:t>
            </a:r>
            <a:r>
              <a:rPr lang="ru-RU" sz="1350" b="1" dirty="0">
                <a:latin typeface="Arial Narrow" panose="020B0606020202030204" pitchFamily="34" charset="0"/>
              </a:rPr>
              <a:t>3 </a:t>
            </a:r>
            <a:r>
              <a:rPr lang="ru-RU" sz="1350" b="1" dirty="0" smtClean="0">
                <a:latin typeface="Arial Narrow" panose="020B0606020202030204" pitchFamily="34" charset="0"/>
              </a:rPr>
              <a:t>877,4</a:t>
            </a:r>
            <a:r>
              <a:rPr lang="ru-RU" sz="1350" b="1" dirty="0">
                <a:latin typeface="Arial Narrow" panose="020B0606020202030204" pitchFamily="34" charset="0"/>
              </a:rPr>
              <a:t> тыс. </a:t>
            </a:r>
            <a:r>
              <a:rPr lang="ru-RU" sz="1350" dirty="0">
                <a:latin typeface="Arial Narrow" panose="020B0606020202030204" pitchFamily="34" charset="0"/>
              </a:rPr>
              <a:t> индивидуальных </a:t>
            </a:r>
            <a:r>
              <a:rPr lang="ru-RU" sz="1350" dirty="0" smtClean="0">
                <a:latin typeface="Arial Narrow" panose="020B0606020202030204" pitchFamily="34" charset="0"/>
              </a:rPr>
              <a:t>предпринимателей </a:t>
            </a:r>
            <a:r>
              <a:rPr lang="ru-RU" sz="1350" dirty="0">
                <a:latin typeface="Arial Narrow" panose="020B0606020202030204" pitchFamily="34" charset="0"/>
              </a:rPr>
              <a:t>и крестьянских (фермерских) </a:t>
            </a:r>
            <a:r>
              <a:rPr lang="ru-RU" sz="1350" dirty="0" smtClean="0">
                <a:latin typeface="Arial Narrow" panose="020B0606020202030204" pitchFamily="34" charset="0"/>
              </a:rPr>
              <a:t>хозяйств, </a:t>
            </a:r>
            <a:r>
              <a:rPr lang="ru-RU" sz="1350" dirty="0">
                <a:latin typeface="Arial Narrow" panose="020B0606020202030204" pitchFamily="34" charset="0"/>
              </a:rPr>
              <a:t>кроме прекративших свою деятельность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использованием сервиса «Подача электронных документов на государственную регистрацию» за 1 квартал 2018 года направлено около 186,6 тыс. пакетов электронных документов.</a:t>
            </a:r>
          </a:p>
          <a:p>
            <a:pPr indent="180000" algn="just"/>
            <a:endParaRPr lang="ru-RU" sz="135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10 </a:t>
            </a:r>
            <a:r>
              <a:rPr lang="ru-RU" sz="1350" dirty="0" smtClean="0">
                <a:latin typeface="Arial Narrow" panose="020B0606020202030204" pitchFamily="34" charset="0"/>
              </a:rPr>
              <a:t>апреля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2018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года </a:t>
            </a:r>
            <a:r>
              <a:rPr lang="ru-RU" sz="1350" dirty="0">
                <a:latin typeface="Arial Narrow" panose="020B0606020202030204" pitchFamily="34" charset="0"/>
              </a:rPr>
              <a:t>в </a:t>
            </a:r>
            <a:r>
              <a:rPr lang="ru-RU" sz="1350" b="1" dirty="0" smtClean="0">
                <a:latin typeface="Arial Narrow" panose="020B0606020202030204" pitchFamily="34" charset="0"/>
              </a:rPr>
              <a:t>Едином реестре </a:t>
            </a:r>
            <a:r>
              <a:rPr lang="ru-RU" sz="1350" b="1" dirty="0">
                <a:latin typeface="Arial Narrow" panose="020B0606020202030204" pitchFamily="34" charset="0"/>
              </a:rPr>
              <a:t>субъектов малого и среднего предпринимательства </a:t>
            </a:r>
            <a:r>
              <a:rPr lang="ru-RU" sz="1350" dirty="0" smtClean="0">
                <a:latin typeface="Arial Narrow" panose="020B0606020202030204" pitchFamily="34" charset="0"/>
              </a:rPr>
              <a:t>содержатся </a:t>
            </a:r>
            <a:r>
              <a:rPr lang="ru-RU" sz="1350" dirty="0">
                <a:latin typeface="Arial Narrow" panose="020B0606020202030204" pitchFamily="34" charset="0"/>
              </a:rPr>
              <a:t>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6,12</a:t>
            </a:r>
            <a:r>
              <a:rPr lang="ru-RU" sz="1350" b="1" dirty="0">
                <a:latin typeface="Arial Narrow" panose="020B0606020202030204" pitchFamily="34" charset="0"/>
              </a:rPr>
              <a:t> млн. </a:t>
            </a:r>
            <a:r>
              <a:rPr lang="ru-RU" sz="1350" dirty="0" smtClean="0">
                <a:latin typeface="Arial Narrow" panose="020B0606020202030204" pitchFamily="34" charset="0"/>
              </a:rPr>
              <a:t>субъектов </a:t>
            </a:r>
            <a:r>
              <a:rPr lang="ru-RU" sz="1350" dirty="0">
                <a:latin typeface="Arial Narrow" panose="020B0606020202030204" pitchFamily="34" charset="0"/>
              </a:rPr>
              <a:t>малого и среднего предпринимательства, </a:t>
            </a:r>
            <a:r>
              <a:rPr lang="ru-RU" sz="1350" dirty="0" smtClean="0">
                <a:latin typeface="Arial Narrow" panose="020B0606020202030204" pitchFamily="34" charset="0"/>
              </a:rPr>
              <a:t>из </a:t>
            </a:r>
            <a:r>
              <a:rPr lang="ru-RU" sz="1350" dirty="0">
                <a:latin typeface="Arial Narrow" panose="020B0606020202030204" pitchFamily="34" charset="0"/>
              </a:rPr>
              <a:t>них </a:t>
            </a:r>
            <a:r>
              <a:rPr lang="ru-RU" sz="1350" dirty="0" smtClean="0">
                <a:latin typeface="Arial Narrow" panose="020B0606020202030204" pitchFamily="34" charset="0"/>
              </a:rPr>
              <a:t>– 5,8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млн. </a:t>
            </a:r>
            <a:r>
              <a:rPr lang="ru-RU" sz="1350" dirty="0">
                <a:latin typeface="Arial Narrow" panose="020B0606020202030204" pitchFamily="34" charset="0"/>
              </a:rPr>
              <a:t>микропредприятий с доходами до 120 млн. рублей, </a:t>
            </a:r>
            <a:r>
              <a:rPr lang="ru-RU" sz="1350" dirty="0" smtClean="0">
                <a:latin typeface="Arial Narrow" panose="020B0606020202030204" pitchFamily="34" charset="0"/>
              </a:rPr>
              <a:t>264,6</a:t>
            </a:r>
            <a:r>
              <a:rPr lang="ru-RU" sz="1350" dirty="0">
                <a:latin typeface="Arial Narrow" panose="020B0606020202030204" pitchFamily="34" charset="0"/>
              </a:rPr>
              <a:t> тыс. малых предприятий и </a:t>
            </a:r>
            <a:r>
              <a:rPr lang="ru-RU" sz="1350" dirty="0" smtClean="0">
                <a:latin typeface="Arial Narrow" panose="020B0606020202030204" pitchFamily="34" charset="0"/>
              </a:rPr>
              <a:t>20,1</a:t>
            </a:r>
            <a:r>
              <a:rPr lang="ru-RU" sz="1350" dirty="0">
                <a:latin typeface="Arial Narrow" panose="020B0606020202030204" pitchFamily="34" charset="0"/>
              </a:rPr>
              <a:t> тыс. средних предприятий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За </a:t>
            </a:r>
            <a:r>
              <a:rPr lang="en-US" sz="1350" dirty="0" smtClean="0">
                <a:latin typeface="Arial Narrow" panose="020B0606020202030204" pitchFamily="34" charset="0"/>
              </a:rPr>
              <a:t>I </a:t>
            </a:r>
            <a:r>
              <a:rPr lang="ru-RU" sz="1350" dirty="0" smtClean="0">
                <a:latin typeface="Arial Narrow" panose="020B0606020202030204" pitchFamily="34" charset="0"/>
              </a:rPr>
              <a:t>квартал 2018 года </a:t>
            </a:r>
            <a:r>
              <a:rPr lang="ru-RU" sz="1350" dirty="0">
                <a:latin typeface="Arial Narrow" panose="020B0606020202030204" pitchFamily="34" charset="0"/>
              </a:rPr>
              <a:t>пользователями выполнено около </a:t>
            </a:r>
            <a:r>
              <a:rPr lang="ru-RU" sz="1350" dirty="0" smtClean="0">
                <a:latin typeface="Arial Narrow" panose="020B0606020202030204" pitchFamily="34" charset="0"/>
              </a:rPr>
              <a:t/>
            </a:r>
            <a:br>
              <a:rPr lang="ru-RU" sz="1350" dirty="0" smtClean="0">
                <a:latin typeface="Arial Narrow" panose="020B0606020202030204" pitchFamily="34" charset="0"/>
              </a:rPr>
            </a:br>
            <a:r>
              <a:rPr lang="ru-RU" sz="1350" b="1" dirty="0" smtClean="0">
                <a:latin typeface="Arial Narrow" panose="020B0606020202030204" pitchFamily="34" charset="0"/>
              </a:rPr>
              <a:t>4,0 млн. </a:t>
            </a:r>
            <a:r>
              <a:rPr lang="ru-RU" sz="1350" b="1" dirty="0">
                <a:latin typeface="Arial Narrow" panose="020B0606020202030204" pitchFamily="34" charset="0"/>
              </a:rPr>
              <a:t>поисковых запросов</a:t>
            </a:r>
            <a:r>
              <a:rPr lang="ru-RU" sz="1350" dirty="0">
                <a:latin typeface="Arial Narrow" panose="020B0606020202030204" pitchFamily="34" charset="0"/>
              </a:rPr>
              <a:t>, в том числе сформировано более </a:t>
            </a:r>
            <a:r>
              <a:rPr lang="ru-RU" sz="1350" b="1" dirty="0" smtClean="0">
                <a:latin typeface="Arial Narrow" panose="020B0606020202030204" pitchFamily="34" charset="0"/>
              </a:rPr>
              <a:t>1,0 млн. </a:t>
            </a:r>
            <a:r>
              <a:rPr lang="ru-RU" sz="1350" b="1" dirty="0">
                <a:latin typeface="Arial Narrow" panose="020B0606020202030204" pitchFamily="34" charset="0"/>
              </a:rPr>
              <a:t>выписок</a:t>
            </a:r>
            <a:r>
              <a:rPr lang="ru-RU" sz="1350" dirty="0">
                <a:latin typeface="Arial Narrow" panose="020B0606020202030204" pitchFamily="34" charset="0"/>
              </a:rPr>
              <a:t> из 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4697" y="2708340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Реестр МСП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49343" y="2721518"/>
            <a:ext cx="2795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Количество  поданных на государственную регистрацию пакетов электронных документов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90155" y="288597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+ 34,0%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16233" y="2870964"/>
            <a:ext cx="34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78840" y="198826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746638" y="2833772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52320" y="27952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6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283372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021084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" y="1283372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696" y="1859796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" y="2021084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Мои документы\calend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761183"/>
            <a:ext cx="591260" cy="5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" y="2833772"/>
            <a:ext cx="4397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9425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О</a:t>
            </a:r>
            <a:r>
              <a:rPr lang="ru-RU" sz="1800" dirty="0" smtClean="0">
                <a:latin typeface="Arial Narrow" panose="020B0606020202030204" pitchFamily="34" charset="0"/>
              </a:rPr>
              <a:t>сновные тенденции развития реального сектора экономики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92088" cy="8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2780928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Добывающие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0832" y="3022681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780928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Обрабатывающие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0217" y="3031012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+2,2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43022" y="270892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Обеспечение электроэнергией, газом, паром, кондиционирование воздуха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980728"/>
            <a:ext cx="74655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Устойчивый </a:t>
            </a:r>
            <a:r>
              <a:rPr lang="ru-RU" sz="1400" dirty="0">
                <a:latin typeface="Arial Narrow" panose="020B0606020202030204" pitchFamily="34" charset="0"/>
              </a:rPr>
              <a:t>экономический рост </a:t>
            </a:r>
            <a:r>
              <a:rPr lang="ru-RU" sz="1400" dirty="0" smtClean="0">
                <a:latin typeface="Arial Narrow" panose="020B0606020202030204" pitchFamily="34" charset="0"/>
              </a:rPr>
              <a:t>проявляется </a:t>
            </a:r>
            <a:r>
              <a:rPr lang="ru-RU" sz="1400" dirty="0">
                <a:latin typeface="Arial Narrow" panose="020B0606020202030204" pitchFamily="34" charset="0"/>
              </a:rPr>
              <a:t>в положительной динамике </a:t>
            </a:r>
            <a:r>
              <a:rPr lang="ru-RU" sz="1400" dirty="0" smtClean="0">
                <a:latin typeface="Arial Narrow" panose="020B0606020202030204" pitchFamily="34" charset="0"/>
              </a:rPr>
              <a:t>промышленного </a:t>
            </a:r>
            <a:r>
              <a:rPr lang="ru-RU" sz="1400" dirty="0">
                <a:latin typeface="Arial Narrow" panose="020B0606020202030204" pitchFamily="34" charset="0"/>
              </a:rPr>
              <a:t>производства.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</a:t>
            </a:r>
            <a:r>
              <a:rPr lang="ru-RU" sz="1400" dirty="0">
                <a:latin typeface="Arial Narrow" panose="020B0606020202030204" pitchFamily="34" charset="0"/>
              </a:rPr>
              <a:t>2018 года темп роста добычи полезных ископаемых </a:t>
            </a:r>
            <a:r>
              <a:rPr lang="ru-RU" sz="1400" dirty="0" smtClean="0">
                <a:latin typeface="Arial Narrow" panose="020B0606020202030204" pitchFamily="34" charset="0"/>
              </a:rPr>
              <a:t>составил 101,0</a:t>
            </a:r>
            <a:r>
              <a:rPr lang="ru-RU" sz="1400" dirty="0">
                <a:latin typeface="Arial Narrow" panose="020B0606020202030204" pitchFamily="34" charset="0"/>
              </a:rPr>
              <a:t>% </a:t>
            </a:r>
            <a:r>
              <a:rPr lang="ru-RU" sz="1400" dirty="0" smtClean="0">
                <a:latin typeface="Arial Narrow" panose="020B0606020202030204" pitchFamily="34" charset="0"/>
              </a:rPr>
              <a:t>против 101,2</a:t>
            </a:r>
            <a:r>
              <a:rPr lang="ru-RU" sz="1400" dirty="0">
                <a:latin typeface="Arial Narrow" panose="020B0606020202030204" pitchFamily="34" charset="0"/>
              </a:rPr>
              <a:t>%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2017 года. Отрицательный вклад внесла добыча нефти сырой и газового конденсата -1,5% и концентрата железорудного -3,9%.</a:t>
            </a:r>
          </a:p>
          <a:p>
            <a:pPr algn="just"/>
            <a:r>
              <a:rPr lang="ru-RU" sz="1400" dirty="0">
                <a:latin typeface="Arial Narrow" panose="020B0606020202030204" pitchFamily="34" charset="0"/>
              </a:rPr>
              <a:t>Ускоренную динамику показывают обрабатывающие производства - 102,2% </a:t>
            </a:r>
            <a:r>
              <a:rPr lang="ru-RU" sz="1400" dirty="0" smtClean="0">
                <a:latin typeface="Arial Narrow" panose="020B0606020202030204" pitchFamily="34" charset="0"/>
              </a:rPr>
              <a:t>(против 99,2</a:t>
            </a:r>
            <a:r>
              <a:rPr lang="ru-RU" sz="1400" dirty="0">
                <a:latin typeface="Arial Narrow" panose="020B0606020202030204" pitchFamily="34" charset="0"/>
              </a:rPr>
              <a:t>%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кв. 2017 года</a:t>
            </a:r>
            <a:r>
              <a:rPr lang="ru-RU" sz="1400" dirty="0" smtClean="0">
                <a:latin typeface="Arial Narrow" panose="020B0606020202030204" pitchFamily="34" charset="0"/>
              </a:rPr>
              <a:t>) и производства по обеспечению электроэнергией</a:t>
            </a:r>
            <a:r>
              <a:rPr lang="ru-RU" sz="1400" dirty="0">
                <a:latin typeface="Arial Narrow" panose="020B0606020202030204" pitchFamily="34" charset="0"/>
              </a:rPr>
              <a:t>, газом, паром, </a:t>
            </a:r>
            <a:r>
              <a:rPr lang="ru-RU" sz="1400" dirty="0" smtClean="0">
                <a:latin typeface="Arial Narrow" panose="020B0606020202030204" pitchFamily="34" charset="0"/>
              </a:rPr>
              <a:t>кондиционированию воздуха – 102,2% (против 101,3% в соответствующем периоде 2017 года).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5336" y="3073403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83" y="2526956"/>
            <a:ext cx="440389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49" y="2451128"/>
            <a:ext cx="466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64904"/>
            <a:ext cx="38704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876364" y="3031012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+2,2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10528" y="307712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04" y="3645024"/>
            <a:ext cx="849694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543125" y="3111351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7512" y="717503"/>
            <a:ext cx="7920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Производственная активность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5504" y="3933056"/>
            <a:ext cx="7920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Прибыль прибыльных организаций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7544" y="5982246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Добывающие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35240" y="6070348"/>
            <a:ext cx="7280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+4,3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43808" y="5978158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Обрабатывающие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производства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04588" y="6070348"/>
            <a:ext cx="728084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+7,5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64837" y="606367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804356" y="6070348"/>
            <a:ext cx="728084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+3,2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96336" y="606367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353435" y="606367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33" y="5348970"/>
            <a:ext cx="647611" cy="71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32" y="5465086"/>
            <a:ext cx="710223" cy="5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48" y="5446739"/>
            <a:ext cx="629266" cy="6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04" y="4271610"/>
            <a:ext cx="820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В январе-феврале 2018 года прибыль прибыльных организаций в </a:t>
            </a:r>
            <a:r>
              <a:rPr lang="ru-RU" sz="1400" dirty="0">
                <a:latin typeface="Arial Narrow" panose="020B0606020202030204" pitchFamily="34" charset="0"/>
              </a:rPr>
              <a:t>действующих ценах </a:t>
            </a:r>
            <a:r>
              <a:rPr lang="ru-RU" sz="1400" dirty="0" smtClean="0">
                <a:latin typeface="Arial Narrow" panose="020B0606020202030204" pitchFamily="34" charset="0"/>
              </a:rPr>
              <a:t>составила +2 363,0 млрд рублей и увеличилась на 5,6% </a:t>
            </a:r>
            <a:r>
              <a:rPr lang="ru-RU" sz="1400" dirty="0">
                <a:latin typeface="Arial Narrow" panose="020B0606020202030204" pitchFamily="34" charset="0"/>
              </a:rPr>
              <a:t>(31,5 тыс. организаций получили прибыль).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308850" y="5786680"/>
            <a:ext cx="2462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Обеспечение электроэнергией, газом, паром, кондиционирование воздуха</a:t>
            </a:r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-965200" y="1484313"/>
            <a:ext cx="11153775" cy="4376737"/>
            <a:chOff x="-215462" y="169719"/>
            <a:chExt cx="11154375" cy="4376402"/>
          </a:xfrm>
        </p:grpSpPr>
        <p:grpSp>
          <p:nvGrpSpPr>
            <p:cNvPr id="15368" name="Группа 5"/>
            <p:cNvGrpSpPr>
              <a:grpSpLocks/>
            </p:cNvGrpSpPr>
            <p:nvPr/>
          </p:nvGrpSpPr>
          <p:grpSpPr bwMode="auto">
            <a:xfrm>
              <a:off x="-215462" y="169719"/>
              <a:ext cx="11154375" cy="4376402"/>
              <a:chOff x="-215462" y="169719"/>
              <a:chExt cx="11154375" cy="4376402"/>
            </a:xfrm>
          </p:grpSpPr>
          <p:sp>
            <p:nvSpPr>
              <p:cNvPr id="15370" name="Надпись 2"/>
              <p:cNvSpPr txBox="1">
                <a:spLocks noChangeArrowheads="1"/>
              </p:cNvSpPr>
              <p:nvPr/>
            </p:nvSpPr>
            <p:spPr bwMode="auto">
              <a:xfrm>
                <a:off x="929767" y="2740361"/>
                <a:ext cx="2079889" cy="106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>
                  <a:lnSpc>
                    <a:spcPct val="115000"/>
                  </a:lnSpc>
                </a:pPr>
                <a:r>
                  <a:rPr lang="ru-RU" altLang="ru-RU" sz="1300" b="1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rPr>
                  <a:t>ЛИЧНЫЙ КАБИНЕТ НАЛОГОПЛАТЕЛЬЩИКА ДЛЯ ФИЗИЧЕСКИХ ЛИЦ </a:t>
                </a:r>
                <a:endParaRPr lang="ru-RU" alt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r">
                  <a:lnSpc>
                    <a:spcPct val="115000"/>
                  </a:lnSpc>
                </a:pPr>
                <a:r>
                  <a:rPr lang="ru-RU" altLang="ru-RU" sz="2000" b="1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27 </a:t>
                </a:r>
                <a:r>
                  <a:rPr lang="ru-RU" altLang="ru-RU" sz="130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млн человек</a:t>
                </a:r>
                <a:endParaRPr lang="ru-RU" altLang="ru-RU" sz="1100"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sz="110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 </a:t>
                </a:r>
              </a:p>
            </p:txBody>
          </p:sp>
          <p:grpSp>
            <p:nvGrpSpPr>
              <p:cNvPr id="15371" name="Группа 8"/>
              <p:cNvGrpSpPr>
                <a:grpSpLocks/>
              </p:cNvGrpSpPr>
              <p:nvPr/>
            </p:nvGrpSpPr>
            <p:grpSpPr bwMode="auto">
              <a:xfrm>
                <a:off x="-215462" y="169719"/>
                <a:ext cx="11154375" cy="4376402"/>
                <a:chOff x="-508760" y="169719"/>
                <a:chExt cx="11154375" cy="4376402"/>
              </a:xfrm>
            </p:grpSpPr>
            <p:pic>
              <p:nvPicPr>
                <p:cNvPr id="15372" name="Рисунок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-2020"/>
                <a:stretch>
                  <a:fillRect/>
                </a:stretch>
              </p:blipFill>
              <p:spPr bwMode="auto">
                <a:xfrm>
                  <a:off x="2882000" y="172528"/>
                  <a:ext cx="4287329" cy="437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338" y="1498218"/>
                  <a:ext cx="2700020" cy="1086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 ЮРИДИЧЕСКОГО ЛИЦА </a:t>
                  </a:r>
                  <a:endParaRPr lang="ru-RU" alt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597</a:t>
                  </a:r>
                  <a:r>
                    <a:rPr lang="ru-RU" altLang="ru-RU" sz="130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тысяч организаций</a:t>
                  </a:r>
                  <a:endParaRPr lang="ru-RU" altLang="ru-RU" sz="110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26331" y="169719"/>
                  <a:ext cx="2190027" cy="1259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ИНДИВИДУАЛЬНОГО ПРЕДПРИНИМАТЕЛЯ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 млн ИП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169719"/>
                  <a:ext cx="2467875" cy="775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«РИСКИ БИЗНЕСА: ПРОВЕРЬ СЕБЯ И КОНТРАГЕНТА»</a:t>
                  </a:r>
                  <a:endParaRPr lang="ru-RU" alt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285 </a:t>
                  </a:r>
                  <a:r>
                    <a:rPr lang="ru-RU" altLang="ru-RU" sz="130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обращений*</a:t>
                  </a:r>
                  <a:endParaRPr lang="ru-RU" altLang="ru-RU" sz="110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-508760" y="3899140"/>
                  <a:ext cx="3225118" cy="6469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«УЗНАЙ ИНН» </a:t>
                  </a:r>
                  <a:endParaRPr lang="ru-RU" alt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55,6 </a:t>
                  </a:r>
                  <a:r>
                    <a:rPr lang="ru-RU" altLang="ru-RU" sz="130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</a:t>
                  </a:r>
                  <a:r>
                    <a:rPr lang="ru-RU" altLang="ru-RU" sz="1300" b="1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*</a:t>
                  </a:r>
                  <a:endParaRPr lang="ru-RU" altLang="ru-RU" sz="1100" b="1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377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6" y="1297912"/>
                  <a:ext cx="2323856" cy="1134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«ПОЛУЧЕНИЕ ВЫПИСКИ ИЗ ЕГРЮЛ/ЕГРИП ЧЕРЕЗ ИНТЕРНЕТ»</a:t>
                  </a:r>
                  <a:endParaRPr lang="ru-RU" alt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3,2 </a:t>
                  </a:r>
                  <a:r>
                    <a:rPr lang="ru-RU" altLang="ru-RU" sz="130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обращений*</a:t>
                  </a:r>
                  <a:r>
                    <a:rPr lang="ru-RU" altLang="ru-RU" sz="110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2784395"/>
                  <a:ext cx="3475990" cy="710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«СОЗДАЙ СВОЙ БИЗНЕС»</a:t>
                  </a:r>
                  <a:endParaRPr lang="ru-RU" alt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1,3 </a:t>
                  </a:r>
                  <a:r>
                    <a:rPr lang="ru-RU" altLang="ru-RU" sz="130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обращений*</a:t>
                  </a:r>
                  <a:r>
                    <a:rPr lang="ru-RU" altLang="ru-RU" sz="110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169625" y="3847381"/>
                  <a:ext cx="2069945" cy="698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«АДРЕС И ПЛАТЕЖНЫЕ РЕКВИЗИТЫ ВАШЕЙ ИНСПЕКЦИИ» </a:t>
                  </a:r>
                  <a:endParaRPr lang="ru-RU" altLang="ru-RU" sz="110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 </a:t>
                  </a:r>
                  <a:r>
                    <a:rPr lang="ru-RU" altLang="ru-RU" sz="130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млн. заявок на прием*</a:t>
                  </a:r>
                  <a:endParaRPr lang="ru-RU" altLang="ru-RU" sz="110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pic>
          <p:nvPicPr>
            <p:cNvPr id="7" name="Рисунок 6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891291" y="1259457"/>
              <a:ext cx="2889849" cy="2372264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363" name="Номер слайда 3"/>
          <p:cNvSpPr>
            <a:spLocks noGrp="1"/>
          </p:cNvSpPr>
          <p:nvPr/>
        </p:nvSpPr>
        <p:spPr bwMode="auto">
          <a:xfrm>
            <a:off x="8418513" y="6237288"/>
            <a:ext cx="725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2" tIns="51318" rIns="102642" bIns="51318" anchor="ctr"/>
          <a:lstStyle>
            <a:lvl1pPr defTabSz="1025525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itchFamily="34" charset="0"/>
              </a:defRPr>
            </a:lvl1pPr>
            <a:lvl2pPr marL="512763" indent="-55563" defTabSz="1025525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Arial" pitchFamily="34" charset="0"/>
              </a:defRPr>
            </a:lvl2pPr>
            <a:lvl3pPr marL="1025525" indent="-111125" defTabSz="1025525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Arial" pitchFamily="34" charset="0"/>
              </a:defRPr>
            </a:lvl3pPr>
            <a:lvl4pPr marL="1538288" indent="-166688" algn="just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Arial" pitchFamily="34" charset="0"/>
              </a:defRPr>
            </a:lvl4pPr>
            <a:lvl5pPr marL="2051050" indent="-222250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5pPr>
            <a:lvl6pPr marL="25082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6pPr>
            <a:lvl7pPr marL="29654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7pPr>
            <a:lvl8pPr marL="34226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8pPr>
            <a:lvl9pPr marL="38798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3013"/>
              </a:lnSpc>
              <a:spcBef>
                <a:spcPct val="0"/>
              </a:spcBef>
              <a:buFontTx/>
              <a:buNone/>
            </a:pPr>
            <a:fld id="{B084E5B5-89B5-4CFA-A742-909770CA5D23}" type="slidenum">
              <a:rPr lang="ru-RU" altLang="ru-RU" sz="1800">
                <a:solidFill>
                  <a:schemeClr val="tx1"/>
                </a:solidFill>
                <a:latin typeface="Arial Narrow" pitchFamily="34" charset="0"/>
              </a:rPr>
              <a:pPr algn="ctr">
                <a:lnSpc>
                  <a:spcPts val="3013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930525" y="5691188"/>
            <a:ext cx="3311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ВСЕГО </a:t>
            </a:r>
            <a:r>
              <a:rPr lang="ru-RU" altLang="ru-RU" sz="2000" b="1" dirty="0" smtClean="0">
                <a:solidFill>
                  <a:srgbClr val="E46C0A"/>
                </a:solidFill>
                <a:latin typeface="Arial Narrow" pitchFamily="34" charset="0"/>
                <a:cs typeface="Times New Roman" pitchFamily="18" charset="0"/>
              </a:rPr>
              <a:t>53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СЕРВИСА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количество посещений – 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37,4 млн.*</a:t>
            </a:r>
          </a:p>
        </p:txBody>
      </p:sp>
      <p:sp>
        <p:nvSpPr>
          <p:cNvPr id="15367" name="Надпись 2"/>
          <p:cNvSpPr txBox="1">
            <a:spLocks noChangeArrowheads="1"/>
          </p:cNvSpPr>
          <p:nvPr/>
        </p:nvSpPr>
        <p:spPr bwMode="auto">
          <a:xfrm>
            <a:off x="-965200" y="6122988"/>
            <a:ext cx="3224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15000"/>
              </a:lnSpc>
            </a:pPr>
            <a:endParaRPr lang="ru-RU" alt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altLang="ru-RU" sz="1300" b="1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* За 1 квартал 2018 года</a:t>
            </a:r>
            <a:endParaRPr lang="ru-RU" alt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cs typeface="Times New Roman" panose="02020603050405020304" pitchFamily="18" charset="0"/>
              </a:rPr>
              <a:t>Официальный сайт ФНС России и сервисы</a:t>
            </a:r>
            <a:endParaRPr lang="ru-RU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33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50" y="288082"/>
            <a:ext cx="4024895" cy="7539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Оказание услуг налогоплательщикам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2420888"/>
            <a:ext cx="8529736" cy="3108543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Для удобства налогоплательщиков, посещающих налоговые органы, внедряется фирменный стиль Федеральной налоговой службы.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целях сокращения времени ожидания в очереди, для оптимизации процесса приёма налогоплательщиков проводится работа по оснащению инспекций ФНС России по субъектам Российской Федерации программно-аппаратными комплексами автоматизации обслуживания граждан и организаций в территориальных налоговых органах (системами управления очередью).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результате 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квартале 2018 года :</a:t>
            </a:r>
          </a:p>
          <a:p>
            <a:pPr marL="285750" indent="18000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среднее время ожидания в очереди - 10 минут 16 секунд (против установленного максимального времени  15 минут);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 Среднее время, проведенное налогоплательщиком в территориальном налоговом органе, - 13 минут 49 секунд и снизилось по сравнению с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кварталом 2017 года на четверть).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рамках работ по совершенствованию информирования налогоплательщиков ФНС России ведёт активную информационно-просветительскую работу по повышению налоговой грамотности.</a:t>
            </a:r>
          </a:p>
        </p:txBody>
      </p:sp>
      <p:pic>
        <p:nvPicPr>
          <p:cNvPr id="9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" y="1319436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1809" y="120082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удовлетворенности граждан качеством предоставления государственных услуг ФНС России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2998" y="1323267"/>
            <a:ext cx="82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98,78%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1969" y="1197306"/>
            <a:ext cx="315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вызовов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единый контакт-центр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квартале 2018 года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65154" y="1349036"/>
            <a:ext cx="981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1,8 млн.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\\c0020-app008.dmz.tax.nalog.ru\DavWWWRoot\inetdata\0000-00-755\Мои документы\My Pictures\no-translate-detected_318-3348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6" y="1243620"/>
            <a:ext cx="548773" cy="5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357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Модернизация налоговых органов</a:t>
            </a:r>
            <a:endParaRPr lang="ru-RU" sz="1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2996952"/>
            <a:ext cx="8734696" cy="3323987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Личный кабинет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налогоплательщика для физических лиц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Личный </a:t>
            </a:r>
            <a:r>
              <a:rPr lang="ru-RU" sz="1400" dirty="0">
                <a:latin typeface="Arial Narrow" panose="020B0606020202030204" pitchFamily="34" charset="0"/>
              </a:rPr>
              <a:t>кабинет является главным способом оплаты налогов, получения актуальной налоговой информации, проверки своих налоговых и персональных данных, корректировки их при необходимости, решения своих жизненных ситуаций, связанных с налогообложением.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 ноября 2017 года в тестовом режиме запущена новая версия Личного кабинета.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года:</a:t>
            </a:r>
          </a:p>
          <a:p>
            <a:pPr indent="-28575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в функционал модернизированного интернет-сервиса ЛК ФЛ внедрен основной объем жизненных ситуаций, необходимых для информационного взаимодействия налогоплательщиков с налоговыми органами. </a:t>
            </a:r>
          </a:p>
          <a:p>
            <a:pPr indent="-28575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во всех регионах Российской Федерации запущена опытная эксплуатация модернизированного ЛК ФЛ.</a:t>
            </a:r>
          </a:p>
          <a:p>
            <a:pPr indent="-285750" algn="just">
              <a:buFontTx/>
              <a:buChar char="-"/>
            </a:pPr>
            <a:r>
              <a:rPr lang="ru-RU" sz="1400" dirty="0">
                <a:latin typeface="Arial Narrow" panose="020B0606020202030204" pitchFamily="34" charset="0"/>
              </a:rPr>
              <a:t>р</a:t>
            </a:r>
            <a:r>
              <a:rPr lang="ru-RU" sz="1400" dirty="0" smtClean="0">
                <a:latin typeface="Arial Narrow" panose="020B0606020202030204" pitchFamily="34" charset="0"/>
              </a:rPr>
              <a:t>азработано мобильное приложение ЛК ФЛ для </a:t>
            </a:r>
            <a:r>
              <a:rPr lang="en-US" sz="1400" dirty="0" smtClean="0">
                <a:latin typeface="Arial Narrow" panose="020B0606020202030204" pitchFamily="34" charset="0"/>
              </a:rPr>
              <a:t>Android.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Новая версия </a:t>
            </a:r>
            <a:r>
              <a:rPr lang="ru-RU" sz="1400" dirty="0">
                <a:latin typeface="Arial Narrow" panose="020B0606020202030204" pitchFamily="34" charset="0"/>
              </a:rPr>
              <a:t>Личного кабинета </a:t>
            </a:r>
            <a:r>
              <a:rPr lang="ru-RU" sz="1400" dirty="0" smtClean="0">
                <a:latin typeface="Arial Narrow" panose="020B0606020202030204" pitchFamily="34" charset="0"/>
              </a:rPr>
              <a:t>дополнена следующими функциями:</a:t>
            </a:r>
          </a:p>
          <a:p>
            <a:pPr indent="-28575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оплата </a:t>
            </a:r>
            <a:r>
              <a:rPr lang="ru-RU" sz="1400" dirty="0">
                <a:latin typeface="Arial Narrow" panose="020B0606020202030204" pitchFamily="34" charset="0"/>
              </a:rPr>
              <a:t>всех начислений, задолженности и пени в два </a:t>
            </a:r>
            <a:r>
              <a:rPr lang="ru-RU" sz="1400" dirty="0" smtClean="0">
                <a:latin typeface="Arial Narrow" panose="020B0606020202030204" pitchFamily="34" charset="0"/>
              </a:rPr>
              <a:t>клика;</a:t>
            </a:r>
          </a:p>
          <a:p>
            <a:pPr indent="-28575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расширенная </a:t>
            </a:r>
            <a:r>
              <a:rPr lang="ru-RU" sz="1400" dirty="0">
                <a:latin typeface="Arial Narrow" panose="020B0606020202030204" pitchFamily="34" charset="0"/>
              </a:rPr>
              <a:t>структура </a:t>
            </a:r>
            <a:r>
              <a:rPr lang="ru-RU" sz="1400" dirty="0" smtClean="0">
                <a:latin typeface="Arial Narrow" panose="020B0606020202030204" pitchFamily="34" charset="0"/>
              </a:rPr>
              <a:t>данных;</a:t>
            </a:r>
          </a:p>
          <a:p>
            <a:pPr indent="-28575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улучшенная </a:t>
            </a:r>
            <a:r>
              <a:rPr lang="ru-RU" sz="1400" dirty="0">
                <a:latin typeface="Arial Narrow" panose="020B0606020202030204" pitchFamily="34" charset="0"/>
              </a:rPr>
              <a:t>система обратной связи с </a:t>
            </a:r>
            <a:r>
              <a:rPr lang="ru-RU" sz="1400" dirty="0" smtClean="0">
                <a:latin typeface="Arial Narrow" panose="020B0606020202030204" pitchFamily="34" charset="0"/>
              </a:rPr>
              <a:t>налогоплательщиком;</a:t>
            </a:r>
          </a:p>
          <a:p>
            <a:pPr indent="-285750" algn="just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просмотр </a:t>
            </a:r>
            <a:r>
              <a:rPr lang="ru-RU" sz="1400" dirty="0">
                <a:latin typeface="Arial Narrow" panose="020B0606020202030204" pitchFamily="34" charset="0"/>
              </a:rPr>
              <a:t>формул начислений по имущественным налогам с детальным описанием всех </a:t>
            </a:r>
            <a:r>
              <a:rPr lang="ru-RU" sz="1400" dirty="0" smtClean="0">
                <a:latin typeface="Arial Narrow" panose="020B0606020202030204" pitchFamily="34" charset="0"/>
              </a:rPr>
              <a:t>показателей.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Разработаны </a:t>
            </a:r>
            <a:r>
              <a:rPr lang="ru-RU" sz="1400" dirty="0">
                <a:latin typeface="Arial Narrow" panose="020B0606020202030204" pitchFamily="34" charset="0"/>
              </a:rPr>
              <a:t>и опубликованы мобильные приложения Личного кабинета для операционных систем </a:t>
            </a:r>
            <a:r>
              <a:rPr lang="ru-RU" sz="1400" dirty="0" err="1">
                <a:latin typeface="Arial Narrow" panose="020B0606020202030204" pitchFamily="34" charset="0"/>
              </a:rPr>
              <a:t>iOS</a:t>
            </a:r>
            <a:r>
              <a:rPr lang="ru-RU" sz="1400" dirty="0">
                <a:latin typeface="Arial Narrow" panose="020B0606020202030204" pitchFamily="34" charset="0"/>
              </a:rPr>
              <a:t> и </a:t>
            </a:r>
            <a:r>
              <a:rPr lang="ru-RU" sz="1400" dirty="0" err="1" smtClean="0">
                <a:latin typeface="Arial Narrow" panose="020B0606020202030204" pitchFamily="34" charset="0"/>
              </a:rPr>
              <a:t>Android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696" y="1859796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303" y="1149270"/>
            <a:ext cx="3721021" cy="54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пользователей Личного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кабинета для ФЛ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18358" y="1115780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30 млн. чел.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7" y="1032313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7" y="1631763"/>
            <a:ext cx="511379" cy="5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8312" y="1795441"/>
            <a:ext cx="37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Выполнено входов в Личный кабинета для ФЛ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995" y="1757153"/>
            <a:ext cx="159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свыше 1 млн.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" descr="\\c0020-app008.dmz.tax.nalog.ru\DavWWWRoot\inetdata\0000-00-755\Мои документы\My Pictures\telephon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7" y="2265414"/>
            <a:ext cx="482823" cy="48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8777" y="2271897"/>
            <a:ext cx="63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Мобильное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приложение на базе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OS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скачали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82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тыс.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пользователей,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базе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Android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21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тыс.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пользователей </a:t>
            </a:r>
          </a:p>
        </p:txBody>
      </p:sp>
    </p:spTree>
    <p:extLst>
      <p:ext uri="{BB962C8B-B14F-4D97-AF65-F5344CB8AC3E}">
        <p14:creationId xmlns:p14="http://schemas.microsoft.com/office/powerpoint/2010/main" val="40676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949171"/>
            <a:ext cx="8640960" cy="5328592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Перечень поручений по реализации Послания Президента Федеральному Собранию (утв. Президентом РФ 16 марта 2018 г.)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Перечислены поручения по реализации Послания Президента РФ Федеральному Собранию.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Администрации Президента РФ, в частности, поручено обеспечить разработку проекта указа о национальных целях развития страны до 2024 г.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Среди поручений Правительству РФ - завершить работу по закреплению правового статуса самозанятых граждан. Совместно с Банком России высшему исполнительному органу предстоит разработать и утвердить план действий по ускорению темпов роста инвестиций в основной капитал и повышению до 25% их доли в ВВП.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Рабочая группа совместно с Верховным Судом РФ должна представить предложения по декриминализации отдельных деяний, совершенных предпринимателями, предусмотрев при необходимости последующую квалификацию таких деяний в качестве административных правонарушений.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</a:p>
          <a:p>
            <a:pPr indent="180000" algn="just">
              <a:spcBef>
                <a:spcPts val="0"/>
              </a:spcBef>
            </a:pPr>
            <a:endParaRPr lang="en-US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180000" algn="just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180000" algn="just">
              <a:spcBef>
                <a:spcPts val="0"/>
              </a:spcBef>
            </a:pPr>
            <a:endParaRPr lang="en-US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180000"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Перечень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поручений по итогам заседания президиума Государственного совета Российской Федерации (утв. Президентом РФ 28 марта 2018 г. N Пр-517ГС)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Подготовлен перечень поручений по итогам заседания президиума Государственного совета РФ.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Планируется установить упрощенный порядок предоставления регионам земельных участков, находящихся в федеральной собственности, для реализации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инвестпроектов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. Целесообразно предусмотреть включение в стратегию пространственного развития России рекомендаций по размещению объектов промышленности на территориях субъектов Федерации исходя из их транспортно-логистических и ресурсно-сырьевых особенностей.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Необходимо провести мониторинг применения валютного законодательства в отношении высокотехнологичных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экспортоориентированных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компаний.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Предполагается применять дифференцированный подход при регулировании предоставления кредитными организациями кредитов юрлицам с учетом конечной цели использования кредитов, повышения эффективности операционной деятельности таких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юрлиц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и совершения ими сделок по слиянию и поглощению.</a:t>
            </a:r>
          </a:p>
        </p:txBody>
      </p:sp>
    </p:spTree>
    <p:extLst>
      <p:ext uri="{BB962C8B-B14F-4D97-AF65-F5344CB8AC3E}">
        <p14:creationId xmlns:p14="http://schemas.microsoft.com/office/powerpoint/2010/main" val="7200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3528" y="920596"/>
            <a:ext cx="8568952" cy="5328592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 Правительства РФ от 24 марта 2018 г. N 321 "О проведении эксперимента по маркировке отдельных видов драгоценных металлов, драгоценных камней и изделий из них"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 1 июня до 1 ноября 2018 г. в России будет проводиться эксперимент по маркировке отдельных видов драгоценных металлов, драгоценных камней и изделий из них.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Речь идет об алмазах, бриллиантах, рубинах, сапфирах, изумрудах, золоте, серебре, платине, палладии и пр. Перечень приводится.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Юрлица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и ИП, осуществляющие операции с драгоценными металлами и камнями, включая добычу последних (в части сортировки, первичной классификации и первичной оценки), участвуют в эксперименте на добровольной основе. Соответствующие заявки подаются в порядке, устанавливаемом Минфином России.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Предусмотрено создание интегрированной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информсистемы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в сфере контроля за оборотом драгоценных металлов и драгоценных камней на всех этапах их оборота. Ее разработчиком и оператором назначено АО "Гознак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".</a:t>
            </a:r>
          </a:p>
          <a:p>
            <a:pPr indent="180000" algn="just"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18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180000" algn="just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Поручение Правительства РФ от 1 марта 2018 г. N ДМ-П16-1131 "Поручения по итогам Российского инвестиционного форума "Сочи-2018"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15-16 февраля 2018 г. состоялся Российский инвестиционный форум "Сочи-2018". По его итогам Правительством РФ дан ряд поручений.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Так, планируется упростить порядок составления налоговой отчетности для отдельных категорий плательщиков при условии использования ими ККТ, обеспечивающей передачу фискальных документов через оператора фискальных данных.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Поручено подготовить предложения по совершенствованию законодательства о государственно-частном партнерстве в целях снижения барьеров привлечения частных инвестиций в развитие инфраструктуры.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Целесообразно определить единые принципы установления и взимания неналоговых платежей субъектов предпринимательской деятельности.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Целесообразно создать в федеральных округах авиакомпании, выполняющие региональные и местные авиаперевозки в пределах округа.</a:t>
            </a:r>
          </a:p>
          <a:p>
            <a:pPr indent="18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74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1052736"/>
            <a:ext cx="8712968" cy="5533032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закон от 19.02.2018 № 34-ФЗ «О внесении изменений в части первую и вторую Налогового кодекса Российской Федерации и статью 3 Федерального закона «О внесении изменений в части первую и вторую Налогового кодекса Российской Федерации (в части налогообложения прибыли контролируемых иностранных компаний и доходов иностранных организаций)».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18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 19 февраля 2018 года вступили в силу поправки, касающиеся налога на прибыль при ликвидации контролируемых иностранных компаний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(далее - КИК).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Меняются сроки, в течение которых иностранная организация должна быть ликвидирована, чтобы в отношении нее действовали специальные правила определения налогового резидентства Российской Федерации и учета финансовых результатов от реализации ценных бумаг, и имущественных прав.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случае выкупа ценных бумаг и долей контролирующим лицом у своей контролируемой иностранной компании при последующей ее ликвидации доходы такой КИК от продажи таких ценных бумаг и долей не облагаются в Российской Федерации налогом на прибыль КИК.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Для этого КИК должна быть ликвидирована до 1 марта 2019 года.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Соответствующие поправки внесены в пункт 10 статьи 309.1 Налогового кодекса Российской Федерации Федеральным законом от 19.02.2018 № 34-ФЗ.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Действовавшая ранее редакция пункта 10 статьи 309.1 НК РФ допускала применение данного освобождения, если КИК ликвидирована до 1 января 2018 года.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Таким образом, налогоплательщики – контролирующие лица получили дополнительное время для безналогового возврата активов из иностранных юрисдикций.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" y="920596"/>
            <a:ext cx="8435280" cy="5328592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57200" y="1052736"/>
            <a:ext cx="8435280" cy="5328592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Приказ Федеральной налоговой службы от 15 января 2018 г. N ММВ-7-6/5@ "О создании федеральной государственной информационной системы ведения Единого государственного реестра записей актов гражданского состояния"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Решено запустить федеральную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госинформсистему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ведения Единого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госреестра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записей актов гражданского состояния.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Она создается на базе инфраструктуры ФКУ "Налог-Сервис" ФНС России и результатов, полученных в ходе исполнения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госконтрактов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по разработке проектной документации и прикладного ПО.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Распоряжение Федеральной налоговой службы от 12 марта 2018 г. N 58@ "О проведении пилотного проекта по внедрению Единой унифицированной почтовой системы"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Организовано выполнение пилотного проекта по внедрению Единой унифицированной почтовой системы (ЕУПС).</a:t>
            </a:r>
          </a:p>
          <a:p>
            <a:pPr indent="180000" algn="just">
              <a:lnSpc>
                <a:spcPct val="95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Утвержден Временный регламент использования системы. Определен перечень управлений ФНС России по регионам и межрегиональных инспекций - участников пилотного проекта. Закреплен Временный порядок по переходу на ЕУПС.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Приказ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федеральной налоговой службы от 7 февраля 2018 г. N ММВ-7-12/82@ "О проведении опытной эксплуатации модернизированного прикладного программного обеспечения интерактивного сервиса "Личный кабинет налогоплательщика для физических лиц" АИС "Налог-3"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Решено провести опытную эксплуатацию Личного кабинета физлица версии 2.1 в составе компонентов АИС "Налог-3".</a:t>
            </a:r>
          </a:p>
          <a:p>
            <a:pPr indent="18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 числе функциональных задач - получение актуальной информации об объектах имущества и транспортных средствах, о суммах начисленных и уплаченных налоговых платежей, о наличии переплат, о задолженности по налогам перед бюджетом, о полученных доходах и удержанных суммах налога; оплата налоговой задолженности и налоговых платежей (до наступления срока уплаты); заполнение в режиме онлайн декларации 3-НДФЛ, подписанной усиленной квалифицированной или неквалифицированной электронной подписью налогоплательщика.</a:t>
            </a:r>
          </a:p>
          <a:p>
            <a:pPr indent="18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Ключевые направления развития внутреннего рынка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6" y="2173493"/>
            <a:ext cx="662667" cy="67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04994"/>
            <a:ext cx="971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1" y="1332709"/>
            <a:ext cx="774738" cy="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5900" y="5916175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Оптовая торговля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3817" y="3281178"/>
            <a:ext cx="1301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Строительство</a:t>
            </a:r>
          </a:p>
        </p:txBody>
      </p:sp>
      <p:pic>
        <p:nvPicPr>
          <p:cNvPr id="17" name="Picture 4" descr="C:\Users\0000-09-030\Documents\инвестиции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4099" r="74090" b="62271"/>
          <a:stretch/>
        </p:blipFill>
        <p:spPr bwMode="auto">
          <a:xfrm>
            <a:off x="276011" y="3933056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86236" y="3886736"/>
            <a:ext cx="15135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Инвестиции в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основной капитал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(2017 год)</a:t>
            </a:r>
          </a:p>
          <a:p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7660" y="5001304"/>
            <a:ext cx="1678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Розничная торговля</a:t>
            </a:r>
          </a:p>
        </p:txBody>
      </p:sp>
      <p:pic>
        <p:nvPicPr>
          <p:cNvPr id="20" name="Picture 2" descr="C:\Users\0000-09-030\Documents\торговля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9" t="18113" r="52420" b="68264"/>
          <a:stretch/>
        </p:blipFill>
        <p:spPr bwMode="auto">
          <a:xfrm>
            <a:off x="251520" y="4837669"/>
            <a:ext cx="715733" cy="5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08360" y="4014270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15488" y="3241414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- 4,0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38543" y="4764422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+ 2,2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6" y="3068960"/>
            <a:ext cx="60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 rot="10800000">
            <a:off x="3501624" y="321297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20297" y="406981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1624" y="490806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38543" y="5735853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0,5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>
            <a:off x="3501624" y="577215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070" y="1421940"/>
            <a:ext cx="2048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рузооборот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транспорта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86236" y="2276872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рузооборот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железнодорожного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x-none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транспорта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27150" y="143177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+ 3,3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95064" y="139350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53817" y="1877674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т.ч.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84104" y="250217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+ 4,6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91880" y="247373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51520" y="2996952"/>
            <a:ext cx="849694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0395" y="4653136"/>
            <a:ext cx="849694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72001" y="1252498"/>
            <a:ext cx="4434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400" dirty="0" smtClean="0">
                <a:latin typeface="Arial Narrow" panose="020B0606020202030204" pitchFamily="34" charset="0"/>
              </a:rPr>
              <a:t>	Наибольшее влияние на рост оказал грузооборот железнодорожного транспорта +4,6%, автомобильного +3,2% и трубопроводного +2,5%. При этом снижение демонстрируют грузооборот морского (-24,8%), внутреннего водного (-4,9%) и воздушного транспорта (-2,5%), однако их доля в общем грузообороте транспорта незначительна.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639195"/>
            <a:ext cx="4434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400" dirty="0" smtClean="0">
                <a:latin typeface="Arial Narrow" panose="020B0606020202030204" pitchFamily="34" charset="0"/>
              </a:rPr>
              <a:t>	Обороты розничной торговли начиная со </a:t>
            </a:r>
            <a:r>
              <a:rPr lang="en-US" sz="1400" dirty="0" smtClean="0">
                <a:latin typeface="Arial Narrow" panose="020B0606020202030204" pitchFamily="34" charset="0"/>
              </a:rPr>
              <a:t>II </a:t>
            </a:r>
            <a:r>
              <a:rPr lang="ru-RU" sz="1400" dirty="0" smtClean="0">
                <a:latin typeface="Arial Narrow" panose="020B0606020202030204" pitchFamily="34" charset="0"/>
              </a:rPr>
              <a:t>кв. 2017 года демонстрируют стабильную тенденцию роста. В целом </a:t>
            </a:r>
            <a:r>
              <a:rPr lang="ru-RU" sz="1400" dirty="0">
                <a:latin typeface="Arial Narrow" panose="020B0606020202030204" pitchFamily="34" charset="0"/>
              </a:rPr>
              <a:t>за I квартал 2018 года основные показатели, характеризующие потребительский спрос, </a:t>
            </a:r>
            <a:r>
              <a:rPr lang="ru-RU" sz="1400" dirty="0" smtClean="0">
                <a:latin typeface="Arial Narrow" panose="020B0606020202030204" pitchFamily="34" charset="0"/>
              </a:rPr>
              <a:t>растут. Активизация потребительского спроса наблюдается и в сфере услуг. Продолжает устойчиво расти оборот общественного питания – 103,3%. Ускорился до 101,4% рост объема платных услуг.</a:t>
            </a:r>
          </a:p>
          <a:p>
            <a:pPr algn="just">
              <a:tabLst>
                <a:tab pos="177800" algn="l"/>
              </a:tabLst>
            </a:pPr>
            <a:r>
              <a:rPr lang="ru-RU" sz="1400" dirty="0" smtClean="0">
                <a:latin typeface="Arial Narrow" panose="020B0606020202030204" pitchFamily="34" charset="0"/>
              </a:rPr>
              <a:t>	В связи со снижением оборотов в марте, оптовая торговля показала отрицательную динамику по итогам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квартала 2018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572000" y="3861048"/>
            <a:ext cx="4375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	</a:t>
            </a:r>
            <a:r>
              <a:rPr lang="ru-RU" sz="1400" dirty="0" smtClean="0">
                <a:latin typeface="Arial Narrow" panose="020B0606020202030204" pitchFamily="34" charset="0"/>
              </a:rPr>
              <a:t>Наибольший вклад в рост инвестиции внесли добыча полезных ископаемых, нефтегазовый комплекс, транспорт, социальный сектор, за исключением образования.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/>
        </p:nvSpPr>
        <p:spPr bwMode="auto">
          <a:xfrm>
            <a:off x="8647000" y="6376876"/>
            <a:ext cx="515644" cy="6299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996952"/>
            <a:ext cx="4313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400" dirty="0" smtClean="0">
                <a:latin typeface="Arial Narrow" panose="020B0606020202030204" pitchFamily="34" charset="0"/>
              </a:rPr>
              <a:t>	Объем работ, выполненных по виду деятельности  «строительство», на протяжении последних 5 лет показывает отрицательные значения.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объем работ снизился на 4%, в том числе в марте на 9,7% г/г.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2" descr="Z:\Мои документы\cloth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71" y="5274581"/>
            <a:ext cx="315190" cy="3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3" descr="Z:\Мои документы\conveyo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32" y="3933056"/>
            <a:ext cx="294222" cy="2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6" descr="Z:\Мои документы\flasks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01" y="4365448"/>
            <a:ext cx="294223" cy="29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3" descr="Z:\Мои документы\food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40" y="4823053"/>
            <a:ext cx="317565" cy="3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4" descr="Z:\Мои документы\welder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35" y="5717055"/>
            <a:ext cx="317889" cy="3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Ключевые показатели внешней торговли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4" y="1052386"/>
            <a:ext cx="774738" cy="54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7571" y="1141617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Экспорт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0927" y="1185187"/>
            <a:ext cx="73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Импорт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16295" y="1151449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+ 23,1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5024" y="111317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664767" y="1141617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+ 20,3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80312" y="111317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51520" y="2996952"/>
            <a:ext cx="878497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88024" y="2996952"/>
            <a:ext cx="0" cy="36004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04542" y="1752400"/>
            <a:ext cx="8243922" cy="2246769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algn="just">
              <a:tabLst>
                <a:tab pos="3048000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По данным </a:t>
            </a:r>
            <a:r>
              <a:rPr lang="ru-RU" sz="1400" dirty="0" smtClean="0">
                <a:latin typeface="Arial Narrow" panose="020B0606020202030204" pitchFamily="34" charset="0"/>
              </a:rPr>
              <a:t>ФТС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</a:t>
            </a:r>
            <a:r>
              <a:rPr lang="ru-RU" sz="1400" dirty="0">
                <a:latin typeface="Arial Narrow" panose="020B0606020202030204" pitchFamily="34" charset="0"/>
              </a:rPr>
              <a:t>года внешнеторговый оборот России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158,5 </a:t>
            </a:r>
            <a:r>
              <a:rPr lang="ru-RU" sz="1400" dirty="0">
                <a:latin typeface="Arial Narrow" panose="020B0606020202030204" pitchFamily="34" charset="0"/>
              </a:rPr>
              <a:t>млрд. долларов США и по сравнению аналогичным периодом </a:t>
            </a:r>
            <a:r>
              <a:rPr lang="ru-RU" sz="1400" dirty="0" smtClean="0">
                <a:latin typeface="Arial Narrow" panose="020B0606020202030204" pitchFamily="34" charset="0"/>
              </a:rPr>
              <a:t>2017 </a:t>
            </a:r>
            <a:r>
              <a:rPr lang="ru-RU" sz="1400" dirty="0">
                <a:latin typeface="Arial Narrow" panose="020B0606020202030204" pitchFamily="34" charset="0"/>
              </a:rPr>
              <a:t>года увеличился на </a:t>
            </a:r>
            <a:r>
              <a:rPr lang="ru-RU" sz="1400" dirty="0" smtClean="0">
                <a:latin typeface="Arial Narrow" panose="020B0606020202030204" pitchFamily="34" charset="0"/>
              </a:rPr>
              <a:t>22,1%.</a:t>
            </a:r>
          </a:p>
          <a:p>
            <a:pPr algn="just"/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latin typeface="Arial Narrow" panose="020B0606020202030204" pitchFamily="34" charset="0"/>
            </a:endParaRPr>
          </a:p>
          <a:p>
            <a:pPr algn="just"/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latin typeface="Arial Narrow" panose="020B0606020202030204" pitchFamily="34" charset="0"/>
            </a:endParaRPr>
          </a:p>
          <a:p>
            <a:pPr algn="just"/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На долю стран дальнего зарубежья приходилось 87,4% общего объема экспорта и 88,2% общего объема импорта, на страны СНГ – 12,6% и 11,8%, соответственно.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6788" y="3049224"/>
            <a:ext cx="4261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Товарная структура экспорта Российской Федерации в страны дальнего зарубежья в январе-марте 2018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года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1065177"/>
            <a:ext cx="774738" cy="54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3176009" y="3846733"/>
            <a:ext cx="6848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68,0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- 0,4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0800000">
            <a:off x="2943799" y="3859864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188833" y="4310466"/>
            <a:ext cx="6880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10,8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1,2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51970" y="4328190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153167" y="4741694"/>
            <a:ext cx="6607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5,1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- 0,2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10800000">
            <a:off x="2939909" y="4736647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172151" y="5251669"/>
            <a:ext cx="7136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4,7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0,2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54084" y="5275254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157321" y="5662409"/>
            <a:ext cx="6607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3,9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- 0,3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0800000">
            <a:off x="2944064" y="5675540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145298" y="6093296"/>
            <a:ext cx="6848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,9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- 0,1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0800000">
            <a:off x="2944063" y="6106427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8838" y="3846733"/>
            <a:ext cx="963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Топливно-энергетические товары</a:t>
            </a:r>
          </a:p>
        </p:txBody>
      </p:sp>
      <p:sp>
        <p:nvSpPr>
          <p:cNvPr id="78" name="TextBox 2"/>
          <p:cNvSpPr txBox="1"/>
          <p:nvPr/>
        </p:nvSpPr>
        <p:spPr>
          <a:xfrm>
            <a:off x="3814127" y="4293096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Металлы </a:t>
            </a:r>
            <a:r>
              <a:rPr lang="ru-RU" sz="80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80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изделия из них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Box 2"/>
          <p:cNvSpPr txBox="1"/>
          <p:nvPr/>
        </p:nvSpPr>
        <p:spPr>
          <a:xfrm>
            <a:off x="3814127" y="4747613"/>
            <a:ext cx="748062" cy="481587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Продукция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химической 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промышленности </a:t>
            </a:r>
          </a:p>
        </p:txBody>
      </p:sp>
      <p:sp>
        <p:nvSpPr>
          <p:cNvPr id="84" name="TextBox 2"/>
          <p:cNvSpPr txBox="1"/>
          <p:nvPr/>
        </p:nvSpPr>
        <p:spPr>
          <a:xfrm>
            <a:off x="3826663" y="5697438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Машины и 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оборудование</a:t>
            </a:r>
          </a:p>
        </p:txBody>
      </p:sp>
      <p:sp>
        <p:nvSpPr>
          <p:cNvPr id="85" name="TextBox 2"/>
          <p:cNvSpPr txBox="1"/>
          <p:nvPr/>
        </p:nvSpPr>
        <p:spPr>
          <a:xfrm>
            <a:off x="3773937" y="5251669"/>
            <a:ext cx="967650" cy="481587"/>
          </a:xfrm>
          <a:prstGeom prst="rect">
            <a:avLst/>
          </a:prstGeom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Продовольственные товары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Box 2"/>
          <p:cNvSpPr txBox="1"/>
          <p:nvPr/>
        </p:nvSpPr>
        <p:spPr>
          <a:xfrm>
            <a:off x="3873388" y="6093296"/>
            <a:ext cx="748062" cy="597493"/>
          </a:xfrm>
          <a:prstGeom prst="rect">
            <a:avLst/>
          </a:prstGeom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Лесоматериалы и целлюлозно-бумажные изделия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624277" y="3835316"/>
            <a:ext cx="7136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48,8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1,7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156177" y="3847088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5627005" y="5677798"/>
            <a:ext cx="6880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5,7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+ 0,2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157272" y="5693186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5638703" y="4294257"/>
            <a:ext cx="6848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19,3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- 0,4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 rot="10800000">
            <a:off x="6157272" y="4253025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650725" y="4741694"/>
            <a:ext cx="6607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9,1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- 1,4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 rot="10800000">
            <a:off x="6158546" y="4757081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5622475" y="5229731"/>
            <a:ext cx="6848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6,6%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- 0,2 </a:t>
            </a:r>
            <a:r>
              <a:rPr lang="ru-RU" sz="105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п.п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 rot="10800000">
            <a:off x="6151140" y="5189129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1400" dirty="0"/>
          </a:p>
        </p:txBody>
      </p:sp>
      <p:sp>
        <p:nvSpPr>
          <p:cNvPr id="133" name="TextBox 2"/>
          <p:cNvSpPr txBox="1"/>
          <p:nvPr/>
        </p:nvSpPr>
        <p:spPr>
          <a:xfrm>
            <a:off x="4927003" y="5229731"/>
            <a:ext cx="748062" cy="395858"/>
          </a:xfrm>
          <a:prstGeom prst="rect">
            <a:avLst/>
          </a:prstGeom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Текстиль, текстильные изделия и обувь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108453" y="3892048"/>
            <a:ext cx="2735354" cy="2561287"/>
            <a:chOff x="1219721" y="3716204"/>
            <a:chExt cx="3199720" cy="2996102"/>
          </a:xfrm>
        </p:grpSpPr>
        <p:graphicFrame>
          <p:nvGraphicFramePr>
            <p:cNvPr id="88" name="Диаграмма 8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7994452"/>
                </p:ext>
              </p:extLst>
            </p:nvPr>
          </p:nvGraphicFramePr>
          <p:xfrm>
            <a:off x="1219721" y="3716204"/>
            <a:ext cx="3105150" cy="26765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89" name="Picture 3" descr="Z:\Мои документы\f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71" y="5361973"/>
              <a:ext cx="371476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3" descr="Z:\Мои документы\conveyor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978" y="5839572"/>
              <a:ext cx="344170" cy="34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Z:\Мои документы\welde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586" y="4309105"/>
              <a:ext cx="371855" cy="37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5" descr="Z:\Мои документы\board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21" y="6330227"/>
              <a:ext cx="382079" cy="382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6" descr="Z:\Мои документы\flask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671" y="4802248"/>
              <a:ext cx="344172" cy="34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Z:\Мои документы\extraction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21" y="3766101"/>
              <a:ext cx="374585" cy="37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Группа 2051"/>
          <p:cNvGrpSpPr/>
          <p:nvPr/>
        </p:nvGrpSpPr>
        <p:grpSpPr>
          <a:xfrm>
            <a:off x="2392312" y="3883567"/>
            <a:ext cx="80426" cy="405562"/>
            <a:chOff x="2192350" y="3864832"/>
            <a:chExt cx="147402" cy="405562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2192350" y="3871822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Прямая соединительная линия 2048"/>
            <p:cNvCxnSpPr/>
            <p:nvPr/>
          </p:nvCxnSpPr>
          <p:spPr>
            <a:xfrm>
              <a:off x="2192350" y="3864832"/>
              <a:ext cx="147402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2192350" y="4270394"/>
              <a:ext cx="147402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0" name="Группа 2059"/>
          <p:cNvGrpSpPr/>
          <p:nvPr/>
        </p:nvGrpSpPr>
        <p:grpSpPr>
          <a:xfrm>
            <a:off x="2399034" y="4335836"/>
            <a:ext cx="84734" cy="389308"/>
            <a:chOff x="2309255" y="4335836"/>
            <a:chExt cx="84734" cy="389308"/>
          </a:xfrm>
        </p:grpSpPr>
        <p:cxnSp>
          <p:nvCxnSpPr>
            <p:cNvPr id="150" name="Прямая соединительная линия 149"/>
            <p:cNvCxnSpPr/>
            <p:nvPr/>
          </p:nvCxnSpPr>
          <p:spPr>
            <a:xfrm>
              <a:off x="2309255" y="4725144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2309255" y="4336992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2320288" y="4335836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8" name="Группа 2057"/>
          <p:cNvGrpSpPr/>
          <p:nvPr/>
        </p:nvGrpSpPr>
        <p:grpSpPr>
          <a:xfrm>
            <a:off x="2396471" y="5229200"/>
            <a:ext cx="73701" cy="388152"/>
            <a:chOff x="2338059" y="5229200"/>
            <a:chExt cx="73701" cy="388152"/>
          </a:xfrm>
        </p:grpSpPr>
        <p:cxnSp>
          <p:nvCxnSpPr>
            <p:cNvPr id="165" name="Прямая соединительная линия 164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Группа 172"/>
          <p:cNvGrpSpPr/>
          <p:nvPr/>
        </p:nvGrpSpPr>
        <p:grpSpPr>
          <a:xfrm>
            <a:off x="2396471" y="6104316"/>
            <a:ext cx="73701" cy="388152"/>
            <a:chOff x="2338059" y="5229200"/>
            <a:chExt cx="73701" cy="388152"/>
          </a:xfrm>
        </p:grpSpPr>
        <p:cxnSp>
          <p:nvCxnSpPr>
            <p:cNvPr id="174" name="Прямая соединительная линия 173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Группа 179"/>
          <p:cNvGrpSpPr/>
          <p:nvPr/>
        </p:nvGrpSpPr>
        <p:grpSpPr>
          <a:xfrm>
            <a:off x="2396471" y="4773514"/>
            <a:ext cx="73701" cy="388152"/>
            <a:chOff x="2338059" y="5229200"/>
            <a:chExt cx="73701" cy="388152"/>
          </a:xfrm>
        </p:grpSpPr>
        <p:cxnSp>
          <p:nvCxnSpPr>
            <p:cNvPr id="181" name="Прямая соединительная линия 180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Группа 183"/>
          <p:cNvGrpSpPr/>
          <p:nvPr/>
        </p:nvGrpSpPr>
        <p:grpSpPr>
          <a:xfrm>
            <a:off x="2399033" y="5662409"/>
            <a:ext cx="73701" cy="388152"/>
            <a:chOff x="2338059" y="5229200"/>
            <a:chExt cx="73701" cy="388152"/>
          </a:xfrm>
        </p:grpSpPr>
        <p:cxnSp>
          <p:nvCxnSpPr>
            <p:cNvPr id="185" name="Прямая соединительная линия 184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Прямая соединительная линия 208"/>
          <p:cNvCxnSpPr/>
          <p:nvPr/>
        </p:nvCxnSpPr>
        <p:spPr>
          <a:xfrm>
            <a:off x="2339752" y="3890557"/>
            <a:ext cx="0" cy="38815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2339752" y="4340148"/>
            <a:ext cx="0" cy="3881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2339752" y="4775356"/>
            <a:ext cx="0" cy="38815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>
            <a:off x="2339752" y="5224947"/>
            <a:ext cx="0" cy="388152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>
            <a:off x="2339752" y="5660294"/>
            <a:ext cx="0" cy="388152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>
            <a:off x="2339752" y="6109885"/>
            <a:ext cx="0" cy="388152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"/>
          <p:cNvSpPr txBox="1"/>
          <p:nvPr/>
        </p:nvSpPr>
        <p:spPr>
          <a:xfrm>
            <a:off x="4933135" y="5697438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Металлы </a:t>
            </a:r>
            <a:r>
              <a:rPr lang="ru-RU" sz="80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800" baseline="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изделия из них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" name="TextBox 2"/>
          <p:cNvSpPr txBox="1"/>
          <p:nvPr/>
        </p:nvSpPr>
        <p:spPr>
          <a:xfrm>
            <a:off x="4932040" y="4293096"/>
            <a:ext cx="748062" cy="481587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Продукция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химической 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промышленности </a:t>
            </a:r>
          </a:p>
        </p:txBody>
      </p:sp>
      <p:sp>
        <p:nvSpPr>
          <p:cNvPr id="267" name="TextBox 2"/>
          <p:cNvSpPr txBox="1"/>
          <p:nvPr/>
        </p:nvSpPr>
        <p:spPr>
          <a:xfrm>
            <a:off x="4932040" y="3861048"/>
            <a:ext cx="748062" cy="395858"/>
          </a:xfrm>
          <a:prstGeom prst="rect">
            <a:avLst/>
          </a:prstGeom>
        </p:spPr>
        <p:txBody>
          <a:bodyPr wrap="non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Машины и </a:t>
            </a:r>
          </a:p>
          <a:p>
            <a:pPr algn="ctr"/>
            <a:r>
              <a:rPr lang="ru-RU" sz="8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оборудование</a:t>
            </a:r>
          </a:p>
        </p:txBody>
      </p:sp>
      <p:sp>
        <p:nvSpPr>
          <p:cNvPr id="268" name="TextBox 2"/>
          <p:cNvSpPr txBox="1"/>
          <p:nvPr/>
        </p:nvSpPr>
        <p:spPr>
          <a:xfrm>
            <a:off x="4860032" y="4747613"/>
            <a:ext cx="967650" cy="481587"/>
          </a:xfrm>
          <a:prstGeom prst="rect">
            <a:avLst/>
          </a:prstGeom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Продовольственные товары</a:t>
            </a:r>
            <a:endParaRPr 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9" name="Группа 268"/>
          <p:cNvGrpSpPr/>
          <p:nvPr/>
        </p:nvGrpSpPr>
        <p:grpSpPr>
          <a:xfrm flipH="1">
            <a:off x="6804248" y="3883567"/>
            <a:ext cx="80426" cy="405562"/>
            <a:chOff x="2192350" y="3864832"/>
            <a:chExt cx="147402" cy="405562"/>
          </a:xfrm>
        </p:grpSpPr>
        <p:cxnSp>
          <p:nvCxnSpPr>
            <p:cNvPr id="270" name="Прямая соединительная линия 269"/>
            <p:cNvCxnSpPr/>
            <p:nvPr/>
          </p:nvCxnSpPr>
          <p:spPr>
            <a:xfrm>
              <a:off x="2192350" y="3871822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Прямая соединительная линия 270"/>
            <p:cNvCxnSpPr/>
            <p:nvPr/>
          </p:nvCxnSpPr>
          <p:spPr>
            <a:xfrm>
              <a:off x="2192350" y="3864832"/>
              <a:ext cx="147402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Прямая соединительная линия 271"/>
            <p:cNvCxnSpPr/>
            <p:nvPr/>
          </p:nvCxnSpPr>
          <p:spPr>
            <a:xfrm>
              <a:off x="2192350" y="4270394"/>
              <a:ext cx="147402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Группа 272"/>
          <p:cNvGrpSpPr/>
          <p:nvPr/>
        </p:nvGrpSpPr>
        <p:grpSpPr>
          <a:xfrm flipH="1">
            <a:off x="6810970" y="4335836"/>
            <a:ext cx="84734" cy="389308"/>
            <a:chOff x="2309255" y="4335836"/>
            <a:chExt cx="84734" cy="389308"/>
          </a:xfrm>
        </p:grpSpPr>
        <p:cxnSp>
          <p:nvCxnSpPr>
            <p:cNvPr id="274" name="Прямая соединительная линия 273"/>
            <p:cNvCxnSpPr/>
            <p:nvPr/>
          </p:nvCxnSpPr>
          <p:spPr>
            <a:xfrm>
              <a:off x="2309255" y="4725144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Прямая соединительная линия 274"/>
            <p:cNvCxnSpPr/>
            <p:nvPr/>
          </p:nvCxnSpPr>
          <p:spPr>
            <a:xfrm>
              <a:off x="2309255" y="4336992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единительная линия 275"/>
            <p:cNvCxnSpPr/>
            <p:nvPr/>
          </p:nvCxnSpPr>
          <p:spPr>
            <a:xfrm>
              <a:off x="2320288" y="4335836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Группа 276"/>
          <p:cNvGrpSpPr/>
          <p:nvPr/>
        </p:nvGrpSpPr>
        <p:grpSpPr>
          <a:xfrm flipH="1">
            <a:off x="6808407" y="5229200"/>
            <a:ext cx="73701" cy="388152"/>
            <a:chOff x="2338059" y="5229200"/>
            <a:chExt cx="73701" cy="388152"/>
          </a:xfrm>
        </p:grpSpPr>
        <p:cxnSp>
          <p:nvCxnSpPr>
            <p:cNvPr id="278" name="Прямая соединительная линия 277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Прямая соединительная линия 278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Прямая соединительная линия 279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Группа 284"/>
          <p:cNvGrpSpPr/>
          <p:nvPr/>
        </p:nvGrpSpPr>
        <p:grpSpPr>
          <a:xfrm flipH="1">
            <a:off x="6808407" y="4773514"/>
            <a:ext cx="73701" cy="388152"/>
            <a:chOff x="2338059" y="5229200"/>
            <a:chExt cx="73701" cy="388152"/>
          </a:xfrm>
        </p:grpSpPr>
        <p:cxnSp>
          <p:nvCxnSpPr>
            <p:cNvPr id="286" name="Прямая соединительная линия 285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Прямая соединительная линия 286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Прямая соединительная линия 287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Группа 288"/>
          <p:cNvGrpSpPr/>
          <p:nvPr/>
        </p:nvGrpSpPr>
        <p:grpSpPr>
          <a:xfrm flipH="1">
            <a:off x="6810969" y="5662409"/>
            <a:ext cx="73701" cy="388152"/>
            <a:chOff x="2338059" y="5229200"/>
            <a:chExt cx="73701" cy="388152"/>
          </a:xfrm>
        </p:grpSpPr>
        <p:cxnSp>
          <p:nvCxnSpPr>
            <p:cNvPr id="290" name="Прямая соединительная линия 289"/>
            <p:cNvCxnSpPr/>
            <p:nvPr/>
          </p:nvCxnSpPr>
          <p:spPr>
            <a:xfrm>
              <a:off x="2338059" y="5229200"/>
              <a:ext cx="0" cy="38815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Прямая соединительная линия 290"/>
            <p:cNvCxnSpPr/>
            <p:nvPr/>
          </p:nvCxnSpPr>
          <p:spPr>
            <a:xfrm>
              <a:off x="2338059" y="5229200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Прямая соединительная линия 291"/>
            <p:cNvCxnSpPr/>
            <p:nvPr/>
          </p:nvCxnSpPr>
          <p:spPr>
            <a:xfrm>
              <a:off x="2338059" y="5616537"/>
              <a:ext cx="73701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3" name="Прямая соединительная линия 292"/>
          <p:cNvCxnSpPr/>
          <p:nvPr/>
        </p:nvCxnSpPr>
        <p:spPr>
          <a:xfrm>
            <a:off x="6948264" y="3890557"/>
            <a:ext cx="0" cy="38815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>
            <a:off x="6948264" y="4340148"/>
            <a:ext cx="0" cy="388152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единительная линия 294"/>
          <p:cNvCxnSpPr/>
          <p:nvPr/>
        </p:nvCxnSpPr>
        <p:spPr>
          <a:xfrm>
            <a:off x="6948264" y="4775356"/>
            <a:ext cx="0" cy="3881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>
            <a:off x="6948264" y="5224947"/>
            <a:ext cx="0" cy="388152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>
            <a:off x="6948264" y="5660294"/>
            <a:ext cx="0" cy="388152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4" name="Диаграмма 323"/>
          <p:cNvGraphicFramePr/>
          <p:nvPr>
            <p:extLst>
              <p:ext uri="{D42A27DB-BD31-4B8C-83A1-F6EECF244321}">
                <p14:modId xmlns:p14="http://schemas.microsoft.com/office/powerpoint/2010/main" val="1331263712"/>
              </p:ext>
            </p:extLst>
          </p:nvPr>
        </p:nvGraphicFramePr>
        <p:xfrm>
          <a:off x="6641843" y="3500438"/>
          <a:ext cx="2723578" cy="277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46" name="Прямоугольник 145"/>
          <p:cNvSpPr/>
          <p:nvPr/>
        </p:nvSpPr>
        <p:spPr>
          <a:xfrm>
            <a:off x="4860033" y="3010833"/>
            <a:ext cx="4255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Товарная структура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импорта Российской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Федерации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из стран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дальнего зарубежья в январе-марте 2018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года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Номер слайда 3"/>
          <p:cNvSpPr>
            <a:spLocks noGrp="1"/>
          </p:cNvSpPr>
          <p:nvPr/>
        </p:nvSpPr>
        <p:spPr bwMode="auto">
          <a:xfrm>
            <a:off x="8589912" y="6232671"/>
            <a:ext cx="515644" cy="6299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Уровень жизни населения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018360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Среднемесячная начисленная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заработная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плата: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                        номинальная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3118" y="4221088"/>
            <a:ext cx="235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Реальные располагаемые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денежные доходы населения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9488" y="440749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23665" y="4361329"/>
            <a:ext cx="7809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3,0%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1057757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года инфляция </a:t>
            </a:r>
            <a:r>
              <a:rPr lang="ru-RU" sz="1400" dirty="0">
                <a:latin typeface="Arial Narrow" panose="020B0606020202030204" pitchFamily="34" charset="0"/>
              </a:rPr>
              <a:t>выросла всего на </a:t>
            </a:r>
            <a:r>
              <a:rPr lang="ru-RU" sz="1400" dirty="0" smtClean="0">
                <a:latin typeface="Arial Narrow" panose="020B0606020202030204" pitchFamily="34" charset="0"/>
              </a:rPr>
              <a:t>2,</a:t>
            </a:r>
            <a:r>
              <a:rPr lang="ru-RU" sz="1400" dirty="0">
                <a:latin typeface="Arial Narrow" panose="020B0606020202030204" pitchFamily="34" charset="0"/>
              </a:rPr>
              <a:t>2</a:t>
            </a:r>
            <a:r>
              <a:rPr lang="ru-RU" sz="1400" dirty="0" smtClean="0">
                <a:latin typeface="Arial Narrow" panose="020B0606020202030204" pitchFamily="34" charset="0"/>
              </a:rPr>
              <a:t>% г/г, за аналогичный период 2017 года - на 4,6% г/г.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4030" y="4149080"/>
            <a:ext cx="4357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квартале 2018 года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была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прервана з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атянувшаяся в последние 4 года тенденция снижения реальных располагаемых денежных доходов населения.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Вместе с тем, с учетом единовременной денежной выплаты пенсионерам в январе 2017 года в размере 5 тыс. рублей,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произведенной в соответствии с Федеральным законом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 ноября 2016 г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№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385-ФЗ, показатель в январе 2018 года показал отрицательную динамику -7,0%, а в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квартале 2018 года +0,9%.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27984" y="2132856"/>
            <a:ext cx="435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Среднемесячная заработная плата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года составила (по оценке Росстата) 40 495 рублей против 35 983 рублей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2017 года. Темп роста номинальной зарплаты 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квартале 2018 года превышает темп роста за аналогичный период 2017 года на 5,5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., а реальной зарплаты – на 7,7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r>
              <a:rPr lang="en-US" sz="1400" dirty="0" smtClean="0">
                <a:latin typeface="Arial Narrow" panose="020B0606020202030204" pitchFamily="34" charset="0"/>
              </a:rPr>
              <a:t>  </a:t>
            </a:r>
            <a:r>
              <a:rPr lang="ru-RU" sz="1400" dirty="0" smtClean="0">
                <a:latin typeface="Arial Narrow" panose="020B0606020202030204" pitchFamily="34" charset="0"/>
              </a:rPr>
              <a:t>Определенное влияние на темпы роста оказала индексация заработной платы отдельных категорий работников бюджетной сферы.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53391" y="2307835"/>
            <a:ext cx="886781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+ 12,0%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23781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11098" y="3169609"/>
            <a:ext cx="128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реальная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9454" y="3113289"/>
            <a:ext cx="780983" cy="45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3056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+ 9,5%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75856" y="315945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400" dirty="0"/>
          </a:p>
        </p:txBody>
      </p:sp>
      <p:pic>
        <p:nvPicPr>
          <p:cNvPr id="4098" name="Picture 2" descr="Z:\Мои документы\wall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4" y="4149080"/>
            <a:ext cx="531683" cy="5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Мои документы\credit-c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92172" cy="6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84626932"/>
              </p:ext>
            </p:extLst>
          </p:nvPr>
        </p:nvGraphicFramePr>
        <p:xfrm>
          <a:off x="-301785" y="1863758"/>
          <a:ext cx="3179593" cy="29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09" y="-1632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Государственные </a:t>
            </a:r>
            <a:r>
              <a:rPr lang="ru-RU" sz="1800" dirty="0" smtClean="0">
                <a:latin typeface="Arial Narrow" panose="020B0606020202030204" pitchFamily="34" charset="0"/>
              </a:rPr>
              <a:t>финансы (</a:t>
            </a:r>
            <a:r>
              <a:rPr lang="en-US" sz="1800" dirty="0" smtClean="0">
                <a:latin typeface="Arial Narrow" panose="020B0606020202030204" pitchFamily="34" charset="0"/>
              </a:rPr>
              <a:t>I </a:t>
            </a:r>
            <a:r>
              <a:rPr lang="ru-RU" sz="1800" dirty="0" smtClean="0">
                <a:latin typeface="Arial Narrow" panose="020B0606020202030204" pitchFamily="34" charset="0"/>
              </a:rPr>
              <a:t>квартал 2018 года)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6975" y="408283"/>
            <a:ext cx="324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федерального бюджета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4305" y="575406"/>
            <a:ext cx="3960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консолидированного </a:t>
            </a: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бюджета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Российской Федерации </a:t>
            </a: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13696" y="1344212"/>
            <a:ext cx="3063240" cy="5019148"/>
            <a:chOff x="981670" y="1664211"/>
            <a:chExt cx="3063240" cy="5019148"/>
          </a:xfrm>
        </p:grpSpPr>
        <p:graphicFrame>
          <p:nvGraphicFramePr>
            <p:cNvPr id="16" name="Диаграмма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31203815"/>
                </p:ext>
              </p:extLst>
            </p:nvPr>
          </p:nvGraphicFramePr>
          <p:xfrm>
            <a:off x="981670" y="1664211"/>
            <a:ext cx="3063240" cy="2613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3" name="Группа 12"/>
            <p:cNvGrpSpPr/>
            <p:nvPr/>
          </p:nvGrpSpPr>
          <p:grpSpPr>
            <a:xfrm>
              <a:off x="1179874" y="2924944"/>
              <a:ext cx="206698" cy="3758415"/>
              <a:chOff x="1179874" y="2924944"/>
              <a:chExt cx="206698" cy="375841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276555" y="2924944"/>
                <a:ext cx="0" cy="375841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1188572" y="4591814"/>
                <a:ext cx="198000" cy="19802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188572" y="5096934"/>
                <a:ext cx="198000" cy="198022"/>
              </a:xfrm>
              <a:prstGeom prst="ellipse">
                <a:avLst/>
              </a:prstGeom>
              <a:solidFill>
                <a:srgbClr val="6B9CE3"/>
              </a:solidFill>
              <a:ln>
                <a:solidFill>
                  <a:srgbClr val="6B9C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188572" y="5565945"/>
                <a:ext cx="198000" cy="1980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179874" y="6045904"/>
                <a:ext cx="198000" cy="198022"/>
              </a:xfrm>
              <a:prstGeom prst="ellipse">
                <a:avLst/>
              </a:prstGeom>
              <a:solidFill>
                <a:srgbClr val="5B89C1"/>
              </a:solidFill>
              <a:ln>
                <a:solidFill>
                  <a:srgbClr val="5B89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486023" y="4269278"/>
            <a:ext cx="35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4 657,9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0581" y="4722057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1 236,4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39235" y="5179709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Росимущество -  4,0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39235" y="5666801"/>
            <a:ext cx="398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Минфин России -  5,6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1923145"/>
              </p:ext>
            </p:extLst>
          </p:nvPr>
        </p:nvGraphicFramePr>
        <p:xfrm>
          <a:off x="6129651" y="1058108"/>
          <a:ext cx="3346018" cy="25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6324744" y="2310757"/>
            <a:ext cx="200317" cy="3169533"/>
            <a:chOff x="1188572" y="2969012"/>
            <a:chExt cx="200317" cy="316953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188572" y="4624865"/>
              <a:ext cx="198000" cy="198022"/>
            </a:xfrm>
            <a:prstGeom prst="ellipse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90889" y="5306257"/>
              <a:ext cx="198000" cy="1980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FAC09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29863" y="3902989"/>
            <a:ext cx="371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2 678,1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65611" y="4583426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1 194,1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0735" y="5143581"/>
            <a:ext cx="376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202,8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3" name="Овал 42"/>
          <p:cNvSpPr/>
          <p:nvPr/>
        </p:nvSpPr>
        <p:spPr>
          <a:xfrm>
            <a:off x="3211900" y="6286761"/>
            <a:ext cx="198000" cy="198022"/>
          </a:xfrm>
          <a:prstGeom prst="ellipse">
            <a:avLst/>
          </a:prstGeom>
          <a:solidFill>
            <a:srgbClr val="939EB7"/>
          </a:solidFill>
          <a:ln>
            <a:solidFill>
              <a:srgbClr val="939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539235" y="6101750"/>
            <a:ext cx="335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659,9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3" name="Надпись 3"/>
          <p:cNvSpPr txBox="1"/>
          <p:nvPr/>
        </p:nvSpPr>
        <p:spPr>
          <a:xfrm>
            <a:off x="6999176" y="2051780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4 075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24657" y="694207"/>
            <a:ext cx="32438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консолидированного бюджета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Российской Федерации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бюджетов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государственных внебюджетных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фондов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основным администраторам доходов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2675" y="3315250"/>
            <a:ext cx="215373" cy="3169533"/>
            <a:chOff x="1171199" y="2969012"/>
            <a:chExt cx="215373" cy="3169533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1171199" y="4283215"/>
              <a:ext cx="198000" cy="198022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71199" y="4768110"/>
              <a:ext cx="198000" cy="198022"/>
            </a:xfrm>
            <a:prstGeom prst="ellipse">
              <a:avLst/>
            </a:prstGeom>
            <a:solidFill>
              <a:srgbClr val="B3B3B3"/>
            </a:solidFill>
            <a:ln>
              <a:solidFill>
                <a:srgbClr val="B3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0915" y="4577055"/>
            <a:ext cx="371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6 011,0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034" y="5092175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1 236,4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2659" y="6190950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313,6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60" name="Надпись 3"/>
          <p:cNvSpPr txBox="1"/>
          <p:nvPr/>
        </p:nvSpPr>
        <p:spPr>
          <a:xfrm>
            <a:off x="738567" y="3007743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7 803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459" y="5668119"/>
            <a:ext cx="315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ГВБФ -  242,4 млрд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(без СВ, администрируемых ФНС России)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2727" y="5695856"/>
            <a:ext cx="198000" cy="198022"/>
          </a:xfrm>
          <a:prstGeom prst="ellipse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 Narrow" panose="020B0606020202030204" pitchFamily="34" charset="0"/>
              </a:rPr>
              <a:t>Поступление </a:t>
            </a:r>
            <a:r>
              <a:rPr lang="ru-RU" sz="1800" dirty="0">
                <a:latin typeface="Arial Narrow" panose="020B0606020202030204" pitchFamily="34" charset="0"/>
              </a:rPr>
              <a:t>администрируемых </a:t>
            </a:r>
            <a:r>
              <a:rPr lang="ru-RU" sz="1800" dirty="0" smtClean="0">
                <a:latin typeface="Arial Narrow" panose="020B0606020202030204" pitchFamily="34" charset="0"/>
              </a:rPr>
              <a:t>ФНС России доходов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/>
              <a:t>(нарастающим </a:t>
            </a:r>
            <a:r>
              <a:rPr lang="ru-RU" sz="1800" b="0" dirty="0" smtClean="0"/>
              <a:t> итогом</a:t>
            </a:r>
            <a:r>
              <a:rPr lang="ru-RU" sz="1800" b="0" dirty="0"/>
              <a:t>)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741220"/>
              </p:ext>
            </p:extLst>
          </p:nvPr>
        </p:nvGraphicFramePr>
        <p:xfrm>
          <a:off x="464396" y="798123"/>
          <a:ext cx="8137525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71267" y="4569528"/>
            <a:ext cx="7397114" cy="2296528"/>
            <a:chOff x="228727" y="4416661"/>
            <a:chExt cx="7538389" cy="2341543"/>
          </a:xfrm>
        </p:grpSpPr>
        <p:sp>
          <p:nvSpPr>
            <p:cNvPr id="6" name="Овал 5"/>
            <p:cNvSpPr/>
            <p:nvPr/>
          </p:nvSpPr>
          <p:spPr>
            <a:xfrm>
              <a:off x="4503673" y="5229200"/>
              <a:ext cx="947336" cy="947336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99939" y="5157192"/>
              <a:ext cx="1015930" cy="101593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97773" y="6232857"/>
              <a:ext cx="1470022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Налог на прибыль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88119" y="6265407"/>
              <a:ext cx="609106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НДФЛ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78353" y="6250116"/>
              <a:ext cx="504555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НДС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9817" y="6251497"/>
              <a:ext cx="61237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НДПИ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96835" y="5093404"/>
              <a:ext cx="1071900" cy="107190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5585" y="5178896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1 273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50703" y="5202736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 1 234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2970" y="5230963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1 054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93164" y="5340636"/>
              <a:ext cx="752659" cy="75266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1166" y="5294463"/>
              <a:ext cx="797034" cy="824667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419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005798" y="6225006"/>
              <a:ext cx="70222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Акцизы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8727" y="4422286"/>
              <a:ext cx="1246927" cy="1727554"/>
              <a:chOff x="228728" y="4307915"/>
              <a:chExt cx="1246927" cy="172755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28728" y="4788542"/>
                <a:ext cx="1246927" cy="1246927"/>
              </a:xfrm>
              <a:prstGeom prst="ellipse">
                <a:avLst/>
              </a:prstGeom>
              <a:solidFill>
                <a:srgbClr val="4F81BD"/>
              </a:solidFill>
              <a:ln w="1143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5536" y="4895777"/>
                <a:ext cx="914400" cy="914400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Autofit/>
              </a:bodyPr>
              <a:lstStyle/>
              <a:p>
                <a:pPr algn="ctr" defTabSz="1043056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1 696</a:t>
                </a: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316357" y="4672277"/>
                <a:ext cx="1159298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516401" y="4307915"/>
                <a:ext cx="770835" cy="344913"/>
              </a:xfrm>
              <a:prstGeom prst="rect">
                <a:avLst/>
              </a:prstGeom>
            </p:spPr>
            <p:txBody>
              <a:bodyPr wrap="none" lIns="91168" tIns="45585" rIns="91168" bIns="45585">
                <a:spAutoFit/>
              </a:bodyPr>
              <a:lstStyle/>
              <a:p>
                <a:pPr algn="ctr" defTabSz="1100384"/>
                <a:r>
                  <a:rPr lang="ru-RU" sz="1600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+25,2%</a:t>
                </a:r>
                <a:endParaRPr lang="ru-RU" sz="1400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1947367" y="4439442"/>
              <a:ext cx="770835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+18,1%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23359" y="4430091"/>
              <a:ext cx="676085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+7,5%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89231" y="4464314"/>
              <a:ext cx="770835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</a:t>
              </a:r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13,3%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07256" y="4416661"/>
              <a:ext cx="770835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+14,7%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927169" y="4768878"/>
              <a:ext cx="862816" cy="141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220690" y="4768878"/>
              <a:ext cx="9144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48552" y="4753515"/>
              <a:ext cx="865121" cy="686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795433" y="4771818"/>
              <a:ext cx="75843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7026023" y="5428442"/>
              <a:ext cx="664853" cy="664853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96577" y="5295550"/>
              <a:ext cx="723749" cy="821586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413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94926" y="6225006"/>
              <a:ext cx="1349135" cy="533198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Имущественные</a:t>
              </a:r>
            </a:p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005798" y="4439442"/>
              <a:ext cx="728361" cy="344913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60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-18,7%</a:t>
              </a:r>
              <a:endParaRPr lang="ru-RU" sz="14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008682" y="4778180"/>
              <a:ext cx="75843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7795789" y="477638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36051" y="798123"/>
            <a:ext cx="903865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+13,3%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>
                <a:latin typeface="Arial Narrow" panose="020B0606020202030204" pitchFamily="34" charset="0"/>
              </a:rPr>
              <a:t>Поступление администрируемых ФНС России доходов в федеральный бюджет</a:t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и консолидированные бюджеты субъектов Российской </a:t>
            </a:r>
            <a:r>
              <a:rPr lang="ru-RU" sz="1800" dirty="0" smtClean="0">
                <a:latin typeface="Arial Narrow" panose="020B0606020202030204" pitchFamily="34" charset="0"/>
              </a:rPr>
              <a:t>Федерации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b="0" dirty="0" smtClean="0"/>
              <a:t>(нарастающим  итогом)</a:t>
            </a:r>
            <a:endParaRPr lang="ru-RU" sz="1800" b="0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2219559"/>
              </p:ext>
            </p:extLst>
          </p:nvPr>
        </p:nvGraphicFramePr>
        <p:xfrm>
          <a:off x="59150" y="1000162"/>
          <a:ext cx="8585200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5854745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551" y="119969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29762" y="891916"/>
            <a:ext cx="833333" cy="615280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+14,4%</a:t>
            </a:r>
          </a:p>
          <a:p>
            <a:pPr algn="ctr" defTabSz="1100384"/>
            <a:r>
              <a:rPr lang="ru-RU" sz="1600" b="1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ФБ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45914" y="1772816"/>
            <a:ext cx="833333" cy="615280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+11,9%</a:t>
            </a:r>
          </a:p>
          <a:p>
            <a:pPr algn="ctr" defTabSz="1100384"/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КБС РФ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82199" y="4396432"/>
            <a:ext cx="2138505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62654" y="4395841"/>
            <a:ext cx="4256253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algn="ctr"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6016" y="4922730"/>
            <a:ext cx="76921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06288" y="5356222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47951" y="5801082"/>
            <a:ext cx="235618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53801" y="6291423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9682" y="4797152"/>
            <a:ext cx="792678" cy="5847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1 054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50529" y="5240105"/>
            <a:ext cx="752103" cy="54179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963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79507" y="5667893"/>
            <a:ext cx="732853" cy="62697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419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5398813"/>
            <a:ext cx="637767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1760" y="5258334"/>
            <a:ext cx="914400" cy="5866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1 234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4933689"/>
            <a:ext cx="774022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НДПИ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32048" y="4710315"/>
            <a:ext cx="873824" cy="74248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1 677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95536" y="6297210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576" y="6134860"/>
            <a:ext cx="914400" cy="7157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229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2733" y="5838464"/>
            <a:ext cx="914400" cy="4426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310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79507" y="6292971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184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91400" y="4882184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+25,7%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400" y="5358510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7,5%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6297926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- 29,2%</a:t>
            </a:r>
            <a:endParaRPr lang="ru-RU" sz="200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5" y="5850273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53,2%</a:t>
            </a:r>
            <a:endParaRPr lang="ru-RU" sz="2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104665" y="46139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62581" y="6284862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- 0,3%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52555" y="5830658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+13,3%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21784" y="5320519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+10,0%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21784" y="4892891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+14,7%</a:t>
            </a:r>
            <a:endParaRPr lang="ru-RU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"/>
          <p:cNvSpPr>
            <a:spLocks noGrp="1"/>
          </p:cNvSpPr>
          <p:nvPr/>
        </p:nvSpPr>
        <p:spPr bwMode="auto">
          <a:xfrm>
            <a:off x="8618319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972900" y="4674630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18417</TotalTime>
  <Words>5182</Words>
  <Application>Microsoft Office PowerPoint</Application>
  <PresentationFormat>Экран (4:3)</PresentationFormat>
  <Paragraphs>862</Paragraphs>
  <Slides>36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2_Тема Office</vt:lpstr>
      <vt:lpstr>ФЕДЕРАЛЬНАЯ НАЛОГОВАЯ СЛУЖБА</vt:lpstr>
      <vt:lpstr>Описание общего экономического фона и  основных тенденций развития экономики страны</vt:lpstr>
      <vt:lpstr>Основные тенденции развития реального сектора экономики</vt:lpstr>
      <vt:lpstr>Ключевые направления развития внутреннего рынка</vt:lpstr>
      <vt:lpstr>Ключевые показатели внешней торговли</vt:lpstr>
      <vt:lpstr>Уровень жизни населения</vt:lpstr>
      <vt:lpstr>Государственные финансы (I квартал 2018 года)</vt:lpstr>
      <vt:lpstr>Поступление администрируемых ФНС России доходов  в консолидированный бюджет Российской Федерации (нарастающим  итогом)</vt:lpstr>
      <vt:lpstr>Поступление администрируемых ФНС России доходов в федеральный бюджет и консолидированные бюджеты субъектов Российской Федерации (нарастающим  итогом)</vt:lpstr>
      <vt:lpstr>Налог на прибыль организаций</vt:lpstr>
      <vt:lpstr>Налог на добавленную стоимость</vt:lpstr>
      <vt:lpstr>Акцизы</vt:lpstr>
      <vt:lpstr>Налог на добычу полезных ископаемых</vt:lpstr>
      <vt:lpstr>Имущественные налоги</vt:lpstr>
      <vt:lpstr>Налог на доходы физических лиц</vt:lpstr>
      <vt:lpstr>Утилизационный сбор</vt:lpstr>
      <vt:lpstr>Налоги, уплачиваемые в связи с применением специальных налоговых режимов</vt:lpstr>
      <vt:lpstr>Страховые взносы на обязательное социальное страхование</vt:lpstr>
      <vt:lpstr>Контрольная работа (I квартал 2018 года)</vt:lpstr>
      <vt:lpstr>Камеральный контроль  (I квартал 2018 года)</vt:lpstr>
      <vt:lpstr>Налоговый контроль цен (I квартал 2018 года)</vt:lpstr>
      <vt:lpstr>Валютный контроль (I квартал 2018 года)</vt:lpstr>
      <vt:lpstr>Задолженность (I квартал 2018 года)</vt:lpstr>
      <vt:lpstr>Обеспечение процедур банкротства (I квартал 2018 года) </vt:lpstr>
      <vt:lpstr>Досудебное урегулирование налоговых споров (I квартал 2018 года)</vt:lpstr>
      <vt:lpstr>Судебная работа налоговых органов (I квартал 2018 года)</vt:lpstr>
      <vt:lpstr>Контрольно-кассовая техника</vt:lpstr>
      <vt:lpstr>Маркировка</vt:lpstr>
      <vt:lpstr>Государственная регистрация и учет налогоплательщиков</vt:lpstr>
      <vt:lpstr>Официальный сайт ФНС России и сервисы</vt:lpstr>
      <vt:lpstr>Оказание услуг налогоплательщикам</vt:lpstr>
      <vt:lpstr>Модернизация налоговых органов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Вячеславовна</dc:creator>
  <cp:lastModifiedBy>Алексеева Екатерина Сергеевна</cp:lastModifiedBy>
  <cp:revision>845</cp:revision>
  <cp:lastPrinted>2018-06-04T11:56:10Z</cp:lastPrinted>
  <dcterms:created xsi:type="dcterms:W3CDTF">2017-10-17T15:39:05Z</dcterms:created>
  <dcterms:modified xsi:type="dcterms:W3CDTF">2018-06-04T12:19:58Z</dcterms:modified>
</cp:coreProperties>
</file>