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6" r:id="rId1"/>
    <p:sldMasterId id="2147484090" r:id="rId2"/>
  </p:sldMasterIdLst>
  <p:notesMasterIdLst>
    <p:notesMasterId r:id="rId12"/>
  </p:notesMasterIdLst>
  <p:handoutMasterIdLst>
    <p:handoutMasterId r:id="rId13"/>
  </p:handoutMasterIdLst>
  <p:sldIdLst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33CC33"/>
    <a:srgbClr val="FFFFFF"/>
    <a:srgbClr val="E3E8F1"/>
    <a:srgbClr val="66FF33"/>
    <a:srgbClr val="09F109"/>
    <a:srgbClr val="E907E9"/>
    <a:srgbClr val="122EFA"/>
    <a:srgbClr val="00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87" autoAdjust="0"/>
    <p:restoredTop sz="87057" autoAdjust="0"/>
  </p:normalViewPr>
  <p:slideViewPr>
    <p:cSldViewPr>
      <p:cViewPr>
        <p:scale>
          <a:sx n="100" d="100"/>
          <a:sy n="100" d="100"/>
        </p:scale>
        <p:origin x="-6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74" y="149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3F8F3-125A-41C4-9CA3-7CF8C1E9CA44}" type="doc">
      <dgm:prSet loTypeId="urn:microsoft.com/office/officeart/2005/8/layout/vList2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D9ECA446-300E-40AE-B9E9-8F92BD274EC7}">
      <dgm:prSet phldrT="[Текст]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Calibri" panose="020F0502020204030204" pitchFamily="34" charset="0"/>
            </a:rPr>
            <a:t>Ответственность за невозможность полного погашения требований кредиторов (пункт 1 статьи 61.11 Закона о банкротстве)</a:t>
          </a:r>
          <a:endParaRPr lang="ru-RU" dirty="0">
            <a:latin typeface="Calibri" panose="020F0502020204030204" pitchFamily="34" charset="0"/>
          </a:endParaRPr>
        </a:p>
      </dgm:t>
    </dgm:pt>
    <dgm:pt modelId="{18067FE6-A19D-4766-9940-E85AC6EF0536}" type="parTrans" cxnId="{7D5470D6-B3D5-4246-85E4-7EE262D1179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3685DAE3-353B-420F-8434-D6905EF20F21}" type="sibTrans" cxnId="{7D5470D6-B3D5-4246-85E4-7EE262D1179B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555018F4-1236-450C-AB90-F0AA34BD74A9}">
      <dgm:prSet phldrT="[Текст]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Calibri" panose="020F0502020204030204" pitchFamily="34" charset="0"/>
            </a:rPr>
            <a:t>Ответственность за нарушение обязанности по подаче заявления должника в арбитражный суд (ст.61.12 Закона о банкротстве)</a:t>
          </a:r>
          <a:endParaRPr lang="ru-RU" dirty="0">
            <a:latin typeface="Calibri" panose="020F0502020204030204" pitchFamily="34" charset="0"/>
          </a:endParaRPr>
        </a:p>
      </dgm:t>
    </dgm:pt>
    <dgm:pt modelId="{B28549F3-3E2F-4796-872A-6E1E903C81DD}" type="parTrans" cxnId="{A0450605-2BB9-43D7-B9F2-BC042C43242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BDDBCFCB-D456-4627-BBD4-843D8071D10E}" type="sibTrans" cxnId="{A0450605-2BB9-43D7-B9F2-BC042C43242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6A5C5654-24B4-4D45-A73F-2561A28D3E5E}">
      <dgm:prSet phldrT="[Текст]"/>
      <dgm:spPr/>
      <dgm:t>
        <a:bodyPr/>
        <a:lstStyle/>
        <a:p>
          <a:pPr algn="just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dirty="0" smtClean="0">
              <a:latin typeface="Calibri" panose="020F0502020204030204" pitchFamily="34" charset="0"/>
            </a:rPr>
            <a:t>Ответственность вне рамок дела о банкротстве (ст.61.19 Закона о банкротстве)</a:t>
          </a:r>
          <a:endParaRPr lang="ru-RU" dirty="0">
            <a:latin typeface="Calibri" panose="020F0502020204030204" pitchFamily="34" charset="0"/>
          </a:endParaRPr>
        </a:p>
      </dgm:t>
    </dgm:pt>
    <dgm:pt modelId="{8CACBD28-2A19-4938-8A3C-633F115C2F32}" type="parTrans" cxnId="{E058697E-B176-4AEC-9AEA-E5195A8BD46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27C771FC-77F2-4CDF-82A9-42A0F00BE32A}" type="sibTrans" cxnId="{E058697E-B176-4AEC-9AEA-E5195A8BD466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>
            <a:latin typeface="Calibri" panose="020F0502020204030204" pitchFamily="34" charset="0"/>
          </a:endParaRPr>
        </a:p>
      </dgm:t>
    </dgm:pt>
    <dgm:pt modelId="{53FE29AA-3C2A-4D57-AC5D-6DD663F19550}" type="pres">
      <dgm:prSet presAssocID="{E303F8F3-125A-41C4-9CA3-7CF8C1E9CA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F22E9F-D8AE-4827-AE0C-E432DBF6000B}" type="pres">
      <dgm:prSet presAssocID="{D9ECA446-300E-40AE-B9E9-8F92BD274EC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FAC58-07AE-4E03-87C1-14AA41F76A7A}" type="pres">
      <dgm:prSet presAssocID="{3685DAE3-353B-420F-8434-D6905EF20F21}" presName="spacer" presStyleCnt="0"/>
      <dgm:spPr/>
    </dgm:pt>
    <dgm:pt modelId="{3287D9EB-1EC4-4E39-9A18-B51D777E0BC4}" type="pres">
      <dgm:prSet presAssocID="{555018F4-1236-450C-AB90-F0AA34BD74A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EA60A-A53F-4CBE-839F-DCB36E626505}" type="pres">
      <dgm:prSet presAssocID="{BDDBCFCB-D456-4627-BBD4-843D8071D10E}" presName="spacer" presStyleCnt="0"/>
      <dgm:spPr/>
    </dgm:pt>
    <dgm:pt modelId="{BA040456-1B8C-42A0-B4C8-B7767E25CCAF}" type="pres">
      <dgm:prSet presAssocID="{6A5C5654-24B4-4D45-A73F-2561A28D3E5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A6305C-EAAD-4378-A0AF-EDED8E66D0DE}" type="presOf" srcId="{555018F4-1236-450C-AB90-F0AA34BD74A9}" destId="{3287D9EB-1EC4-4E39-9A18-B51D777E0BC4}" srcOrd="0" destOrd="0" presId="urn:microsoft.com/office/officeart/2005/8/layout/vList2"/>
    <dgm:cxn modelId="{47D316D7-3A76-41C4-AE8E-39CA76F2AABB}" type="presOf" srcId="{E303F8F3-125A-41C4-9CA3-7CF8C1E9CA44}" destId="{53FE29AA-3C2A-4D57-AC5D-6DD663F19550}" srcOrd="0" destOrd="0" presId="urn:microsoft.com/office/officeart/2005/8/layout/vList2"/>
    <dgm:cxn modelId="{DFF92359-689C-4A21-BA3C-34F24731991D}" type="presOf" srcId="{6A5C5654-24B4-4D45-A73F-2561A28D3E5E}" destId="{BA040456-1B8C-42A0-B4C8-B7767E25CCAF}" srcOrd="0" destOrd="0" presId="urn:microsoft.com/office/officeart/2005/8/layout/vList2"/>
    <dgm:cxn modelId="{E058697E-B176-4AEC-9AEA-E5195A8BD466}" srcId="{E303F8F3-125A-41C4-9CA3-7CF8C1E9CA44}" destId="{6A5C5654-24B4-4D45-A73F-2561A28D3E5E}" srcOrd="2" destOrd="0" parTransId="{8CACBD28-2A19-4938-8A3C-633F115C2F32}" sibTransId="{27C771FC-77F2-4CDF-82A9-42A0F00BE32A}"/>
    <dgm:cxn modelId="{7D5470D6-B3D5-4246-85E4-7EE262D1179B}" srcId="{E303F8F3-125A-41C4-9CA3-7CF8C1E9CA44}" destId="{D9ECA446-300E-40AE-B9E9-8F92BD274EC7}" srcOrd="0" destOrd="0" parTransId="{18067FE6-A19D-4766-9940-E85AC6EF0536}" sibTransId="{3685DAE3-353B-420F-8434-D6905EF20F21}"/>
    <dgm:cxn modelId="{E6B00C88-9B27-4E6B-87C6-0A42971C30D3}" type="presOf" srcId="{D9ECA446-300E-40AE-B9E9-8F92BD274EC7}" destId="{D3F22E9F-D8AE-4827-AE0C-E432DBF6000B}" srcOrd="0" destOrd="0" presId="urn:microsoft.com/office/officeart/2005/8/layout/vList2"/>
    <dgm:cxn modelId="{A0450605-2BB9-43D7-B9F2-BC042C43242D}" srcId="{E303F8F3-125A-41C4-9CA3-7CF8C1E9CA44}" destId="{555018F4-1236-450C-AB90-F0AA34BD74A9}" srcOrd="1" destOrd="0" parTransId="{B28549F3-3E2F-4796-872A-6E1E903C81DD}" sibTransId="{BDDBCFCB-D456-4627-BBD4-843D8071D10E}"/>
    <dgm:cxn modelId="{33CC4DAC-9312-4F22-846C-FBFA2FB04C8D}" type="presParOf" srcId="{53FE29AA-3C2A-4D57-AC5D-6DD663F19550}" destId="{D3F22E9F-D8AE-4827-AE0C-E432DBF6000B}" srcOrd="0" destOrd="0" presId="urn:microsoft.com/office/officeart/2005/8/layout/vList2"/>
    <dgm:cxn modelId="{8CCA7F63-1F0E-4406-9F69-3F883FDDBD20}" type="presParOf" srcId="{53FE29AA-3C2A-4D57-AC5D-6DD663F19550}" destId="{4D6FAC58-07AE-4E03-87C1-14AA41F76A7A}" srcOrd="1" destOrd="0" presId="urn:microsoft.com/office/officeart/2005/8/layout/vList2"/>
    <dgm:cxn modelId="{CB9738A6-B2BC-4B69-A92F-FA4C6CC078FB}" type="presParOf" srcId="{53FE29AA-3C2A-4D57-AC5D-6DD663F19550}" destId="{3287D9EB-1EC4-4E39-9A18-B51D777E0BC4}" srcOrd="2" destOrd="0" presId="urn:microsoft.com/office/officeart/2005/8/layout/vList2"/>
    <dgm:cxn modelId="{4144546C-31A9-4C65-8F2F-5ED13096D064}" type="presParOf" srcId="{53FE29AA-3C2A-4D57-AC5D-6DD663F19550}" destId="{784EA60A-A53F-4CBE-839F-DCB36E626505}" srcOrd="3" destOrd="0" presId="urn:microsoft.com/office/officeart/2005/8/layout/vList2"/>
    <dgm:cxn modelId="{8001202C-B32A-4252-9D9C-152DA65E78C7}" type="presParOf" srcId="{53FE29AA-3C2A-4D57-AC5D-6DD663F19550}" destId="{BA040456-1B8C-42A0-B4C8-B7767E25CCA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DB2277-EB7E-4660-97EF-2AEA2CDDCB7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E2E7A32-E708-4F20-809C-91A3C2566CC5}">
      <dgm:prSet phldrT="[Текст]"/>
      <dgm:spPr/>
      <dgm:t>
        <a:bodyPr/>
        <a:lstStyle/>
        <a:p>
          <a:r>
            <a:rPr lang="ru-RU" dirty="0" smtClean="0">
              <a:latin typeface="Calibri" panose="020F0502020204030204" pitchFamily="34" charset="0"/>
            </a:rPr>
            <a:t>Штраф 5-10 тыс. руб.</a:t>
          </a:r>
          <a:endParaRPr lang="ru-RU" dirty="0">
            <a:latin typeface="Calibri" panose="020F0502020204030204" pitchFamily="34" charset="0"/>
          </a:endParaRPr>
        </a:p>
      </dgm:t>
    </dgm:pt>
    <dgm:pt modelId="{C7ECA679-FB66-44D1-B6D2-E117471B9B13}" type="parTrans" cxnId="{739CDDA6-7F49-4324-98E5-EA53C9440181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9B7CA6A9-4FEB-4100-B95D-668BC8EF1356}" type="sibTrans" cxnId="{739CDDA6-7F49-4324-98E5-EA53C9440181}">
      <dgm:prSet/>
      <dgm:spPr/>
      <dgm:t>
        <a:bodyPr/>
        <a:lstStyle/>
        <a:p>
          <a:r>
            <a:rPr lang="ru-RU" dirty="0" smtClean="0">
              <a:latin typeface="Calibri" panose="020F0502020204030204" pitchFamily="34" charset="0"/>
            </a:rPr>
            <a:t>Ч.5, 5.1 ст. 14.13 КоАП РФ</a:t>
          </a:r>
          <a:endParaRPr lang="ru-RU" dirty="0">
            <a:latin typeface="Calibri" panose="020F0502020204030204" pitchFamily="34" charset="0"/>
          </a:endParaRPr>
        </a:p>
      </dgm:t>
    </dgm:pt>
    <dgm:pt modelId="{335096E0-F14B-413B-A7AF-E39D3A6898D6}">
      <dgm:prSet phldrT="[Текст]"/>
      <dgm:spPr/>
      <dgm:t>
        <a:bodyPr/>
        <a:lstStyle/>
        <a:p>
          <a:r>
            <a:rPr lang="ru-RU" dirty="0" smtClean="0">
              <a:latin typeface="Calibri" panose="020F0502020204030204" pitchFamily="34" charset="0"/>
            </a:rPr>
            <a:t>Дисквалификация на 6 месяцев</a:t>
          </a:r>
          <a:endParaRPr lang="ru-RU" dirty="0">
            <a:latin typeface="Calibri" panose="020F0502020204030204" pitchFamily="34" charset="0"/>
          </a:endParaRPr>
        </a:p>
      </dgm:t>
    </dgm:pt>
    <dgm:pt modelId="{49D35079-C0FB-4992-B8F4-27714BDF515D}" type="parTrans" cxnId="{97606D0B-91B5-4241-BDB1-EE93C8D8D311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6CFDF0DD-A571-400E-8B72-6F43F67DC130}" type="sibTrans" cxnId="{97606D0B-91B5-4241-BDB1-EE93C8D8D311}">
      <dgm:prSet/>
      <dgm:spPr/>
      <dgm:t>
        <a:bodyPr/>
        <a:lstStyle/>
        <a:p>
          <a:endParaRPr lang="ru-RU">
            <a:latin typeface="Calibri" panose="020F0502020204030204" pitchFamily="34" charset="0"/>
          </a:endParaRPr>
        </a:p>
      </dgm:t>
    </dgm:pt>
    <dgm:pt modelId="{BEC23FBA-4E76-4B37-BDB3-416739C92623}" type="pres">
      <dgm:prSet presAssocID="{53DB2277-EB7E-4660-97EF-2AEA2CDDCB7C}" presName="Name0" presStyleCnt="0">
        <dgm:presLayoutVars>
          <dgm:dir/>
          <dgm:resizeHandles val="exact"/>
        </dgm:presLayoutVars>
      </dgm:prSet>
      <dgm:spPr/>
    </dgm:pt>
    <dgm:pt modelId="{85D8C4F3-FF88-47D4-8DD8-3FACD6EB0649}" type="pres">
      <dgm:prSet presAssocID="{8E2E7A32-E708-4F20-809C-91A3C2566CC5}" presName="node" presStyleLbl="node1" presStyleIdx="0" presStyleCnt="2" custScaleX="48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6D209-6862-455D-9CCF-77047EDA0525}" type="pres">
      <dgm:prSet presAssocID="{9B7CA6A9-4FEB-4100-B95D-668BC8EF1356}" presName="sibTrans" presStyleLbl="sibTrans2D1" presStyleIdx="0" presStyleCnt="1" custScaleX="183688" custLinFactNeighborX="-3559" custLinFactNeighborY="66"/>
      <dgm:spPr/>
      <dgm:t>
        <a:bodyPr/>
        <a:lstStyle/>
        <a:p>
          <a:endParaRPr lang="ru-RU"/>
        </a:p>
      </dgm:t>
    </dgm:pt>
    <dgm:pt modelId="{5F07309B-07C3-4214-B2C6-CE4F52124C53}" type="pres">
      <dgm:prSet presAssocID="{9B7CA6A9-4FEB-4100-B95D-668BC8EF1356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A68C56DF-CBFA-475A-B2C4-2F742DDC4345}" type="pres">
      <dgm:prSet presAssocID="{335096E0-F14B-413B-A7AF-E39D3A6898D6}" presName="node" presStyleLbl="node1" presStyleIdx="1" presStyleCnt="2" custScaleX="421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CDDA6-7F49-4324-98E5-EA53C9440181}" srcId="{53DB2277-EB7E-4660-97EF-2AEA2CDDCB7C}" destId="{8E2E7A32-E708-4F20-809C-91A3C2566CC5}" srcOrd="0" destOrd="0" parTransId="{C7ECA679-FB66-44D1-B6D2-E117471B9B13}" sibTransId="{9B7CA6A9-4FEB-4100-B95D-668BC8EF1356}"/>
    <dgm:cxn modelId="{69B75309-1EBC-4825-BF3A-1E188D657E61}" type="presOf" srcId="{9B7CA6A9-4FEB-4100-B95D-668BC8EF1356}" destId="{98C6D209-6862-455D-9CCF-77047EDA0525}" srcOrd="0" destOrd="0" presId="urn:microsoft.com/office/officeart/2005/8/layout/process1"/>
    <dgm:cxn modelId="{12DAD73A-96A2-4DD4-807F-A1165797210F}" type="presOf" srcId="{335096E0-F14B-413B-A7AF-E39D3A6898D6}" destId="{A68C56DF-CBFA-475A-B2C4-2F742DDC4345}" srcOrd="0" destOrd="0" presId="urn:microsoft.com/office/officeart/2005/8/layout/process1"/>
    <dgm:cxn modelId="{4A1EF82C-55FC-4F1A-8ED5-F747B3229A16}" type="presOf" srcId="{9B7CA6A9-4FEB-4100-B95D-668BC8EF1356}" destId="{5F07309B-07C3-4214-B2C6-CE4F52124C53}" srcOrd="1" destOrd="0" presId="urn:microsoft.com/office/officeart/2005/8/layout/process1"/>
    <dgm:cxn modelId="{17D05915-7855-4C3E-942C-0E947F3D380F}" type="presOf" srcId="{8E2E7A32-E708-4F20-809C-91A3C2566CC5}" destId="{85D8C4F3-FF88-47D4-8DD8-3FACD6EB0649}" srcOrd="0" destOrd="0" presId="urn:microsoft.com/office/officeart/2005/8/layout/process1"/>
    <dgm:cxn modelId="{6BDACC3C-71CA-4F18-98B0-615DDAEC1769}" type="presOf" srcId="{53DB2277-EB7E-4660-97EF-2AEA2CDDCB7C}" destId="{BEC23FBA-4E76-4B37-BDB3-416739C92623}" srcOrd="0" destOrd="0" presId="urn:microsoft.com/office/officeart/2005/8/layout/process1"/>
    <dgm:cxn modelId="{97606D0B-91B5-4241-BDB1-EE93C8D8D311}" srcId="{53DB2277-EB7E-4660-97EF-2AEA2CDDCB7C}" destId="{335096E0-F14B-413B-A7AF-E39D3A6898D6}" srcOrd="1" destOrd="0" parTransId="{49D35079-C0FB-4992-B8F4-27714BDF515D}" sibTransId="{6CFDF0DD-A571-400E-8B72-6F43F67DC130}"/>
    <dgm:cxn modelId="{B0B3F060-46C4-4A93-B475-37F08EB4F3BE}" type="presParOf" srcId="{BEC23FBA-4E76-4B37-BDB3-416739C92623}" destId="{85D8C4F3-FF88-47D4-8DD8-3FACD6EB0649}" srcOrd="0" destOrd="0" presId="urn:microsoft.com/office/officeart/2005/8/layout/process1"/>
    <dgm:cxn modelId="{AAADCF3D-4AF6-4E84-B376-81DE1AC9A82C}" type="presParOf" srcId="{BEC23FBA-4E76-4B37-BDB3-416739C92623}" destId="{98C6D209-6862-455D-9CCF-77047EDA0525}" srcOrd="1" destOrd="0" presId="urn:microsoft.com/office/officeart/2005/8/layout/process1"/>
    <dgm:cxn modelId="{5BE86A56-C435-44B1-A0D6-3DACD7CFE227}" type="presParOf" srcId="{98C6D209-6862-455D-9CCF-77047EDA0525}" destId="{5F07309B-07C3-4214-B2C6-CE4F52124C53}" srcOrd="0" destOrd="0" presId="urn:microsoft.com/office/officeart/2005/8/layout/process1"/>
    <dgm:cxn modelId="{2A03A03F-0E86-4C59-B607-46956281BF04}" type="presParOf" srcId="{BEC23FBA-4E76-4B37-BDB3-416739C92623}" destId="{A68C56DF-CBFA-475A-B2C4-2F742DDC4345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22E9F-D8AE-4827-AE0C-E432DBF6000B}">
      <dsp:nvSpPr>
        <dsp:cNvPr id="0" name=""/>
        <dsp:cNvSpPr/>
      </dsp:nvSpPr>
      <dsp:spPr>
        <a:xfrm>
          <a:off x="0" y="8891"/>
          <a:ext cx="7848228" cy="14601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Calibri" panose="020F0502020204030204" pitchFamily="34" charset="0"/>
            </a:rPr>
            <a:t>Ответственность за невозможность полного погашения требований кредиторов (пункт 1 статьи 61.11 Закона о банкротстве)</a:t>
          </a:r>
          <a:endParaRPr lang="ru-RU" sz="2400" kern="1200" dirty="0">
            <a:latin typeface="Calibri" panose="020F0502020204030204" pitchFamily="34" charset="0"/>
          </a:endParaRPr>
        </a:p>
      </dsp:txBody>
      <dsp:txXfrm>
        <a:off x="71279" y="80170"/>
        <a:ext cx="7705670" cy="1317602"/>
      </dsp:txXfrm>
    </dsp:sp>
    <dsp:sp modelId="{3287D9EB-1EC4-4E39-9A18-B51D777E0BC4}">
      <dsp:nvSpPr>
        <dsp:cNvPr id="0" name=""/>
        <dsp:cNvSpPr/>
      </dsp:nvSpPr>
      <dsp:spPr>
        <a:xfrm>
          <a:off x="0" y="1538171"/>
          <a:ext cx="7848228" cy="14601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Calibri" panose="020F0502020204030204" pitchFamily="34" charset="0"/>
            </a:rPr>
            <a:t>Ответственность за нарушение обязанности по подаче заявления должника в арбитражный суд (ст.61.12 Закона о банкротстве)</a:t>
          </a:r>
          <a:endParaRPr lang="ru-RU" sz="2400" kern="1200" dirty="0">
            <a:latin typeface="Calibri" panose="020F0502020204030204" pitchFamily="34" charset="0"/>
          </a:endParaRPr>
        </a:p>
      </dsp:txBody>
      <dsp:txXfrm>
        <a:off x="71279" y="1609450"/>
        <a:ext cx="7705670" cy="1317602"/>
      </dsp:txXfrm>
    </dsp:sp>
    <dsp:sp modelId="{BA040456-1B8C-42A0-B4C8-B7767E25CCAF}">
      <dsp:nvSpPr>
        <dsp:cNvPr id="0" name=""/>
        <dsp:cNvSpPr/>
      </dsp:nvSpPr>
      <dsp:spPr>
        <a:xfrm>
          <a:off x="0" y="3067451"/>
          <a:ext cx="7848228" cy="146016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240958"/>
                <a:satOff val="-5040"/>
                <a:lumOff val="28042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kern="1200" dirty="0" smtClean="0">
              <a:latin typeface="Calibri" panose="020F0502020204030204" pitchFamily="34" charset="0"/>
            </a:rPr>
            <a:t>Ответственность вне рамок дела о банкротстве (ст.61.19 Закона о банкротстве)</a:t>
          </a:r>
          <a:endParaRPr lang="ru-RU" sz="2400" kern="1200" dirty="0">
            <a:latin typeface="Calibri" panose="020F0502020204030204" pitchFamily="34" charset="0"/>
          </a:endParaRPr>
        </a:p>
      </dsp:txBody>
      <dsp:txXfrm>
        <a:off x="71279" y="3138730"/>
        <a:ext cx="7705670" cy="1317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D8C4F3-FF88-47D4-8DD8-3FACD6EB0649}">
      <dsp:nvSpPr>
        <dsp:cNvPr id="0" name=""/>
        <dsp:cNvSpPr/>
      </dsp:nvSpPr>
      <dsp:spPr>
        <a:xfrm>
          <a:off x="2722" y="0"/>
          <a:ext cx="2926420" cy="1008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Calibri" panose="020F0502020204030204" pitchFamily="34" charset="0"/>
            </a:rPr>
            <a:t>Штраф 5-10 тыс. руб.</a:t>
          </a:r>
          <a:endParaRPr lang="ru-RU" sz="2300" kern="1200" dirty="0">
            <a:latin typeface="Calibri" panose="020F0502020204030204" pitchFamily="34" charset="0"/>
          </a:endParaRPr>
        </a:p>
      </dsp:txBody>
      <dsp:txXfrm>
        <a:off x="32247" y="29525"/>
        <a:ext cx="2867370" cy="949012"/>
      </dsp:txXfrm>
    </dsp:sp>
    <dsp:sp modelId="{98C6D209-6862-455D-9CCF-77047EDA0525}">
      <dsp:nvSpPr>
        <dsp:cNvPr id="0" name=""/>
        <dsp:cNvSpPr/>
      </dsp:nvSpPr>
      <dsp:spPr>
        <a:xfrm>
          <a:off x="2951564" y="665"/>
          <a:ext cx="2331094" cy="10080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Calibri" panose="020F0502020204030204" pitchFamily="34" charset="0"/>
            </a:rPr>
            <a:t>Ч.5, 5.1 ст. 14.13 КоАП РФ</a:t>
          </a:r>
          <a:endParaRPr lang="ru-RU" sz="1900" kern="1200" dirty="0">
            <a:latin typeface="Calibri" panose="020F0502020204030204" pitchFamily="34" charset="0"/>
          </a:endParaRPr>
        </a:p>
      </dsp:txBody>
      <dsp:txXfrm>
        <a:off x="2951564" y="202277"/>
        <a:ext cx="2028675" cy="604838"/>
      </dsp:txXfrm>
    </dsp:sp>
    <dsp:sp modelId="{A68C56DF-CBFA-475A-B2C4-2F742DDC4345}">
      <dsp:nvSpPr>
        <dsp:cNvPr id="0" name=""/>
        <dsp:cNvSpPr/>
      </dsp:nvSpPr>
      <dsp:spPr>
        <a:xfrm>
          <a:off x="5323578" y="0"/>
          <a:ext cx="2522299" cy="10080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Calibri" panose="020F0502020204030204" pitchFamily="34" charset="0"/>
            </a:rPr>
            <a:t>Дисквалификация на 6 месяцев</a:t>
          </a:r>
          <a:endParaRPr lang="ru-RU" sz="2300" kern="1200" dirty="0">
            <a:latin typeface="Calibri" panose="020F0502020204030204" pitchFamily="34" charset="0"/>
          </a:endParaRPr>
        </a:p>
      </dsp:txBody>
      <dsp:txXfrm>
        <a:off x="5353103" y="29525"/>
        <a:ext cx="2463249" cy="949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BC0BE343-ACF4-4DDC-BADC-A5410468E5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726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5" y="4715550"/>
            <a:ext cx="5440048" cy="446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AABCD7C4-A17B-47EC-8DB7-AEF5C75CEF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461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19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32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71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08" algn="l" defTabSz="9140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430557" algn="just"/>
            <a:endParaRPr lang="ru-RU" altLang="ru-RU" dirty="0" smtClean="0">
              <a:latin typeface="Arial" pitchFamily="34" charset="0"/>
            </a:endParaRP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3544" indent="-285979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914" indent="-22878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1480" indent="-22878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9046" indent="-22878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6612" indent="-228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4177" indent="-228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31743" indent="-228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9309" indent="-2287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05081FD-95C0-4992-A6A1-F4ECF1F88693}" type="slidenum">
              <a:rPr lang="ru-RU" altLang="ru-RU" smtClean="0"/>
              <a:pPr eaLnBrk="1" hangingPunct="1"/>
              <a:t>1</a:t>
            </a:fld>
            <a:endParaRPr lang="ru-RU" alt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36625" y="3905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xfrm>
            <a:off x="403131" y="4181313"/>
            <a:ext cx="6073944" cy="4470175"/>
          </a:xfrm>
          <a:noFill/>
        </p:spPr>
        <p:txBody>
          <a:bodyPr wrap="square" lIns="92045" tIns="46021" rIns="92045" bIns="4602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3896403" y="9438277"/>
            <a:ext cx="2982215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5" tIns="46021" rIns="92045" bIns="46021" anchor="b"/>
          <a:lstStyle/>
          <a:p>
            <a:pPr algn="r"/>
            <a:fld id="{F35AF5AC-B032-461F-A3AC-B50C455E6453}" type="slidenum">
              <a:rPr lang="ru-RU" altLang="ru-RU" sz="1200">
                <a:solidFill>
                  <a:srgbClr val="000000"/>
                </a:solidFill>
                <a:latin typeface="Arial" charset="0"/>
                <a:cs typeface="Arial" charset="0"/>
              </a:rPr>
              <a:pPr algn="r"/>
              <a:t>9</a:t>
            </a:fld>
            <a:endParaRPr lang="ru-RU" altLang="ru-RU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116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93164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3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867" indent="0">
              <a:buNone/>
              <a:defRPr sz="1800"/>
            </a:lvl2pPr>
            <a:lvl3pPr marL="909731" indent="0">
              <a:buNone/>
              <a:defRPr sz="1600"/>
            </a:lvl3pPr>
            <a:lvl4pPr marL="1364599" indent="0">
              <a:buNone/>
              <a:defRPr sz="1400"/>
            </a:lvl4pPr>
            <a:lvl5pPr marL="1819467" indent="0">
              <a:buNone/>
              <a:defRPr sz="1400"/>
            </a:lvl5pPr>
            <a:lvl6pPr marL="2274330" indent="0">
              <a:buNone/>
              <a:defRPr sz="1400"/>
            </a:lvl6pPr>
            <a:lvl7pPr marL="2729194" indent="0">
              <a:buNone/>
              <a:defRPr sz="1400"/>
            </a:lvl7pPr>
            <a:lvl8pPr marL="3184065" indent="0">
              <a:buNone/>
              <a:defRPr sz="1400"/>
            </a:lvl8pPr>
            <a:lvl9pPr marL="3638929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2090287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15977" y="1600229"/>
            <a:ext cx="3595688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64065" y="1600229"/>
            <a:ext cx="3595687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72653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867" indent="0">
              <a:buNone/>
              <a:defRPr sz="2000" b="1"/>
            </a:lvl2pPr>
            <a:lvl3pPr marL="909731" indent="0">
              <a:buNone/>
              <a:defRPr sz="1800" b="1"/>
            </a:lvl3pPr>
            <a:lvl4pPr marL="1364599" indent="0">
              <a:buNone/>
              <a:defRPr sz="1600" b="1"/>
            </a:lvl4pPr>
            <a:lvl5pPr marL="1819467" indent="0">
              <a:buNone/>
              <a:defRPr sz="1600" b="1"/>
            </a:lvl5pPr>
            <a:lvl6pPr marL="2274330" indent="0">
              <a:buNone/>
              <a:defRPr sz="1600" b="1"/>
            </a:lvl6pPr>
            <a:lvl7pPr marL="2729194" indent="0">
              <a:buNone/>
              <a:defRPr sz="1600" b="1"/>
            </a:lvl7pPr>
            <a:lvl8pPr marL="3184065" indent="0">
              <a:buNone/>
              <a:defRPr sz="1600" b="1"/>
            </a:lvl8pPr>
            <a:lvl9pPr marL="36389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6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867" indent="0">
              <a:buNone/>
              <a:defRPr sz="2000" b="1"/>
            </a:lvl2pPr>
            <a:lvl3pPr marL="909731" indent="0">
              <a:buNone/>
              <a:defRPr sz="1800" b="1"/>
            </a:lvl3pPr>
            <a:lvl4pPr marL="1364599" indent="0">
              <a:buNone/>
              <a:defRPr sz="1600" b="1"/>
            </a:lvl4pPr>
            <a:lvl5pPr marL="1819467" indent="0">
              <a:buNone/>
              <a:defRPr sz="1600" b="1"/>
            </a:lvl5pPr>
            <a:lvl6pPr marL="2274330" indent="0">
              <a:buNone/>
              <a:defRPr sz="1600" b="1"/>
            </a:lvl6pPr>
            <a:lvl7pPr marL="2729194" indent="0">
              <a:buNone/>
              <a:defRPr sz="1600" b="1"/>
            </a:lvl7pPr>
            <a:lvl8pPr marL="3184065" indent="0">
              <a:buNone/>
              <a:defRPr sz="1600" b="1"/>
            </a:lvl8pPr>
            <a:lvl9pPr marL="363892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6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909543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7061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9948160"/>
      </p:ext>
    </p:extLst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1" y="273078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867" indent="0">
              <a:buNone/>
              <a:defRPr sz="1200"/>
            </a:lvl2pPr>
            <a:lvl3pPr marL="909731" indent="0">
              <a:buNone/>
              <a:defRPr sz="1000"/>
            </a:lvl3pPr>
            <a:lvl4pPr marL="1364599" indent="0">
              <a:buNone/>
              <a:defRPr sz="900"/>
            </a:lvl4pPr>
            <a:lvl5pPr marL="1819467" indent="0">
              <a:buNone/>
              <a:defRPr sz="900"/>
            </a:lvl5pPr>
            <a:lvl6pPr marL="2274330" indent="0">
              <a:buNone/>
              <a:defRPr sz="900"/>
            </a:lvl6pPr>
            <a:lvl7pPr marL="2729194" indent="0">
              <a:buNone/>
              <a:defRPr sz="900"/>
            </a:lvl7pPr>
            <a:lvl8pPr marL="3184065" indent="0">
              <a:buNone/>
              <a:defRPr sz="900"/>
            </a:lvl8pPr>
            <a:lvl9pPr marL="36389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83041564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867" indent="0">
              <a:buNone/>
              <a:defRPr sz="2800"/>
            </a:lvl2pPr>
            <a:lvl3pPr marL="909731" indent="0">
              <a:buNone/>
              <a:defRPr sz="2400"/>
            </a:lvl3pPr>
            <a:lvl4pPr marL="1364599" indent="0">
              <a:buNone/>
              <a:defRPr sz="2000"/>
            </a:lvl4pPr>
            <a:lvl5pPr marL="1819467" indent="0">
              <a:buNone/>
              <a:defRPr sz="2000"/>
            </a:lvl5pPr>
            <a:lvl6pPr marL="2274330" indent="0">
              <a:buNone/>
              <a:defRPr sz="2000"/>
            </a:lvl6pPr>
            <a:lvl7pPr marL="2729194" indent="0">
              <a:buNone/>
              <a:defRPr sz="2000"/>
            </a:lvl7pPr>
            <a:lvl8pPr marL="3184065" indent="0">
              <a:buNone/>
              <a:defRPr sz="2000"/>
            </a:lvl8pPr>
            <a:lvl9pPr marL="363892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7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4867" indent="0">
              <a:buNone/>
              <a:defRPr sz="1200"/>
            </a:lvl2pPr>
            <a:lvl3pPr marL="909731" indent="0">
              <a:buNone/>
              <a:defRPr sz="1000"/>
            </a:lvl3pPr>
            <a:lvl4pPr marL="1364599" indent="0">
              <a:buNone/>
              <a:defRPr sz="900"/>
            </a:lvl4pPr>
            <a:lvl5pPr marL="1819467" indent="0">
              <a:buNone/>
              <a:defRPr sz="900"/>
            </a:lvl5pPr>
            <a:lvl6pPr marL="2274330" indent="0">
              <a:buNone/>
              <a:defRPr sz="900"/>
            </a:lvl6pPr>
            <a:lvl7pPr marL="2729194" indent="0">
              <a:buNone/>
              <a:defRPr sz="900"/>
            </a:lvl7pPr>
            <a:lvl8pPr marL="3184065" indent="0">
              <a:buNone/>
              <a:defRPr sz="900"/>
            </a:lvl8pPr>
            <a:lvl9pPr marL="3638929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59931595"/>
      </p:ext>
    </p:extLst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08483"/>
      </p:ext>
    </p:extLst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24600" y="490542"/>
            <a:ext cx="1835150" cy="59451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5979" y="490542"/>
            <a:ext cx="5356225" cy="59451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814192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8529" indent="0">
              <a:defRPr>
                <a:latin typeface="+mj-lt"/>
              </a:defRPr>
            </a:lvl2pPr>
            <a:lvl3pPr marL="550817" indent="-228116">
              <a:defRPr>
                <a:latin typeface="+mj-lt"/>
              </a:defRPr>
            </a:lvl3pPr>
            <a:lvl4pPr marL="0" indent="315746">
              <a:defRPr>
                <a:latin typeface="+mj-lt"/>
              </a:defRPr>
            </a:lvl4pPr>
            <a:lvl5pPr marL="125742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1E8B6-7D96-44A7-9DB9-B9B4F1611E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221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65ADB-FEF6-4414-BB30-085D654A2D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728242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87ABA40E-C540-4A0A-9C35-EA5D787820DD}" type="datetime1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FB07-1667-4367-BE6F-B83DED911D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223713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D5C0A2BF-4968-42FD-9697-532EAF41DB38}" type="datetime1">
              <a:rPr lang="ru-RU"/>
              <a:pPr>
                <a:defRPr/>
              </a:pPr>
              <a:t>13.11.2018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5CB76243-915A-4528-9B40-5529C0BC3D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53135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2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69" y="1606872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7C6187-B9F9-4908-B746-57A2D2499B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031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67" y="5127625"/>
            <a:ext cx="923925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79740" tIns="39871" rIns="79740" bIns="39871"/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07908" eaLnBrk="1" hangingPunct="1">
              <a:defRPr/>
            </a:pPr>
            <a:endParaRPr lang="ru-RU" smtClean="0">
              <a:solidFill>
                <a:srgbClr val="0066B3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5" y="1606901"/>
            <a:ext cx="7320689" cy="4829253"/>
          </a:xfrm>
        </p:spPr>
        <p:txBody>
          <a:bodyPr/>
          <a:lstStyle>
            <a:lvl1pPr marL="317012" indent="0">
              <a:buFontTx/>
              <a:buNone/>
              <a:defRPr b="1">
                <a:latin typeface="+mj-lt"/>
              </a:defRPr>
            </a:lvl1pPr>
            <a:lvl2pPr marL="314242" indent="2783">
              <a:defRPr>
                <a:latin typeface="+mj-lt"/>
              </a:defRPr>
            </a:lvl2pPr>
            <a:lvl3pPr marL="548198" indent="-227032">
              <a:tabLst/>
              <a:defRPr>
                <a:latin typeface="+mj-lt"/>
              </a:defRPr>
            </a:lvl3pPr>
            <a:lvl4pPr marL="0" indent="314242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98"/>
            <a:ext cx="7337192" cy="1105803"/>
          </a:xfrm>
        </p:spPr>
        <p:txBody>
          <a:bodyPr/>
          <a:lstStyle>
            <a:lvl1pPr marL="0" marR="0" indent="0" defTabSz="90957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D06C397-C8B0-4878-AE8B-419B71BBC5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682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63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4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4867" indent="0" algn="ctr">
              <a:buNone/>
              <a:defRPr/>
            </a:lvl2pPr>
            <a:lvl3pPr marL="909731" indent="0" algn="ctr">
              <a:buNone/>
              <a:defRPr/>
            </a:lvl3pPr>
            <a:lvl4pPr marL="1364599" indent="0" algn="ctr">
              <a:buNone/>
              <a:defRPr/>
            </a:lvl4pPr>
            <a:lvl5pPr marL="1819467" indent="0" algn="ctr">
              <a:buNone/>
              <a:defRPr/>
            </a:lvl5pPr>
            <a:lvl6pPr marL="2274330" indent="0" algn="ctr">
              <a:buNone/>
              <a:defRPr/>
            </a:lvl6pPr>
            <a:lvl7pPr marL="2729194" indent="0" algn="ctr">
              <a:buNone/>
              <a:defRPr/>
            </a:lvl7pPr>
            <a:lvl8pPr marL="3184065" indent="0" algn="ctr">
              <a:buNone/>
              <a:defRPr/>
            </a:lvl8pPr>
            <a:lvl9pPr marL="3638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45052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220042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CEE7357-E4B3-4309-8F22-C4C5BA74AEC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</p:sldLayoutIdLst>
  <p:transition spd="med">
    <p:split orient="vert"/>
  </p:transition>
  <p:hf hdr="0" ftr="0" dt="0"/>
  <p:txStyles>
    <p:titleStyle>
      <a:lvl1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Arial" pitchFamily="34" charset="0"/>
          <a:ea typeface="+mj-ea"/>
          <a:cs typeface="+mj-cs"/>
        </a:defRPr>
      </a:lvl1pPr>
      <a:lvl2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0" fontAlgn="base" hangingPunct="0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144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716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28800" algn="l" defTabSz="912813" rtl="0" fontAlgn="base">
        <a:lnSpc>
          <a:spcPts val="4550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Arial" pitchFamily="34" charset="0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Arial" pitchFamily="34" charset="0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Arial" pitchFamily="34" charset="0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Arial" pitchFamily="34" charset="0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Arial" pitchFamily="34" charset="0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1592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 bwMode="auto">
          <a:xfrm>
            <a:off x="816004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28" tIns="45464" rIns="90928" bIns="454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4340" name="Текст 2"/>
          <p:cNvSpPr>
            <a:spLocks noGrp="1"/>
          </p:cNvSpPr>
          <p:nvPr>
            <p:ph type="body" idx="1"/>
          </p:nvPr>
        </p:nvSpPr>
        <p:spPr bwMode="auto">
          <a:xfrm>
            <a:off x="816004" y="1600229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928" tIns="45464" rIns="90928" bIns="454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600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08153" rtl="0" eaLnBrk="0" fontAlgn="base" hangingPunct="0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54867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909731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364599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819467" algn="l" defTabSz="908153" rtl="0" fontAlgn="base">
        <a:lnSpc>
          <a:spcPts val="4546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5878" indent="-315878" algn="l" defTabSz="90815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>
          <a:solidFill>
            <a:srgbClr val="005AA9"/>
          </a:solidFill>
          <a:latin typeface="+mn-lt"/>
          <a:ea typeface="+mn-ea"/>
          <a:cs typeface="+mn-cs"/>
        </a:defRPr>
      </a:lvl1pPr>
      <a:lvl2pPr marL="315878" indent="138985" algn="l" defTabSz="90815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>
          <a:solidFill>
            <a:srgbClr val="504F53"/>
          </a:solidFill>
          <a:latin typeface="+mn-lt"/>
        </a:defRPr>
      </a:lvl2pPr>
      <a:lvl3pPr marL="620700" indent="-225853" algn="l" defTabSz="90815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504F53"/>
          </a:solidFill>
          <a:latin typeface="+mn-lt"/>
        </a:defRPr>
      </a:lvl3pPr>
      <a:lvl4pPr marL="1592033" indent="-1279307" algn="just" defTabSz="90815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–"/>
        <a:defRPr sz="1400">
          <a:solidFill>
            <a:srgbClr val="504F53"/>
          </a:solidFill>
          <a:latin typeface="+mn-lt"/>
        </a:defRPr>
      </a:lvl4pPr>
      <a:lvl5pPr marL="1250886" indent="568589" algn="l" defTabSz="90815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charset="0"/>
        <a:buChar char="»"/>
        <a:defRPr sz="1200">
          <a:solidFill>
            <a:srgbClr val="8D8C90"/>
          </a:solidFill>
          <a:latin typeface="+mn-lt"/>
        </a:defRPr>
      </a:lvl5pPr>
      <a:lvl6pPr marL="1705751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6pPr>
      <a:lvl7pPr marL="2160614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7pPr>
      <a:lvl8pPr marL="2615487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8pPr>
      <a:lvl9pPr marL="3070346" indent="568589" algn="l" defTabSz="90815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867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731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599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467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330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194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065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8929" algn="l" defTabSz="9097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323528" y="3213100"/>
            <a:ext cx="8496944" cy="2880196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2900" dirty="0">
                <a:solidFill>
                  <a:prstClr val="white"/>
                </a:solidFill>
                <a:latin typeface="Calibri"/>
              </a:rPr>
              <a:t>Изменение законодательства о банкротстве. Субсидиарная ответственность как способ возмещения вреда за неуплату налогов (признаки, ответственность, правоприменительная практика)</a:t>
            </a:r>
            <a:endParaRPr lang="ru-RU" sz="1800" dirty="0" smtClean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73375" y="6021388"/>
            <a:ext cx="3311525" cy="431800"/>
          </a:xfrm>
        </p:spPr>
        <p:txBody>
          <a:bodyPr>
            <a:normAutofit/>
          </a:bodyPr>
          <a:lstStyle/>
          <a:p>
            <a:pPr defTabSz="906576"/>
            <a:r>
              <a:rPr lang="ru-RU" altLang="ru-RU" sz="1600" b="1" i="1" dirty="0">
                <a:solidFill>
                  <a:srgbClr val="FFFFFF"/>
                </a:solidFill>
              </a:rPr>
              <a:t>Петрозаводск, 2018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513" y="2319338"/>
            <a:ext cx="4752975" cy="822325"/>
          </a:xfrm>
          <a:prstGeom prst="rect">
            <a:avLst/>
          </a:prstGeom>
        </p:spPr>
        <p:txBody>
          <a:bodyPr lIns="91392" tIns="45696" rIns="91392" bIns="45696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УПРАВЛЕНИЕ ФЕДЕРАЛЬНОЙ НАЛОГОВОЙ СЛУЖБЫ ПО РЕСПУБЛИКЕ КАРЕЛИЯ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76673"/>
            <a:ext cx="7320689" cy="1080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Calibri" panose="020F0502020204030204" pitchFamily="34" charset="0"/>
              </a:rPr>
              <a:t>ОПРЕДЕЛЕНИЕ КОНТРОЛИРУЮЩЕГО ДОЛЖНИКА ЛИЦА, ОСНОВНЫЕ ПРИЗНАКИ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395536" y="1628800"/>
            <a:ext cx="8136903" cy="4968551"/>
            <a:chOff x="539552" y="1985907"/>
            <a:chExt cx="7992887" cy="3917598"/>
          </a:xfrm>
        </p:grpSpPr>
        <p:sp>
          <p:nvSpPr>
            <p:cNvPr id="20" name="Полилиния 19"/>
            <p:cNvSpPr/>
            <p:nvPr/>
          </p:nvSpPr>
          <p:spPr>
            <a:xfrm>
              <a:off x="539552" y="1985907"/>
              <a:ext cx="7992887" cy="361677"/>
            </a:xfrm>
            <a:custGeom>
              <a:avLst/>
              <a:gdLst>
                <a:gd name="connsiteX0" fmla="*/ 0 w 7992887"/>
                <a:gd name="connsiteY0" fmla="*/ 60281 h 361677"/>
                <a:gd name="connsiteX1" fmla="*/ 60281 w 7992887"/>
                <a:gd name="connsiteY1" fmla="*/ 0 h 361677"/>
                <a:gd name="connsiteX2" fmla="*/ 7932606 w 7992887"/>
                <a:gd name="connsiteY2" fmla="*/ 0 h 361677"/>
                <a:gd name="connsiteX3" fmla="*/ 7992887 w 7992887"/>
                <a:gd name="connsiteY3" fmla="*/ 60281 h 361677"/>
                <a:gd name="connsiteX4" fmla="*/ 7992887 w 7992887"/>
                <a:gd name="connsiteY4" fmla="*/ 301396 h 361677"/>
                <a:gd name="connsiteX5" fmla="*/ 7932606 w 7992887"/>
                <a:gd name="connsiteY5" fmla="*/ 361677 h 361677"/>
                <a:gd name="connsiteX6" fmla="*/ 60281 w 7992887"/>
                <a:gd name="connsiteY6" fmla="*/ 361677 h 361677"/>
                <a:gd name="connsiteX7" fmla="*/ 0 w 7992887"/>
                <a:gd name="connsiteY7" fmla="*/ 301396 h 361677"/>
                <a:gd name="connsiteX8" fmla="*/ 0 w 7992887"/>
                <a:gd name="connsiteY8" fmla="*/ 60281 h 361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361677">
                  <a:moveTo>
                    <a:pt x="0" y="60281"/>
                  </a:moveTo>
                  <a:cubicBezTo>
                    <a:pt x="0" y="26989"/>
                    <a:pt x="26989" y="0"/>
                    <a:pt x="60281" y="0"/>
                  </a:cubicBezTo>
                  <a:lnTo>
                    <a:pt x="7932606" y="0"/>
                  </a:lnTo>
                  <a:cubicBezTo>
                    <a:pt x="7965898" y="0"/>
                    <a:pt x="7992887" y="26989"/>
                    <a:pt x="7992887" y="60281"/>
                  </a:cubicBezTo>
                  <a:lnTo>
                    <a:pt x="7992887" y="301396"/>
                  </a:lnTo>
                  <a:cubicBezTo>
                    <a:pt x="7992887" y="334688"/>
                    <a:pt x="7965898" y="361677"/>
                    <a:pt x="7932606" y="361677"/>
                  </a:cubicBezTo>
                  <a:lnTo>
                    <a:pt x="60281" y="361677"/>
                  </a:lnTo>
                  <a:cubicBezTo>
                    <a:pt x="26989" y="361677"/>
                    <a:pt x="0" y="334688"/>
                    <a:pt x="0" y="301396"/>
                  </a:cubicBezTo>
                  <a:lnTo>
                    <a:pt x="0" y="60281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0996" tIns="70996" rIns="70996" bIns="70996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1. Лицо являлось руководителем должника или управляющей организации должника, членом исполнительного органа должника, ликвидатором должника, членом ликвидационной комиссии.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1" name="Полилиния 20"/>
            <p:cNvSpPr/>
            <p:nvPr/>
          </p:nvSpPr>
          <p:spPr>
            <a:xfrm>
              <a:off x="539552" y="2367655"/>
              <a:ext cx="7992887" cy="801404"/>
            </a:xfrm>
            <a:custGeom>
              <a:avLst/>
              <a:gdLst>
                <a:gd name="connsiteX0" fmla="*/ 0 w 7992887"/>
                <a:gd name="connsiteY0" fmla="*/ 133570 h 801404"/>
                <a:gd name="connsiteX1" fmla="*/ 133570 w 7992887"/>
                <a:gd name="connsiteY1" fmla="*/ 0 h 801404"/>
                <a:gd name="connsiteX2" fmla="*/ 7859317 w 7992887"/>
                <a:gd name="connsiteY2" fmla="*/ 0 h 801404"/>
                <a:gd name="connsiteX3" fmla="*/ 7992887 w 7992887"/>
                <a:gd name="connsiteY3" fmla="*/ 133570 h 801404"/>
                <a:gd name="connsiteX4" fmla="*/ 7992887 w 7992887"/>
                <a:gd name="connsiteY4" fmla="*/ 667834 h 801404"/>
                <a:gd name="connsiteX5" fmla="*/ 7859317 w 7992887"/>
                <a:gd name="connsiteY5" fmla="*/ 801404 h 801404"/>
                <a:gd name="connsiteX6" fmla="*/ 133570 w 7992887"/>
                <a:gd name="connsiteY6" fmla="*/ 801404 h 801404"/>
                <a:gd name="connsiteX7" fmla="*/ 0 w 7992887"/>
                <a:gd name="connsiteY7" fmla="*/ 667834 h 801404"/>
                <a:gd name="connsiteX8" fmla="*/ 0 w 7992887"/>
                <a:gd name="connsiteY8" fmla="*/ 133570 h 80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801404">
                  <a:moveTo>
                    <a:pt x="0" y="133570"/>
                  </a:moveTo>
                  <a:cubicBezTo>
                    <a:pt x="0" y="59801"/>
                    <a:pt x="59801" y="0"/>
                    <a:pt x="133570" y="0"/>
                  </a:cubicBezTo>
                  <a:lnTo>
                    <a:pt x="7859317" y="0"/>
                  </a:lnTo>
                  <a:cubicBezTo>
                    <a:pt x="7933086" y="0"/>
                    <a:pt x="7992887" y="59801"/>
                    <a:pt x="7992887" y="133570"/>
                  </a:cubicBezTo>
                  <a:lnTo>
                    <a:pt x="7992887" y="667834"/>
                  </a:lnTo>
                  <a:cubicBezTo>
                    <a:pt x="7992887" y="741603"/>
                    <a:pt x="7933086" y="801404"/>
                    <a:pt x="7859317" y="801404"/>
                  </a:cubicBezTo>
                  <a:lnTo>
                    <a:pt x="133570" y="801404"/>
                  </a:lnTo>
                  <a:cubicBezTo>
                    <a:pt x="59801" y="801404"/>
                    <a:pt x="0" y="741603"/>
                    <a:pt x="0" y="667834"/>
                  </a:cubicBezTo>
                  <a:lnTo>
                    <a:pt x="0" y="133570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61" tIns="92461" rIns="92461" bIns="92461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2. Имело право самостоятельно либо совместно с заинтересованными лицами распоряжаться 50 и более процентами голосующих акций акционерного общества, или более чем половиной долей уставного капитала общества с ограниченной (дополнительной) ответственностью, или более чем половиной голосов в общем собрании участников юридического лица либо имело право назначать (избирать) руководителя должника.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539552" y="3218495"/>
              <a:ext cx="7992887" cy="446529"/>
            </a:xfrm>
            <a:custGeom>
              <a:avLst/>
              <a:gdLst>
                <a:gd name="connsiteX0" fmla="*/ 0 w 7992887"/>
                <a:gd name="connsiteY0" fmla="*/ 74423 h 446529"/>
                <a:gd name="connsiteX1" fmla="*/ 74423 w 7992887"/>
                <a:gd name="connsiteY1" fmla="*/ 0 h 446529"/>
                <a:gd name="connsiteX2" fmla="*/ 7918464 w 7992887"/>
                <a:gd name="connsiteY2" fmla="*/ 0 h 446529"/>
                <a:gd name="connsiteX3" fmla="*/ 7992887 w 7992887"/>
                <a:gd name="connsiteY3" fmla="*/ 74423 h 446529"/>
                <a:gd name="connsiteX4" fmla="*/ 7992887 w 7992887"/>
                <a:gd name="connsiteY4" fmla="*/ 372106 h 446529"/>
                <a:gd name="connsiteX5" fmla="*/ 7918464 w 7992887"/>
                <a:gd name="connsiteY5" fmla="*/ 446529 h 446529"/>
                <a:gd name="connsiteX6" fmla="*/ 74423 w 7992887"/>
                <a:gd name="connsiteY6" fmla="*/ 446529 h 446529"/>
                <a:gd name="connsiteX7" fmla="*/ 0 w 7992887"/>
                <a:gd name="connsiteY7" fmla="*/ 372106 h 446529"/>
                <a:gd name="connsiteX8" fmla="*/ 0 w 7992887"/>
                <a:gd name="connsiteY8" fmla="*/ 74423 h 4465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446529">
                  <a:moveTo>
                    <a:pt x="0" y="74423"/>
                  </a:moveTo>
                  <a:cubicBezTo>
                    <a:pt x="0" y="33320"/>
                    <a:pt x="33320" y="0"/>
                    <a:pt x="74423" y="0"/>
                  </a:cubicBezTo>
                  <a:lnTo>
                    <a:pt x="7918464" y="0"/>
                  </a:lnTo>
                  <a:cubicBezTo>
                    <a:pt x="7959567" y="0"/>
                    <a:pt x="7992887" y="33320"/>
                    <a:pt x="7992887" y="74423"/>
                  </a:cubicBezTo>
                  <a:lnTo>
                    <a:pt x="7992887" y="372106"/>
                  </a:lnTo>
                  <a:cubicBezTo>
                    <a:pt x="7992887" y="413209"/>
                    <a:pt x="7959567" y="446529"/>
                    <a:pt x="7918464" y="446529"/>
                  </a:cubicBezTo>
                  <a:lnTo>
                    <a:pt x="74423" y="446529"/>
                  </a:lnTo>
                  <a:cubicBezTo>
                    <a:pt x="33320" y="446529"/>
                    <a:pt x="0" y="413209"/>
                    <a:pt x="0" y="372106"/>
                  </a:cubicBezTo>
                  <a:lnTo>
                    <a:pt x="0" y="74423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5138" tIns="75138" rIns="75138" bIns="75138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3. Лицо, которое извлекло выгоду из незаконного, в том числе недобросовестного, поведения руководителя должника является контролирующим (подпункт 3 пункта 4 статьи 61.10 Закона о банкротстве).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539552" y="3714794"/>
              <a:ext cx="7992887" cy="750925"/>
            </a:xfrm>
            <a:custGeom>
              <a:avLst/>
              <a:gdLst>
                <a:gd name="connsiteX0" fmla="*/ 0 w 7992887"/>
                <a:gd name="connsiteY0" fmla="*/ 125157 h 750925"/>
                <a:gd name="connsiteX1" fmla="*/ 125157 w 7992887"/>
                <a:gd name="connsiteY1" fmla="*/ 0 h 750925"/>
                <a:gd name="connsiteX2" fmla="*/ 7867730 w 7992887"/>
                <a:gd name="connsiteY2" fmla="*/ 0 h 750925"/>
                <a:gd name="connsiteX3" fmla="*/ 7992887 w 7992887"/>
                <a:gd name="connsiteY3" fmla="*/ 125157 h 750925"/>
                <a:gd name="connsiteX4" fmla="*/ 7992887 w 7992887"/>
                <a:gd name="connsiteY4" fmla="*/ 625768 h 750925"/>
                <a:gd name="connsiteX5" fmla="*/ 7867730 w 7992887"/>
                <a:gd name="connsiteY5" fmla="*/ 750925 h 750925"/>
                <a:gd name="connsiteX6" fmla="*/ 125157 w 7992887"/>
                <a:gd name="connsiteY6" fmla="*/ 750925 h 750925"/>
                <a:gd name="connsiteX7" fmla="*/ 0 w 7992887"/>
                <a:gd name="connsiteY7" fmla="*/ 625768 h 750925"/>
                <a:gd name="connsiteX8" fmla="*/ 0 w 7992887"/>
                <a:gd name="connsiteY8" fmla="*/ 125157 h 750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750925">
                  <a:moveTo>
                    <a:pt x="0" y="125157"/>
                  </a:moveTo>
                  <a:cubicBezTo>
                    <a:pt x="0" y="56035"/>
                    <a:pt x="56035" y="0"/>
                    <a:pt x="125157" y="0"/>
                  </a:cubicBezTo>
                  <a:lnTo>
                    <a:pt x="7867730" y="0"/>
                  </a:lnTo>
                  <a:cubicBezTo>
                    <a:pt x="7936852" y="0"/>
                    <a:pt x="7992887" y="56035"/>
                    <a:pt x="7992887" y="125157"/>
                  </a:cubicBezTo>
                  <a:lnTo>
                    <a:pt x="7992887" y="625768"/>
                  </a:lnTo>
                  <a:cubicBezTo>
                    <a:pt x="7992887" y="694890"/>
                    <a:pt x="7936852" y="750925"/>
                    <a:pt x="7867730" y="750925"/>
                  </a:cubicBezTo>
                  <a:lnTo>
                    <a:pt x="125157" y="750925"/>
                  </a:lnTo>
                  <a:cubicBezTo>
                    <a:pt x="56035" y="750925"/>
                    <a:pt x="0" y="694890"/>
                    <a:pt x="0" y="625768"/>
                  </a:cubicBezTo>
                  <a:lnTo>
                    <a:pt x="0" y="125157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997" tIns="89997" rIns="89997" bIns="89997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002060"/>
                  </a:solidFill>
                  <a:latin typeface="Calibri" panose="020F0502020204030204" pitchFamily="34" charset="0"/>
                </a:rPr>
                <a:t>	</a:t>
              </a: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Суд может признать лицо КДЛ по любым иным доказанным основаниям (пункт 5 статьи 61.10 Закона о банкротстве), которые прямо в законе не указаны, например, любые неформальные личные отношения, совместное проживание, длительная совместная служебная деятельность, совместное обучение и т.п.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" name="Полилиния 23"/>
            <p:cNvSpPr/>
            <p:nvPr/>
          </p:nvSpPr>
          <p:spPr>
            <a:xfrm>
              <a:off x="539552" y="4507549"/>
              <a:ext cx="7992887" cy="572433"/>
            </a:xfrm>
            <a:custGeom>
              <a:avLst/>
              <a:gdLst>
                <a:gd name="connsiteX0" fmla="*/ 0 w 7992887"/>
                <a:gd name="connsiteY0" fmla="*/ 95407 h 572433"/>
                <a:gd name="connsiteX1" fmla="*/ 95407 w 7992887"/>
                <a:gd name="connsiteY1" fmla="*/ 0 h 572433"/>
                <a:gd name="connsiteX2" fmla="*/ 7897480 w 7992887"/>
                <a:gd name="connsiteY2" fmla="*/ 0 h 572433"/>
                <a:gd name="connsiteX3" fmla="*/ 7992887 w 7992887"/>
                <a:gd name="connsiteY3" fmla="*/ 95407 h 572433"/>
                <a:gd name="connsiteX4" fmla="*/ 7992887 w 7992887"/>
                <a:gd name="connsiteY4" fmla="*/ 477026 h 572433"/>
                <a:gd name="connsiteX5" fmla="*/ 7897480 w 7992887"/>
                <a:gd name="connsiteY5" fmla="*/ 572433 h 572433"/>
                <a:gd name="connsiteX6" fmla="*/ 95407 w 7992887"/>
                <a:gd name="connsiteY6" fmla="*/ 572433 h 572433"/>
                <a:gd name="connsiteX7" fmla="*/ 0 w 7992887"/>
                <a:gd name="connsiteY7" fmla="*/ 477026 h 572433"/>
                <a:gd name="connsiteX8" fmla="*/ 0 w 7992887"/>
                <a:gd name="connsiteY8" fmla="*/ 95407 h 572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572433">
                  <a:moveTo>
                    <a:pt x="0" y="95407"/>
                  </a:moveTo>
                  <a:cubicBezTo>
                    <a:pt x="0" y="42715"/>
                    <a:pt x="42715" y="0"/>
                    <a:pt x="95407" y="0"/>
                  </a:cubicBezTo>
                  <a:lnTo>
                    <a:pt x="7897480" y="0"/>
                  </a:lnTo>
                  <a:cubicBezTo>
                    <a:pt x="7950172" y="0"/>
                    <a:pt x="7992887" y="42715"/>
                    <a:pt x="7992887" y="95407"/>
                  </a:cubicBezTo>
                  <a:lnTo>
                    <a:pt x="7992887" y="477026"/>
                  </a:lnTo>
                  <a:cubicBezTo>
                    <a:pt x="7992887" y="529718"/>
                    <a:pt x="7950172" y="572433"/>
                    <a:pt x="7897480" y="572433"/>
                  </a:cubicBezTo>
                  <a:lnTo>
                    <a:pt x="95407" y="572433"/>
                  </a:lnTo>
                  <a:cubicBezTo>
                    <a:pt x="42715" y="572433"/>
                    <a:pt x="0" y="529718"/>
                    <a:pt x="0" y="477026"/>
                  </a:cubicBezTo>
                  <a:lnTo>
                    <a:pt x="0" y="95407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1284" tIns="81284" rIns="81284" bIns="81284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>
                  <a:solidFill>
                    <a:srgbClr val="002060"/>
                  </a:solidFill>
                  <a:latin typeface="Calibri" panose="020F0502020204030204" pitchFamily="34" charset="0"/>
                </a:rPr>
                <a:t>	</a:t>
              </a: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Наличие у лица фактической возможности давать должнику обязательные для исполнения указания или иным образом определять его действия (в силу родства, полномочий, должностного положения и т.п.).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5" name="Полилиния 24"/>
            <p:cNvSpPr/>
            <p:nvPr/>
          </p:nvSpPr>
          <p:spPr>
            <a:xfrm>
              <a:off x="539552" y="5094383"/>
              <a:ext cx="7992887" cy="809122"/>
            </a:xfrm>
            <a:custGeom>
              <a:avLst/>
              <a:gdLst>
                <a:gd name="connsiteX0" fmla="*/ 0 w 7992887"/>
                <a:gd name="connsiteY0" fmla="*/ 134856 h 809122"/>
                <a:gd name="connsiteX1" fmla="*/ 134856 w 7992887"/>
                <a:gd name="connsiteY1" fmla="*/ 0 h 809122"/>
                <a:gd name="connsiteX2" fmla="*/ 7858031 w 7992887"/>
                <a:gd name="connsiteY2" fmla="*/ 0 h 809122"/>
                <a:gd name="connsiteX3" fmla="*/ 7992887 w 7992887"/>
                <a:gd name="connsiteY3" fmla="*/ 134856 h 809122"/>
                <a:gd name="connsiteX4" fmla="*/ 7992887 w 7992887"/>
                <a:gd name="connsiteY4" fmla="*/ 674266 h 809122"/>
                <a:gd name="connsiteX5" fmla="*/ 7858031 w 7992887"/>
                <a:gd name="connsiteY5" fmla="*/ 809122 h 809122"/>
                <a:gd name="connsiteX6" fmla="*/ 134856 w 7992887"/>
                <a:gd name="connsiteY6" fmla="*/ 809122 h 809122"/>
                <a:gd name="connsiteX7" fmla="*/ 0 w 7992887"/>
                <a:gd name="connsiteY7" fmla="*/ 674266 h 809122"/>
                <a:gd name="connsiteX8" fmla="*/ 0 w 7992887"/>
                <a:gd name="connsiteY8" fmla="*/ 134856 h 809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92887" h="809122">
                  <a:moveTo>
                    <a:pt x="0" y="134856"/>
                  </a:moveTo>
                  <a:cubicBezTo>
                    <a:pt x="0" y="60377"/>
                    <a:pt x="60377" y="0"/>
                    <a:pt x="134856" y="0"/>
                  </a:cubicBezTo>
                  <a:lnTo>
                    <a:pt x="7858031" y="0"/>
                  </a:lnTo>
                  <a:cubicBezTo>
                    <a:pt x="7932510" y="0"/>
                    <a:pt x="7992887" y="60377"/>
                    <a:pt x="7992887" y="134856"/>
                  </a:cubicBezTo>
                  <a:lnTo>
                    <a:pt x="7992887" y="674266"/>
                  </a:lnTo>
                  <a:cubicBezTo>
                    <a:pt x="7992887" y="748745"/>
                    <a:pt x="7932510" y="809122"/>
                    <a:pt x="7858031" y="809122"/>
                  </a:cubicBezTo>
                  <a:lnTo>
                    <a:pt x="134856" y="809122"/>
                  </a:lnTo>
                  <a:cubicBezTo>
                    <a:pt x="60377" y="809122"/>
                    <a:pt x="0" y="748745"/>
                    <a:pt x="0" y="674266"/>
                  </a:cubicBezTo>
                  <a:lnTo>
                    <a:pt x="0" y="134856"/>
                  </a:lnTo>
                  <a:close/>
                </a:path>
              </a:pathLst>
            </a:custGeom>
            <a:ln w="127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838" tIns="92838" rIns="92838" bIns="92838" numCol="1" spcCol="1270" anchor="ctr" anchorCtr="0">
              <a:noAutofit/>
            </a:bodyPr>
            <a:lstStyle/>
            <a:p>
              <a:pPr lvl="0" algn="just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     </a:t>
              </a:r>
              <a:r>
                <a:rPr lang="ru-RU" sz="1400" b="1" kern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Учитывается контроль, имевший место в период, предшествующий фактическому возникновению признаков банкротства, то есть принимается во внимание трехлетний период, предшествующий моменту, в который должник стал неспособен в полном объеме удовлетворить требования кредиторов, в том числе об уплате обязательных платежей, из-за превышения совокупного размера обязательств над реальной стоимостью его активов (далее - объективное банкротство).</a:t>
              </a:r>
              <a:endParaRPr lang="ru-RU" sz="1400" b="1" kern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</a:rPr>
              <a:t>1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25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069845" cy="1105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Calibri" panose="020F0502020204030204" pitchFamily="34" charset="0"/>
              </a:rPr>
              <a:t>СТАТУС КОНТРОЛИРУЮЩЕГО ДОЛЖНИКА ЛИЦА ПРИ ПОЛУЧЕНИИ ВЫГОДЫ ИЗ НЕЗАКОННОГО, НЕДОБРОСОВЕСТНОГО ПОВЕДЕНИЯ РУКОВОДИТЕЛЯ ДОЛЖНИКА</a:t>
            </a:r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539553" y="1772816"/>
            <a:ext cx="7848872" cy="4896544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latin typeface="Calibri" panose="020F0502020204030204" pitchFamily="34" charset="0"/>
              </a:rPr>
              <a:t>формирование Центра прибыли на третьем лице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отчуждение </a:t>
            </a:r>
            <a:r>
              <a:rPr lang="ru-RU" sz="1400" dirty="0">
                <a:latin typeface="Calibri" panose="020F0502020204030204" pitchFamily="34" charset="0"/>
              </a:rPr>
              <a:t>имущества необходимого для использования в производственном процессе, поступление денежных средств от реализации на счета фактического </a:t>
            </a:r>
            <a:r>
              <a:rPr lang="ru-RU" sz="1400" dirty="0" smtClean="0">
                <a:latin typeface="Calibri" panose="020F0502020204030204" pitchFamily="34" charset="0"/>
              </a:rPr>
              <a:t>бенефициара</a:t>
            </a:r>
            <a:endParaRPr lang="ru-RU" sz="14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расчеты </a:t>
            </a:r>
            <a:r>
              <a:rPr lang="ru-RU" sz="1400" dirty="0">
                <a:latin typeface="Calibri" panose="020F0502020204030204" pitchFamily="34" charset="0"/>
              </a:rPr>
              <a:t>через третьих лиц, минуя расчетный счет должника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уменьшение </a:t>
            </a:r>
            <a:r>
              <a:rPr lang="ru-RU" sz="1400" dirty="0">
                <a:latin typeface="Calibri" panose="020F0502020204030204" pitchFamily="34" charset="0"/>
              </a:rPr>
              <a:t>дебиторской задолженности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замена </a:t>
            </a:r>
            <a:r>
              <a:rPr lang="ru-RU" sz="1400" dirty="0">
                <a:latin typeface="Calibri" panose="020F0502020204030204" pitchFamily="34" charset="0"/>
              </a:rPr>
              <a:t>ликвидных активов на неликвидные (вывод денег через сделки)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преимущественное </a:t>
            </a:r>
            <a:r>
              <a:rPr lang="ru-RU" sz="1400" dirty="0">
                <a:latin typeface="Calibri" panose="020F0502020204030204" pitchFamily="34" charset="0"/>
              </a:rPr>
              <a:t>удовлетворение требований кредиторов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процедуры </a:t>
            </a:r>
            <a:r>
              <a:rPr lang="ru-RU" sz="1400" dirty="0">
                <a:latin typeface="Calibri" panose="020F0502020204030204" pitchFamily="34" charset="0"/>
              </a:rPr>
              <a:t>привлечения (вложения) средств (корпоративные процедуры, заемный механизм</a:t>
            </a:r>
            <a:r>
              <a:rPr lang="ru-RU" sz="1400" dirty="0" smtClean="0">
                <a:latin typeface="Calibri" panose="020F0502020204030204" pitchFamily="34" charset="0"/>
              </a:rPr>
              <a:t>)</a:t>
            </a:r>
            <a:endParaRPr lang="ru-RU" sz="14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наращивание </a:t>
            </a:r>
            <a:r>
              <a:rPr lang="ru-RU" sz="1400" dirty="0">
                <a:latin typeface="Calibri" panose="020F0502020204030204" pitchFamily="34" charset="0"/>
              </a:rPr>
              <a:t>фиктивной (мнимой) кредиторской задолженности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не обоснованность </a:t>
            </a:r>
            <a:r>
              <a:rPr lang="ru-RU" sz="1400" dirty="0">
                <a:latin typeface="Calibri" panose="020F0502020204030204" pitchFamily="34" charset="0"/>
              </a:rPr>
              <a:t>привлечение инвестиций в бизнес, осуществляемый должником, их оформление (</a:t>
            </a:r>
            <a:r>
              <a:rPr lang="ru-RU" sz="1400" dirty="0" err="1">
                <a:latin typeface="Calibri" panose="020F0502020204030204" pitchFamily="34" charset="0"/>
              </a:rPr>
              <a:t>займ</a:t>
            </a:r>
            <a:r>
              <a:rPr lang="ru-RU" sz="1400" dirty="0">
                <a:latin typeface="Calibri" panose="020F0502020204030204" pitchFamily="34" charset="0"/>
              </a:rPr>
              <a:t>, лизинг, залог, % ставки), изменения ставки %, обеспечение под залог в период действия договора, фальсификация залоговой стоимости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не раскрытие </a:t>
            </a:r>
            <a:r>
              <a:rPr lang="ru-RU" sz="1400" dirty="0">
                <a:latin typeface="Calibri" panose="020F0502020204030204" pitchFamily="34" charset="0"/>
              </a:rPr>
              <a:t>информации о кризисном положении или создание иллюзии благополучного положения (также с целью определения КДЛ привлекаемого к СО</a:t>
            </a:r>
            <a:r>
              <a:rPr lang="ru-RU" sz="1400" dirty="0" smtClean="0">
                <a:latin typeface="Calibri" panose="020F0502020204030204" pitchFamily="34" charset="0"/>
              </a:rPr>
              <a:t>)</a:t>
            </a:r>
            <a:endParaRPr lang="ru-RU" sz="14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процедуры </a:t>
            </a:r>
            <a:r>
              <a:rPr lang="ru-RU" sz="1400" dirty="0">
                <a:latin typeface="Calibri" panose="020F0502020204030204" pitchFamily="34" charset="0"/>
              </a:rPr>
              <a:t>изъятия вложенных средств (распределение прибыли, выплата дивидендов и т.д</a:t>
            </a:r>
            <a:r>
              <a:rPr lang="ru-RU" sz="1400" dirty="0" smtClean="0">
                <a:latin typeface="Calibri" panose="020F0502020204030204" pitchFamily="34" charset="0"/>
              </a:rPr>
              <a:t>.)</a:t>
            </a:r>
            <a:endParaRPr lang="ru-RU" sz="14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не </a:t>
            </a:r>
            <a:r>
              <a:rPr lang="ru-RU" sz="1400" dirty="0">
                <a:latin typeface="Calibri" panose="020F0502020204030204" pitchFamily="34" charset="0"/>
              </a:rPr>
              <a:t>соответствие цен реализации (закупа) товаров </a:t>
            </a:r>
            <a:r>
              <a:rPr lang="ru-RU" sz="1400" dirty="0" smtClean="0">
                <a:latin typeface="Calibri" panose="020F0502020204030204" pitchFamily="34" charset="0"/>
              </a:rPr>
              <a:t>рыночным</a:t>
            </a:r>
            <a:endParaRPr lang="ru-RU" sz="1400" dirty="0">
              <a:latin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latin typeface="Calibri" panose="020F0502020204030204" pitchFamily="34" charset="0"/>
              </a:rPr>
              <a:t>отсутствие </a:t>
            </a:r>
            <a:r>
              <a:rPr lang="ru-RU" sz="1400" dirty="0">
                <a:latin typeface="Calibri" panose="020F0502020204030204" pitchFamily="34" charset="0"/>
              </a:rPr>
              <a:t>имущественных и трудовых ресурсов у должника и контрагентов, формальность хозяйственных отношений и </a:t>
            </a:r>
            <a:r>
              <a:rPr lang="ru-RU" sz="1400" dirty="0" smtClean="0">
                <a:latin typeface="Calibri" panose="020F0502020204030204" pitchFamily="34" charset="0"/>
              </a:rPr>
              <a:t>документооборота</a:t>
            </a:r>
            <a:endParaRPr lang="ru-RU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22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Calibri" panose="020F0502020204030204" pitchFamily="34" charset="0"/>
              </a:rPr>
              <a:t>ОСНОВАНИЯ ПРИВЛЕЧЕНИЯ К СУБСИДИАРНОЙ ОТВЕТСТВЕННОСТИ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410387"/>
              </p:ext>
            </p:extLst>
          </p:nvPr>
        </p:nvGraphicFramePr>
        <p:xfrm>
          <a:off x="611560" y="1844825"/>
          <a:ext cx="78482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</a:rPr>
              <a:t>3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3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484785"/>
            <a:ext cx="8568952" cy="5112568"/>
          </a:xfrm>
        </p:spPr>
        <p:txBody>
          <a:bodyPr/>
          <a:lstStyle/>
          <a:p>
            <a:pPr marL="659912" lvl="0" indent="-342900" algn="just">
              <a:buFont typeface="+mj-lt"/>
              <a:buAutoNum type="arabicPeriod"/>
            </a:pPr>
            <a:r>
              <a:rPr lang="ru-RU" sz="1400" dirty="0">
                <a:latin typeface="Calibri" panose="020F0502020204030204" pitchFamily="34" charset="0"/>
              </a:rPr>
              <a:t>П</a:t>
            </a:r>
            <a:r>
              <a:rPr lang="ru-RU" sz="1400" dirty="0" smtClean="0">
                <a:latin typeface="Calibri" panose="020F0502020204030204" pitchFamily="34" charset="0"/>
              </a:rPr>
              <a:t>ричинение </a:t>
            </a:r>
            <a:r>
              <a:rPr lang="ru-RU" sz="1400" dirty="0">
                <a:latin typeface="Calibri" panose="020F0502020204030204" pitchFamily="34" charset="0"/>
              </a:rPr>
              <a:t>существенного вреда имущественным правам кредиторов в результате совершения либо одобрения этим лицом сделок должника (совершения таких сделок по указанию этого лица), включая сделки, указанные в статьях 61.2 и 61.3 настоящего Федерального </a:t>
            </a:r>
            <a:r>
              <a:rPr lang="ru-RU" sz="1400" dirty="0" smtClean="0">
                <a:latin typeface="Calibri" panose="020F0502020204030204" pitchFamily="34" charset="0"/>
              </a:rPr>
              <a:t>закона</a:t>
            </a:r>
            <a:r>
              <a:rPr lang="ru-RU" sz="1400" dirty="0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332656"/>
            <a:ext cx="8069845" cy="1274245"/>
          </a:xfrm>
        </p:spPr>
        <p:txBody>
          <a:bodyPr/>
          <a:lstStyle/>
          <a:p>
            <a:r>
              <a:rPr lang="ru-RU" sz="2400" dirty="0" smtClean="0">
                <a:latin typeface="Calibri" panose="020F0502020204030204" pitchFamily="34" charset="0"/>
              </a:rPr>
              <a:t>СУБСИДИАРНАЯ ОТВЕТСТВЕННОСТЬ ЗА НЕВОЗМОЖНОСТЬ ПОЛНОГО ПОГАШЕНИЯ ТРЕБОВАНИЙ КРЕДИТОРОВ (ПУНКТ 1 СТАТЬИ 61.11 ЗАКОНА О БАНКРОТСТВЕ)</a:t>
            </a:r>
            <a:endParaRPr lang="ru-RU" sz="2400" dirty="0">
              <a:latin typeface="Calibri" panose="020F0502020204030204" pitchFamily="34" charset="0"/>
            </a:endParaRPr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</a:rPr>
              <a:t>4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42" y="2204865"/>
            <a:ext cx="1680486" cy="138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3242" y="3432466"/>
            <a:ext cx="1680486" cy="31592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Аффилированные кредиторы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202" y="2027389"/>
            <a:ext cx="2167722" cy="1563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3509692" y="3574221"/>
            <a:ext cx="2088232" cy="24392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Должник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76256" y="2282798"/>
            <a:ext cx="1800200" cy="105222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FF0000"/>
                </a:solidFill>
              </a:rPr>
              <a:t>?</a:t>
            </a:r>
            <a:endParaRPr lang="ru-RU" sz="8800" b="1" dirty="0">
              <a:solidFill>
                <a:srgbClr val="FF0000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26" y="3848605"/>
            <a:ext cx="1777755" cy="129912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696182"/>
            <a:ext cx="2051847" cy="113172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11710" y="5003718"/>
            <a:ext cx="1872208" cy="288031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Реализация имущества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97924" y="5064778"/>
            <a:ext cx="2051847" cy="23643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215" y="4520382"/>
            <a:ext cx="2051847" cy="32764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Менеджмент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633" y="5003718"/>
            <a:ext cx="1481416" cy="14814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058633" y="6422584"/>
            <a:ext cx="1495175" cy="25623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Контрагенты</a:t>
            </a:r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2123728" y="2708921"/>
            <a:ext cx="1440160" cy="504056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  <a:latin typeface="Calibri" panose="020F0502020204030204" pitchFamily="34" charset="0"/>
              </a:rPr>
              <a:t>ЗАЧЕТ</a:t>
            </a:r>
            <a:endParaRPr lang="ru-RU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446407" y="2492896"/>
            <a:ext cx="1429849" cy="60712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  <a:latin typeface="Calibri" panose="020F0502020204030204" pitchFamily="34" charset="0"/>
              </a:rPr>
              <a:t>СПИСАНИЕ</a:t>
            </a:r>
          </a:p>
        </p:txBody>
      </p:sp>
      <p:sp>
        <p:nvSpPr>
          <p:cNvPr id="23" name="Стрелка вниз 22"/>
          <p:cNvSpPr/>
          <p:nvPr/>
        </p:nvSpPr>
        <p:spPr>
          <a:xfrm rot="18319324">
            <a:off x="5891760" y="3177524"/>
            <a:ext cx="484514" cy="134216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2811120">
            <a:off x="3014798" y="3486363"/>
            <a:ext cx="492335" cy="1415157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руговая стрелка 28"/>
          <p:cNvSpPr/>
          <p:nvPr/>
        </p:nvSpPr>
        <p:spPr>
          <a:xfrm rot="12412650">
            <a:off x="1532042" y="5635401"/>
            <a:ext cx="1498647" cy="684197"/>
          </a:xfrm>
          <a:custGeom>
            <a:avLst/>
            <a:gdLst>
              <a:gd name="connsiteX0" fmla="*/ 72008 w 1152128"/>
              <a:gd name="connsiteY0" fmla="*/ 756084 h 1512168"/>
              <a:gd name="connsiteX1" fmla="*/ 479401 w 1152128"/>
              <a:gd name="connsiteY1" fmla="*/ 84705 h 1512168"/>
              <a:gd name="connsiteX2" fmla="*/ 1068690 w 1152128"/>
              <a:gd name="connsiteY2" fmla="*/ 611228 h 1512168"/>
              <a:gd name="connsiteX3" fmla="*/ 1139854 w 1152128"/>
              <a:gd name="connsiteY3" fmla="*/ 611227 h 1512168"/>
              <a:gd name="connsiteX4" fmla="*/ 1008112 w 1152128"/>
              <a:gd name="connsiteY4" fmla="*/ 756084 h 1512168"/>
              <a:gd name="connsiteX5" fmla="*/ 851822 w 1152128"/>
              <a:gd name="connsiteY5" fmla="*/ 611227 h 1512168"/>
              <a:gd name="connsiteX6" fmla="*/ 922911 w 1152128"/>
              <a:gd name="connsiteY6" fmla="*/ 611227 h 1512168"/>
              <a:gd name="connsiteX7" fmla="*/ 472403 w 1152128"/>
              <a:gd name="connsiteY7" fmla="*/ 238892 h 1512168"/>
              <a:gd name="connsiteX8" fmla="*/ 216024 w 1152128"/>
              <a:gd name="connsiteY8" fmla="*/ 756084 h 1512168"/>
              <a:gd name="connsiteX9" fmla="*/ 72008 w 1152128"/>
              <a:gd name="connsiteY9" fmla="*/ 756084 h 1512168"/>
              <a:gd name="connsiteX0" fmla="*/ 0 w 1067846"/>
              <a:gd name="connsiteY0" fmla="*/ 684197 h 684197"/>
              <a:gd name="connsiteX1" fmla="*/ 407393 w 1067846"/>
              <a:gd name="connsiteY1" fmla="*/ 12818 h 684197"/>
              <a:gd name="connsiteX2" fmla="*/ 996682 w 1067846"/>
              <a:gd name="connsiteY2" fmla="*/ 539341 h 684197"/>
              <a:gd name="connsiteX3" fmla="*/ 1067846 w 1067846"/>
              <a:gd name="connsiteY3" fmla="*/ 539340 h 684197"/>
              <a:gd name="connsiteX4" fmla="*/ 936104 w 1067846"/>
              <a:gd name="connsiteY4" fmla="*/ 684197 h 684197"/>
              <a:gd name="connsiteX5" fmla="*/ 701992 w 1067846"/>
              <a:gd name="connsiteY5" fmla="*/ 539340 h 684197"/>
              <a:gd name="connsiteX6" fmla="*/ 850903 w 1067846"/>
              <a:gd name="connsiteY6" fmla="*/ 539340 h 684197"/>
              <a:gd name="connsiteX7" fmla="*/ 400395 w 1067846"/>
              <a:gd name="connsiteY7" fmla="*/ 167005 h 684197"/>
              <a:gd name="connsiteX8" fmla="*/ 144016 w 1067846"/>
              <a:gd name="connsiteY8" fmla="*/ 684197 h 684197"/>
              <a:gd name="connsiteX9" fmla="*/ 0 w 1067846"/>
              <a:gd name="connsiteY9" fmla="*/ 684197 h 684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846" h="684197">
                <a:moveTo>
                  <a:pt x="0" y="684197"/>
                </a:moveTo>
                <a:cubicBezTo>
                  <a:pt x="0" y="356971"/>
                  <a:pt x="170754" y="75570"/>
                  <a:pt x="407393" y="12818"/>
                </a:cubicBezTo>
                <a:cubicBezTo>
                  <a:pt x="676675" y="-58591"/>
                  <a:pt x="938582" y="175420"/>
                  <a:pt x="996682" y="539341"/>
                </a:cubicBezTo>
                <a:lnTo>
                  <a:pt x="1067846" y="539340"/>
                </a:lnTo>
                <a:lnTo>
                  <a:pt x="936104" y="684197"/>
                </a:lnTo>
                <a:lnTo>
                  <a:pt x="701992" y="539340"/>
                </a:lnTo>
                <a:lnTo>
                  <a:pt x="850903" y="539340"/>
                </a:lnTo>
                <a:cubicBezTo>
                  <a:pt x="796793" y="247828"/>
                  <a:pt x="593586" y="79882"/>
                  <a:pt x="400395" y="167005"/>
                </a:cubicBezTo>
                <a:cubicBezTo>
                  <a:pt x="248206" y="235637"/>
                  <a:pt x="144016" y="445820"/>
                  <a:pt x="144016" y="684197"/>
                </a:cubicBezTo>
                <a:lnTo>
                  <a:pt x="0" y="684197"/>
                </a:lnTo>
                <a:close/>
              </a:path>
            </a:pathLst>
          </a:custGeom>
          <a:scene3d>
            <a:camera prst="orthographicFront">
              <a:rot lat="0" lon="10799977" rev="0"/>
            </a:camera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4553807" y="5681876"/>
            <a:ext cx="1454867" cy="62744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ОПЛАТА ЗА ДОЛЖНИКА</a:t>
            </a:r>
            <a:endParaRPr lang="ru-RU" sz="1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959" y="4941167"/>
            <a:ext cx="1439572" cy="168023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998792" y="6421026"/>
            <a:ext cx="1625905" cy="25623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rPr>
              <a:t>Кредиторы</a:t>
            </a:r>
          </a:p>
        </p:txBody>
      </p:sp>
    </p:spTree>
    <p:extLst>
      <p:ext uri="{BB962C8B-B14F-4D97-AF65-F5344CB8AC3E}">
        <p14:creationId xmlns:p14="http://schemas.microsoft.com/office/powerpoint/2010/main" val="215601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97153"/>
            <a:ext cx="8069845" cy="1105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latin typeface="Calibri" panose="020F0502020204030204" pitchFamily="34" charset="0"/>
              </a:rPr>
              <a:t>СУБСИДИАРНАЯ ОТВЕТСТВЕННОСТЬ ЗА НЕВОЗМОЖНОСТЬ ПОЛНОГО ПОГАШЕНИЯ ТРЕБОВАНИЙ КРЕДИТОРОВ (ПУНКТ 1 СТАТЬИ 61.11 ЗАКОНА О БАНКРОТСТВЕ)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1606873"/>
            <a:ext cx="6912768" cy="2038151"/>
          </a:xfrm>
        </p:spPr>
        <p:txBody>
          <a:bodyPr/>
          <a:lstStyle/>
          <a:p>
            <a:pPr marL="659912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ru-RU" sz="1500" dirty="0">
                <a:latin typeface="Calibri" panose="020F0502020204030204" pitchFamily="34" charset="0"/>
              </a:rPr>
              <a:t>Д</a:t>
            </a:r>
            <a:r>
              <a:rPr lang="ru-RU" sz="1500" dirty="0" smtClean="0">
                <a:latin typeface="Calibri" panose="020F0502020204030204" pitchFamily="34" charset="0"/>
              </a:rPr>
              <a:t>окументы </a:t>
            </a:r>
            <a:r>
              <a:rPr lang="ru-RU" sz="1500" dirty="0">
                <a:latin typeface="Calibri" panose="020F0502020204030204" pitchFamily="34" charset="0"/>
              </a:rPr>
              <a:t>бухгалтерского учета и (или) отчетности </a:t>
            </a:r>
            <a:r>
              <a:rPr lang="ru-RU" sz="1500" dirty="0" smtClean="0">
                <a:latin typeface="Calibri" panose="020F0502020204030204" pitchFamily="34" charset="0"/>
              </a:rPr>
              <a:t>отсутствуют </a:t>
            </a:r>
            <a:r>
              <a:rPr lang="ru-RU" sz="1500" dirty="0">
                <a:latin typeface="Calibri" panose="020F0502020204030204" pitchFamily="34" charset="0"/>
              </a:rPr>
              <a:t>или не содержат </a:t>
            </a:r>
            <a:r>
              <a:rPr lang="ru-RU" sz="1500" dirty="0" smtClean="0">
                <a:latin typeface="Calibri" panose="020F0502020204030204" pitchFamily="34" charset="0"/>
              </a:rPr>
              <a:t>информацию об </a:t>
            </a:r>
            <a:r>
              <a:rPr lang="ru-RU" sz="1500" dirty="0">
                <a:latin typeface="Calibri" panose="020F0502020204030204" pitchFamily="34" charset="0"/>
              </a:rPr>
              <a:t>объектах учета, либо указанная информация </a:t>
            </a:r>
            <a:r>
              <a:rPr lang="ru-RU" sz="1500" dirty="0" smtClean="0">
                <a:latin typeface="Calibri" panose="020F0502020204030204" pitchFamily="34" charset="0"/>
              </a:rPr>
              <a:t>искажена.</a:t>
            </a:r>
          </a:p>
          <a:p>
            <a:pPr marL="659912" indent="-342900" algn="just">
              <a:spcAft>
                <a:spcPts val="600"/>
              </a:spcAft>
              <a:buFont typeface="+mj-lt"/>
              <a:buAutoNum type="arabicPeriod" startAt="2"/>
            </a:pPr>
            <a:r>
              <a:rPr lang="ru-RU" sz="1500" dirty="0" smtClean="0">
                <a:latin typeface="Calibri" panose="020F0502020204030204" pitchFamily="34" charset="0"/>
              </a:rPr>
              <a:t>50</a:t>
            </a:r>
            <a:r>
              <a:rPr lang="ru-RU" sz="1500" dirty="0">
                <a:latin typeface="Calibri" panose="020F0502020204030204" pitchFamily="34" charset="0"/>
              </a:rPr>
              <a:t>% всех требований кредиторов третьей очереди по основной сумме задолженности, возникли вследствие правонарушения, за совершение которого вступило в силу решение о привлечении должника или его должностных лиц, к уголовной, административной ответственности или ответственности за налоговые </a:t>
            </a:r>
            <a:r>
              <a:rPr lang="ru-RU" sz="1500" dirty="0" smtClean="0">
                <a:latin typeface="Calibri" panose="020F0502020204030204" pitchFamily="34" charset="0"/>
              </a:rPr>
              <a:t>правонарушения.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95536" y="3573016"/>
            <a:ext cx="7992888" cy="3024336"/>
          </a:xfrm>
        </p:spPr>
        <p:txBody>
          <a:bodyPr/>
          <a:lstStyle/>
          <a:p>
            <a:pPr marL="342900" indent="-342900" algn="just">
              <a:spcAft>
                <a:spcPts val="600"/>
              </a:spcAft>
              <a:buFont typeface="+mj-lt"/>
              <a:buAutoNum type="arabicPeriod" startAt="4"/>
            </a:pPr>
            <a:r>
              <a:rPr lang="ru-RU" sz="1500" dirty="0" smtClean="0">
                <a:latin typeface="Calibri" panose="020F0502020204030204" pitchFamily="34" charset="0"/>
              </a:rPr>
              <a:t>Отсутствие </a:t>
            </a:r>
            <a:r>
              <a:rPr lang="ru-RU" sz="1500" dirty="0">
                <a:latin typeface="Calibri" panose="020F0502020204030204" pitchFamily="34" charset="0"/>
              </a:rPr>
              <a:t>или </a:t>
            </a:r>
            <a:r>
              <a:rPr lang="ru-RU" sz="1500" dirty="0" smtClean="0">
                <a:latin typeface="Calibri" panose="020F0502020204030204" pitchFamily="34" charset="0"/>
              </a:rPr>
              <a:t>искажение </a:t>
            </a:r>
            <a:r>
              <a:rPr lang="ru-RU" sz="1500" dirty="0">
                <a:latin typeface="Calibri" panose="020F0502020204030204" pitchFamily="34" charset="0"/>
              </a:rPr>
              <a:t>корпоративной </a:t>
            </a:r>
            <a:r>
              <a:rPr lang="ru-RU" sz="1500" dirty="0" smtClean="0">
                <a:latin typeface="Calibri" panose="020F0502020204030204" pitchFamily="34" charset="0"/>
              </a:rPr>
              <a:t>документации.</a:t>
            </a:r>
          </a:p>
          <a:p>
            <a:pPr marL="0" indent="0" algn="just">
              <a:spcAft>
                <a:spcPts val="600"/>
              </a:spcAft>
            </a:pPr>
            <a:r>
              <a:rPr lang="ru-RU" sz="1500" i="1" dirty="0">
                <a:latin typeface="Calibri" panose="020F0502020204030204" pitchFamily="34" charset="0"/>
              </a:rPr>
              <a:t>Обязанность по хранению указанных документов предусмотрена статьей 89 Федерального закона от 26.12.1995 № 208-ФЗ «Об акционерных обществах», статьей 50 Федерального закона от 08.02.1998 № 14-ФЗ «Об обществах с ограниченной ответственностью», статьей 28 Федерального закона от 14.11.2002 № 161-ФЗ «О государственных и муниципальных унитарных предприятиях», пунктом 2.1 статьи 6 Закона РФ от 27.11.1992 № 4015-1 «Об организации страхового дела в Российской Федерации», статьей 29 Федерального закона от 18.07.2009 № 190-ФЗ «О кредитной кооперации», пунктом 5 статьи 39 Федерального закона от 08.12.1995 № 193-ФЗ «О сельскохозяйственной кооперации» и иными </a:t>
            </a:r>
            <a:r>
              <a:rPr lang="ru-RU" sz="1500" i="1" dirty="0" smtClean="0">
                <a:latin typeface="Calibri" panose="020F0502020204030204" pitchFamily="34" charset="0"/>
              </a:rPr>
              <a:t>нормативными </a:t>
            </a:r>
            <a:r>
              <a:rPr lang="ru-RU" sz="1500" i="1" dirty="0">
                <a:latin typeface="Calibri" panose="020F0502020204030204" pitchFamily="34" charset="0"/>
              </a:rPr>
              <a:t>правовыми актами</a:t>
            </a:r>
            <a:r>
              <a:rPr lang="ru-RU" sz="1500" i="1" dirty="0" smtClean="0">
                <a:latin typeface="Calibri" panose="020F0502020204030204" pitchFamily="34" charset="0"/>
              </a:rPr>
              <a:t>.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 startAt="5"/>
            </a:pPr>
            <a:r>
              <a:rPr lang="ru-RU" sz="1500" dirty="0">
                <a:latin typeface="Calibri" panose="020F0502020204030204" pitchFamily="34" charset="0"/>
              </a:rPr>
              <a:t>Отсутствие или недостоверность сведений, подлежащих отражению в ЕГРЮЛ и в Единый федеральный реестр сведений о фактах деятельности юридических лиц.</a:t>
            </a:r>
            <a:endParaRPr lang="ru-RU" sz="1500" dirty="0" smtClean="0">
              <a:latin typeface="Calibri" panose="020F0502020204030204" pitchFamily="34" charset="0"/>
            </a:endParaRPr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20272" y="3066500"/>
            <a:ext cx="1735988" cy="57852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just" defTabSz="1043056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900" b="1" dirty="0" smtClean="0">
                <a:solidFill>
                  <a:srgbClr val="005AA9"/>
                </a:solidFill>
                <a:latin typeface="Calibri" panose="020F0502020204030204" pitchFamily="34" charset="0"/>
                <a:ea typeface="+mj-ea"/>
                <a:cs typeface="+mj-cs"/>
              </a:rPr>
              <a:t>Директор, бухгалтеры и/или юрисконсульты и/или иные лица в части своей компетенции</a:t>
            </a: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512668"/>
            <a:ext cx="1735988" cy="158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9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997837" cy="11058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700" dirty="0" smtClean="0">
                <a:latin typeface="Calibri" panose="020F0502020204030204" pitchFamily="34" charset="0"/>
              </a:rPr>
              <a:t>СУБСИДИАРНАЯ ОТВЕТСТВЕННОСТЬ ЗА  НЕПОДАЧУ (НЕСВОЕВРЕМЕННУЮ) ПОДАЧУ ЗАЯВЛЕНИЯ  ДОЛЖНИКА О ПРИЗНАНИИ БАНКРОТОМ</a:t>
            </a:r>
            <a:endParaRPr lang="ru-RU" sz="2700" dirty="0">
              <a:latin typeface="Calibri" panose="020F050202020403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606872"/>
            <a:ext cx="8064896" cy="3838351"/>
          </a:xfrm>
        </p:spPr>
        <p:txBody>
          <a:bodyPr/>
          <a:lstStyle/>
          <a:p>
            <a:r>
              <a:rPr lang="ru-RU" sz="1300" dirty="0">
                <a:latin typeface="Calibri" panose="020F0502020204030204" pitchFamily="34" charset="0"/>
              </a:rPr>
              <a:t>Руководитель должника обязан обратиться с заявлением должника в арбитражный суд в случае, если: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удовлетворение требований одного кредитора или нескольких кредиторов приводит к невозможности исполнения должником денежных обязательств или обязанностей по уплате обязательных платежей и (или) иных платежей в полном объеме перед другими кредиторами;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органом должника, уполномоченным в соответствии с его учредительными документами на принятие решения о ликвидации должника, принято решение об обращении в арбитражный суд с заявлением должника;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органом, уполномоченным собственником имущества должника - унитарного предприятия, принято решение об обращении в арбитражный суд с заявлением должника;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обращение взыскания на имущество должника существенно осложнит или сделает невозможной хозяйственную деятельность должника;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должник отвечает признакам неплатежеспособности и (или) признакам недостаточности имущества;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имеется не погашенная в течение более чем трех месяцев по причине недостаточности денежных средств задолженность по выплате выходных пособий, оплате труда и другим причитающимся работнику, бывшему работнику выплатам в размере и в порядке, которые устанавливаются в соответствии с трудовым законодательством;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300" dirty="0">
                <a:latin typeface="Calibri" panose="020F0502020204030204" pitchFamily="34" charset="0"/>
              </a:rPr>
              <a:t>иные случаи.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854451"/>
              </p:ext>
            </p:extLst>
          </p:nvPr>
        </p:nvGraphicFramePr>
        <p:xfrm>
          <a:off x="468313" y="5516563"/>
          <a:ext cx="7848600" cy="1008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</a:rPr>
              <a:t>6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45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8040769" cy="9361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latin typeface="Calibri" panose="020F0502020204030204" pitchFamily="34" charset="0"/>
              </a:rPr>
              <a:t>Субсидиарная ответственность вне рамок дела о банкротстве </a:t>
            </a:r>
          </a:p>
        </p:txBody>
      </p:sp>
      <p:sp>
        <p:nvSpPr>
          <p:cNvPr id="7" name="Номер слайда 1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995">
              <a:spcBef>
                <a:spcPct val="20000"/>
              </a:spcBef>
              <a:buFont typeface="+mj-lt"/>
              <a:defRPr sz="3200">
                <a:solidFill>
                  <a:srgbClr val="005AA9"/>
                </a:solidFill>
                <a:latin typeface="Calibri" pitchFamily="34" charset="0"/>
              </a:defRPr>
            </a:lvl1pPr>
            <a:lvl2pPr marL="737579" indent="-282712" defTabSz="904995">
              <a:spcBef>
                <a:spcPct val="20000"/>
              </a:spcBef>
              <a:buFont typeface="Arial" pitchFamily="34" charset="0"/>
              <a:defRPr sz="2100">
                <a:solidFill>
                  <a:srgbClr val="504F53"/>
                </a:solidFill>
                <a:latin typeface="Calibri" pitchFamily="34" charset="0"/>
              </a:defRPr>
            </a:lvl2pPr>
            <a:lvl3pPr marL="1135589" indent="-225853" defTabSz="904995">
              <a:spcBef>
                <a:spcPct val="20000"/>
              </a:spcBef>
              <a:buFont typeface="Arial" pitchFamily="34" charset="0"/>
              <a:buChar char="•"/>
              <a:defRPr sz="2100">
                <a:solidFill>
                  <a:srgbClr val="504F53"/>
                </a:solidFill>
                <a:latin typeface="Calibri" pitchFamily="34" charset="0"/>
              </a:defRPr>
            </a:lvl3pPr>
            <a:lvl4pPr marL="1590453" indent="-225853" algn="just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400">
                <a:solidFill>
                  <a:srgbClr val="504F53"/>
                </a:solidFill>
                <a:latin typeface="Calibri" pitchFamily="34" charset="0"/>
              </a:defRPr>
            </a:lvl4pPr>
            <a:lvl5pPr marL="2045316" indent="-225853" defTabSz="904995">
              <a:lnSpc>
                <a:spcPts val="1575"/>
              </a:lnSpc>
              <a:spcBef>
                <a:spcPts val="350"/>
              </a:spcBef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5pPr>
            <a:lvl6pPr marL="2500185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6pPr>
            <a:lvl7pPr marL="2955052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7pPr>
            <a:lvl8pPr marL="3409917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8pPr>
            <a:lvl9pPr marL="3864789" indent="-225853" defTabSz="904995" eaLnBrk="0" fontAlgn="base" hangingPunct="0">
              <a:lnSpc>
                <a:spcPts val="1575"/>
              </a:lnSpc>
              <a:spcBef>
                <a:spcPts val="350"/>
              </a:spcBef>
              <a:spcAft>
                <a:spcPct val="0"/>
              </a:spcAft>
              <a:buFont typeface="Arial" pitchFamily="34" charset="0"/>
              <a:defRPr sz="1200"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dirty="0" smtClean="0">
                <a:solidFill>
                  <a:srgbClr val="FFFFFF"/>
                </a:solidFill>
              </a:rPr>
              <a:t>7</a:t>
            </a:r>
            <a:endParaRPr lang="ru-RU" altLang="ru-RU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256490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31965" y="2564904"/>
            <a:ext cx="3024336" cy="148226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latin typeface="Calibri" panose="020F0502020204030204" pitchFamily="34" charset="0"/>
              </a:rPr>
              <a:t>После завершения конкурсного производства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84701" y="2403498"/>
            <a:ext cx="3168352" cy="172819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alibri" panose="020F0502020204030204" pitchFamily="34" charset="0"/>
              </a:rPr>
              <a:t>После </a:t>
            </a:r>
            <a:r>
              <a:rPr lang="ru-RU" sz="1400" b="1" dirty="0">
                <a:latin typeface="Calibri" panose="020F0502020204030204" pitchFamily="34" charset="0"/>
              </a:rPr>
              <a:t>прекращения производства по делу о банкротстве в связи с отсутствием средств, достаточных для возмещения судебных расходов на проведение процедур, применяемых в деле о банкротстве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55776" y="4509120"/>
            <a:ext cx="3600400" cy="187220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alibri" panose="020F0502020204030204" pitchFamily="34" charset="0"/>
              </a:rPr>
              <a:t>После </a:t>
            </a:r>
            <a:r>
              <a:rPr lang="ru-RU" sz="1600" b="1" dirty="0">
                <a:latin typeface="Calibri" panose="020F0502020204030204" pitchFamily="34" charset="0"/>
              </a:rPr>
              <a:t>возврата уполномоченному органу заявления о признании должника банкротом, </a:t>
            </a:r>
            <a:r>
              <a:rPr lang="ru-RU" sz="1600" b="1" dirty="0" smtClean="0">
                <a:latin typeface="Calibri" panose="020F0502020204030204" pitchFamily="34" charset="0"/>
              </a:rPr>
              <a:t>возможно </a:t>
            </a:r>
            <a:r>
              <a:rPr lang="ru-RU" sz="1600" b="1" dirty="0">
                <a:latin typeface="Calibri" panose="020F0502020204030204" pitchFamily="34" charset="0"/>
              </a:rPr>
              <a:t>обращение с заявлением </a:t>
            </a:r>
            <a:r>
              <a:rPr lang="ru-RU" sz="1600" b="1" smtClean="0">
                <a:latin typeface="Calibri" panose="020F0502020204030204" pitchFamily="34" charset="0"/>
              </a:rPr>
              <a:t>уполномоченным органом о </a:t>
            </a:r>
            <a:r>
              <a:rPr lang="ru-RU" sz="1600" b="1" dirty="0">
                <a:latin typeface="Calibri" panose="020F0502020204030204" pitchFamily="34" charset="0"/>
              </a:rPr>
              <a:t>привлечении лица к субсидиарной ответственности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346782">
            <a:off x="1850579" y="1489468"/>
            <a:ext cx="952536" cy="113519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995936" y="1772816"/>
            <a:ext cx="936104" cy="25922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8867684">
            <a:off x="6073966" y="1168907"/>
            <a:ext cx="976193" cy="138282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6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650" y="3068667"/>
            <a:ext cx="7958138" cy="1470025"/>
          </a:xfrm>
        </p:spPr>
        <p:txBody>
          <a:bodyPr/>
          <a:lstStyle/>
          <a:p>
            <a:pPr algn="ctr" eaLnBrk="1" hangingPunct="1"/>
            <a:r>
              <a:rPr lang="ru-RU" altLang="ru-RU" sz="5000" dirty="0">
                <a:solidFill>
                  <a:schemeClr val="bg1"/>
                </a:solidFill>
              </a:rPr>
              <a:t>Спасибо</a:t>
            </a:r>
            <a:br>
              <a:rPr lang="ru-RU" altLang="ru-RU" sz="5000" dirty="0">
                <a:solidFill>
                  <a:schemeClr val="bg1"/>
                </a:solidFill>
              </a:rPr>
            </a:br>
            <a:r>
              <a:rPr lang="ru-RU" altLang="ru-RU" sz="5000" dirty="0">
                <a:solidFill>
                  <a:schemeClr val="bg1"/>
                </a:solidFill>
              </a:rPr>
              <a:t>за внимание!</a:t>
            </a:r>
          </a:p>
        </p:txBody>
      </p:sp>
      <p:pic>
        <p:nvPicPr>
          <p:cNvPr id="34818" name="Рисунок 9" descr="Безымянный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" y="857279"/>
            <a:ext cx="4667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3596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Present_FNS2012_A4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Present_FNS2012_A4">
  <a:themeElements>
    <a:clrScheme name="1_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Present_FNS2012_A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34311</TotalTime>
  <Words>1003</Words>
  <Application>Microsoft Office PowerPoint</Application>
  <PresentationFormat>Экран (4:3)</PresentationFormat>
  <Paragraphs>73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1_Present_FNS2012_A4</vt:lpstr>
      <vt:lpstr>2_Present_FNS2012_A4</vt:lpstr>
      <vt:lpstr>Изменение законодательства о банкротстве. Субсидиарная ответственность как способ возмещения вреда за неуплату налогов (признаки, ответственность, правоприменительная практика)</vt:lpstr>
      <vt:lpstr>ОПРЕДЕЛЕНИЕ КОНТРОЛИРУЮЩЕГО ДОЛЖНИКА ЛИЦА, ОСНОВНЫЕ ПРИЗНАКИ</vt:lpstr>
      <vt:lpstr>СТАТУС КОНТРОЛИРУЮЩЕГО ДОЛЖНИКА ЛИЦА ПРИ ПОЛУЧЕНИИ ВЫГОДЫ ИЗ НЕЗАКОННОГО, НЕДОБРОСОВЕСТНОГО ПОВЕДЕНИЯ РУКОВОДИТЕЛЯ ДОЛЖНИКА</vt:lpstr>
      <vt:lpstr>ОСНОВАНИЯ ПРИВЛЕЧЕНИЯ К СУБСИДИАРНОЙ ОТВЕТСТВЕННОСТИ</vt:lpstr>
      <vt:lpstr>СУБСИДИАРНАЯ ОТВЕТСТВЕННОСТЬ ЗА НЕВОЗМОЖНОСТЬ ПОЛНОГО ПОГАШЕНИЯ ТРЕБОВАНИЙ КРЕДИТОРОВ (ПУНКТ 1 СТАТЬИ 61.11 ЗАКОНА О БАНКРОТСТВЕ)</vt:lpstr>
      <vt:lpstr>СУБСИДИАРНАЯ ОТВЕТСТВЕННОСТЬ ЗА НЕВОЗМОЖНОСТЬ ПОЛНОГО ПОГАШЕНИЯ ТРЕБОВАНИЙ КРЕДИТОРОВ (ПУНКТ 1 СТАТЬИ 61.11 ЗАКОНА О БАНКРОТСТВЕ)</vt:lpstr>
      <vt:lpstr>СУБСИДИАРНАЯ ОТВЕТСТВЕННОСТЬ ЗА  НЕПОДАЧУ (НЕСВОЕВРЕМЕННУЮ) ПОДАЧУ ЗАЯВЛЕНИЯ  ДОЛЖНИКА О ПРИЗНАНИИ БАНКРОТОМ</vt:lpstr>
      <vt:lpstr>Субсидиарная ответственность вне рамок дела о банкротстве </vt:lpstr>
      <vt:lpstr>Спасибо за внимание!</vt:lpstr>
    </vt:vector>
  </TitlesOfParts>
  <Company>Russian Federal DPC Tax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В.С. Нечушкин</dc:creator>
  <cp:lastModifiedBy>1000-01-523</cp:lastModifiedBy>
  <cp:revision>2253</cp:revision>
  <cp:lastPrinted>2016-11-07T10:45:57Z</cp:lastPrinted>
  <dcterms:created xsi:type="dcterms:W3CDTF">2008-03-31T12:53:10Z</dcterms:created>
  <dcterms:modified xsi:type="dcterms:W3CDTF">2018-11-13T09:01:56Z</dcterms:modified>
</cp:coreProperties>
</file>