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435" r:id="rId2"/>
    <p:sldId id="436" r:id="rId3"/>
  </p:sldIdLst>
  <p:sldSz cx="9144000" cy="5143500" type="screen16x9"/>
  <p:notesSz cx="6808788" cy="9940925"/>
  <p:defaultTextStyle>
    <a:defPPr>
      <a:defRPr lang="ru-RU"/>
    </a:defPPr>
    <a:lvl1pPr marL="0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509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1010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6511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2013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7514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3017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88525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4025" algn="l" defTabSz="91101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  <a:srgbClr val="009A46"/>
    <a:srgbClr val="005AA9"/>
    <a:srgbClr val="FF7C80"/>
    <a:srgbClr val="E6E7EE"/>
    <a:srgbClr val="3072C2"/>
    <a:srgbClr val="007033"/>
    <a:srgbClr val="504F53"/>
    <a:srgbClr val="8D8C9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76" autoAdjust="0"/>
    <p:restoredTop sz="91576" autoAdjust="0"/>
  </p:normalViewPr>
  <p:slideViewPr>
    <p:cSldViewPr showGuides="1">
      <p:cViewPr>
        <p:scale>
          <a:sx n="80" d="100"/>
          <a:sy n="80" d="100"/>
        </p:scale>
        <p:origin x="-950" y="-134"/>
      </p:cViewPr>
      <p:guideLst>
        <p:guide orient="horz" pos="1620"/>
        <p:guide orient="horz" pos="759"/>
        <p:guide orient="horz" pos="237"/>
        <p:guide orient="horz" pos="3041"/>
        <p:guide pos="2880"/>
        <p:guide pos="708"/>
        <p:guide pos="1560"/>
        <p:guide pos="5140"/>
        <p:guide pos="5521"/>
        <p:guide pos="51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u1200-app012\pochta\OTDEL20\&#1057;&#1040;&#1049;&#1058;\&#1089;&#1072;&#1081;&#1090;_&#1080;&#1090;&#1086;&#1075;&#1080;\2021\&#1080;&#1090;&#1086;&#1075;&#1080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u1200-app012\pochta\OTDEL20\&#1057;&#1040;&#1049;&#1058;\&#1089;&#1072;&#1081;&#1090;_&#1080;&#1090;&#1086;&#1075;&#1080;\2021\&#1080;&#1090;&#1086;&#1075;&#1080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  <c:spPr>
        <a:noFill/>
        <a:ln w="9525">
          <a:noFill/>
        </a:ln>
      </c:spPr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0428113749206299E-2"/>
          <c:y val="3.6380075697640686E-2"/>
          <c:w val="0.97957188625079372"/>
          <c:h val="0.69751073824210019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январь-июль 2020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7346053772766695E-3"/>
                  <c:y val="7.71253286590710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055639533332877E-3"/>
                  <c:y val="8.3541362088784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1.7346053772766695E-3"/>
                  <c:y val="0.105170902716914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3.4046856248677168E-3"/>
                  <c:y val="9.59111086574163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050" b="1">
                    <a:solidFill>
                      <a:schemeClr val="bg1"/>
                    </a:solidFill>
                    <a:latin typeface="Agency FB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Консолидированный бюджет РФ</c:v>
                </c:pt>
                <c:pt idx="1">
                  <c:v>Федеральный бюджет</c:v>
                </c:pt>
                <c:pt idx="2">
                  <c:v>Консолидированный бюджет Республики Марий Эл</c:v>
                </c:pt>
                <c:pt idx="3">
                  <c:v>Страховые                                                                                                         взносы</c:v>
                </c:pt>
              </c:strCache>
            </c:strRef>
          </c:cat>
          <c:val>
            <c:numRef>
              <c:f>Лист1!$B$2:$B$5</c:f>
              <c:numCache>
                <c:formatCode>#,##0.0</c:formatCode>
                <c:ptCount val="4"/>
                <c:pt idx="0">
                  <c:v>13306.6</c:v>
                </c:pt>
                <c:pt idx="1">
                  <c:v>4880.2</c:v>
                </c:pt>
                <c:pt idx="2">
                  <c:v>8426.5</c:v>
                </c:pt>
                <c:pt idx="3">
                  <c:v>10272.200000000001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январь-июль 2021 года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8.764214289164774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"/>
                  <c:y val="8.06310254163014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5.2038161318300087E-3"/>
                  <c:y val="9.8159509202453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0.102525667875169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 anchor="b" anchorCtr="1"/>
              <a:lstStyle/>
              <a:p>
                <a:pPr>
                  <a:defRPr sz="1050" b="1">
                    <a:solidFill>
                      <a:schemeClr val="bg1"/>
                    </a:solidFill>
                    <a:latin typeface="Agency FB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Консолидированный бюджет РФ</c:v>
                </c:pt>
                <c:pt idx="1">
                  <c:v>Федеральный бюджет</c:v>
                </c:pt>
                <c:pt idx="2">
                  <c:v>Консолидированный бюджет Республики Марий Эл</c:v>
                </c:pt>
                <c:pt idx="3">
                  <c:v>Страховые                                                                                                         взносы</c:v>
                </c:pt>
              </c:strCache>
            </c:strRef>
          </c:cat>
          <c:val>
            <c:numRef>
              <c:f>Лист1!$C$2:$C$5</c:f>
              <c:numCache>
                <c:formatCode>#,##0.0</c:formatCode>
                <c:ptCount val="4"/>
                <c:pt idx="0">
                  <c:v>15609.7</c:v>
                </c:pt>
                <c:pt idx="1">
                  <c:v>5044.5</c:v>
                </c:pt>
                <c:pt idx="2">
                  <c:v>10565.2</c:v>
                </c:pt>
                <c:pt idx="3">
                  <c:v>10987.7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32"/>
        <c:gapDepth val="151"/>
        <c:shape val="box"/>
        <c:axId val="85615744"/>
        <c:axId val="85617280"/>
        <c:axId val="0"/>
      </c:bar3DChart>
      <c:catAx>
        <c:axId val="8561574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050" b="1">
                <a:solidFill>
                  <a:schemeClr val="tx2">
                    <a:lumMod val="75000"/>
                  </a:schemeClr>
                </a:solidFill>
                <a:effectLst/>
                <a:latin typeface="Agency FB" pitchFamily="34" charset="0"/>
              </a:defRPr>
            </a:pPr>
            <a:endParaRPr lang="ru-RU"/>
          </a:p>
        </c:txPr>
        <c:crossAx val="85617280"/>
        <c:crosses val="autoZero"/>
        <c:auto val="1"/>
        <c:lblAlgn val="ctr"/>
        <c:lblOffset val="100"/>
        <c:noMultiLvlLbl val="0"/>
      </c:catAx>
      <c:valAx>
        <c:axId val="85617280"/>
        <c:scaling>
          <c:orientation val="minMax"/>
        </c:scaling>
        <c:delete val="1"/>
        <c:axPos val="l"/>
        <c:numFmt formatCode="#,##0.0" sourceLinked="1"/>
        <c:majorTickMark val="out"/>
        <c:minorTickMark val="none"/>
        <c:tickLblPos val="nextTo"/>
        <c:crossAx val="856157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133047875911809"/>
          <c:y val="0.86385310053557096"/>
          <c:w val="0.77254340873639649"/>
          <c:h val="0.11961050142004691"/>
        </c:manualLayout>
      </c:layout>
      <c:overlay val="0"/>
      <c:txPr>
        <a:bodyPr/>
        <a:lstStyle/>
        <a:p>
          <a:pPr>
            <a:defRPr sz="1100" b="1">
              <a:solidFill>
                <a:schemeClr val="bg1">
                  <a:lumMod val="50000"/>
                </a:schemeClr>
              </a:solidFill>
              <a:latin typeface="Agency FB" pitchFamily="34" charset="0"/>
              <a:cs typeface="Aharoni" pitchFamily="2" charset="-79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18"/>
          <c:dPt>
            <c:idx val="0"/>
            <c:bubble3D val="0"/>
            <c:explosion val="10"/>
          </c:dPt>
          <c:dPt>
            <c:idx val="1"/>
            <c:bubble3D val="0"/>
            <c:explosion val="4"/>
          </c:dPt>
          <c:dPt>
            <c:idx val="2"/>
            <c:bubble3D val="0"/>
            <c:explosion val="6"/>
          </c:dPt>
          <c:dPt>
            <c:idx val="3"/>
            <c:bubble3D val="0"/>
            <c:explosion val="14"/>
          </c:dPt>
          <c:dPt>
            <c:idx val="4"/>
            <c:bubble3D val="0"/>
            <c:explosion val="12"/>
          </c:dPt>
          <c:dPt>
            <c:idx val="5"/>
            <c:bubble3D val="0"/>
            <c:explosion val="9"/>
          </c:dPt>
          <c:dLbls>
            <c:dLbl>
              <c:idx val="0"/>
              <c:layout>
                <c:manualLayout>
                  <c:x val="4.7049122112121068E-2"/>
                  <c:y val="5.7711773758341557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 на прибыль организаций
</a:t>
                    </a:r>
                    <a:r>
                      <a:rPr lang="ru-RU" dirty="0" smtClean="0"/>
                      <a:t>19,8%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1.8815619643381524E-2"/>
                  <c:y val="1.4172124189997722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 на доходы физических лиц
</a:t>
                    </a:r>
                    <a:r>
                      <a:rPr lang="ru-RU" dirty="0" smtClean="0"/>
                      <a:t>33,4%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3518995294712185E-3"/>
                  <c:y val="-3.3524950485483793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НДС
</a:t>
                    </a:r>
                    <a:r>
                      <a:rPr lang="ru-RU" dirty="0" smtClean="0"/>
                      <a:t>31,4%</a:t>
                    </a:r>
                    <a:endParaRPr lang="ru-RU" dirty="0"/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7.6742493051334765E-2"/>
                  <c:y val="0.15091030799064228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1283293838053418"/>
                  <c:y val="8.7642418930762491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050" b="1">
                    <a:solidFill>
                      <a:schemeClr val="tx2">
                        <a:lumMod val="75000"/>
                      </a:schemeClr>
                    </a:solidFill>
                    <a:latin typeface="Agency FB" pitchFamily="34" charset="0"/>
                  </a:defRPr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Лист1!$B$9:$B$14</c:f>
              <c:strCache>
                <c:ptCount val="6"/>
                <c:pt idx="0">
                  <c:v>Налог на прибыль организаций</c:v>
                </c:pt>
                <c:pt idx="1">
                  <c:v>Налог на доходы физических лиц</c:v>
                </c:pt>
                <c:pt idx="2">
                  <c:v>НДС</c:v>
                </c:pt>
                <c:pt idx="3">
                  <c:v>Налоги, взимаемые в связи с применением специальных налоговых режимов</c:v>
                </c:pt>
                <c:pt idx="4">
                  <c:v>Налог на имущество организаций</c:v>
                </c:pt>
                <c:pt idx="5">
                  <c:v>Остальные налоги и сборы</c:v>
                </c:pt>
              </c:strCache>
            </c:strRef>
          </c:cat>
          <c:val>
            <c:numRef>
              <c:f>Лист1!$C$9:$C$14</c:f>
              <c:numCache>
                <c:formatCode>#,##0.0</c:formatCode>
                <c:ptCount val="6"/>
                <c:pt idx="0">
                  <c:v>3084.2</c:v>
                </c:pt>
                <c:pt idx="1">
                  <c:v>5210.7</c:v>
                </c:pt>
                <c:pt idx="2">
                  <c:v>4900.1000000000004</c:v>
                </c:pt>
                <c:pt idx="3">
                  <c:v>1623.7</c:v>
                </c:pt>
                <c:pt idx="4">
                  <c:v>932.9</c:v>
                </c:pt>
                <c:pt idx="5">
                  <c:v>433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0.72391</cdr:x>
      <cdr:y>0.11251</cdr:y>
    </cdr:from>
    <cdr:to>
      <cdr:x>0.72391</cdr:x>
      <cdr:y>0.88134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5400600" y="432047"/>
          <a:ext cx="0" cy="295232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bg1">
              <a:lumMod val="65000"/>
            </a:schemeClr>
          </a:solidFill>
        </a:ln>
      </cdr:spPr>
      <cdr:style>
        <a:lnRef xmlns:a="http://schemas.openxmlformats.org/drawingml/2006/main" idx="3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2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50474" cy="49704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9" y="0"/>
            <a:ext cx="2950474" cy="497047"/>
          </a:xfrm>
          <a:prstGeom prst="rect">
            <a:avLst/>
          </a:prstGeom>
        </p:spPr>
        <p:txBody>
          <a:bodyPr vert="horz" lIns="91568" tIns="45784" rIns="91568" bIns="45784" rtlCol="0"/>
          <a:lstStyle>
            <a:lvl1pPr algn="r">
              <a:defRPr sz="1200"/>
            </a:lvl1pPr>
          </a:lstStyle>
          <a:p>
            <a:fld id="{54B2CB9A-35A0-44DF-9563-3B4294FF58F5}" type="datetimeFigureOut">
              <a:rPr lang="ru-RU" smtClean="0"/>
              <a:pPr/>
              <a:t>24.08.2021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30988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8" tIns="45784" rIns="91568" bIns="45784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0"/>
            <a:ext cx="5447030" cy="4473416"/>
          </a:xfrm>
          <a:prstGeom prst="rect">
            <a:avLst/>
          </a:prstGeom>
        </p:spPr>
        <p:txBody>
          <a:bodyPr vert="horz" lIns="91568" tIns="45784" rIns="91568" bIns="45784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153"/>
            <a:ext cx="2950474" cy="497047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9" y="9442153"/>
            <a:ext cx="2950474" cy="497047"/>
          </a:xfrm>
          <a:prstGeom prst="rect">
            <a:avLst/>
          </a:prstGeom>
        </p:spPr>
        <p:txBody>
          <a:bodyPr vert="horz" lIns="91568" tIns="45784" rIns="91568" bIns="45784" rtlCol="0" anchor="b"/>
          <a:lstStyle>
            <a:lvl1pPr algn="r">
              <a:defRPr sz="1200"/>
            </a:lvl1pPr>
          </a:lstStyle>
          <a:p>
            <a:fld id="{67CAF5B9-CC1E-4A3E-B04F-728BB30B0B5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7172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509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1010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6511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2013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7514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3017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88525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4025" algn="l" defTabSz="91101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58" y="354"/>
            <a:ext cx="9142642" cy="514314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5800" y="2522813"/>
            <a:ext cx="7772400" cy="1102519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ru-RU" dirty="0" smtClean="0"/>
              <a:t>НАЗВАНИЕ ПРЕЗЕНТАЦИИ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1371601" y="3649376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5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10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65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20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75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3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8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4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22.12.2012</a:t>
            </a:r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5509" indent="0">
              <a:buNone/>
              <a:defRPr sz="2800"/>
            </a:lvl2pPr>
            <a:lvl3pPr marL="911010" indent="0">
              <a:buNone/>
              <a:defRPr sz="2400"/>
            </a:lvl3pPr>
            <a:lvl4pPr marL="1366511" indent="0">
              <a:buNone/>
              <a:defRPr sz="2000"/>
            </a:lvl4pPr>
            <a:lvl5pPr marL="1822013" indent="0">
              <a:buNone/>
              <a:defRPr sz="2000"/>
            </a:lvl5pPr>
            <a:lvl6pPr marL="2277514" indent="0">
              <a:buNone/>
              <a:defRPr sz="2000"/>
            </a:lvl6pPr>
            <a:lvl7pPr marL="2733017" indent="0">
              <a:buNone/>
              <a:defRPr sz="2000"/>
            </a:lvl7pPr>
            <a:lvl8pPr marL="3188525" indent="0">
              <a:buNone/>
              <a:defRPr sz="2000"/>
            </a:lvl8pPr>
            <a:lvl9pPr marL="3644025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31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5509" indent="0">
              <a:buNone/>
              <a:defRPr sz="1200"/>
            </a:lvl2pPr>
            <a:lvl3pPr marL="911010" indent="0">
              <a:buNone/>
              <a:defRPr sz="1000"/>
            </a:lvl3pPr>
            <a:lvl4pPr marL="1366511" indent="0">
              <a:buNone/>
              <a:defRPr sz="900"/>
            </a:lvl4pPr>
            <a:lvl5pPr marL="1822013" indent="0">
              <a:buNone/>
              <a:defRPr sz="900"/>
            </a:lvl5pPr>
            <a:lvl6pPr marL="2277514" indent="0">
              <a:buNone/>
              <a:defRPr sz="900"/>
            </a:lvl6pPr>
            <a:lvl7pPr marL="2733017" indent="0">
              <a:buNone/>
              <a:defRPr sz="900"/>
            </a:lvl7pPr>
            <a:lvl8pPr marL="3188525" indent="0">
              <a:buNone/>
              <a:defRPr sz="900"/>
            </a:lvl8pPr>
            <a:lvl9pPr marL="364402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97" y="227410"/>
            <a:ext cx="2405063" cy="4838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97" y="227410"/>
            <a:ext cx="7065962" cy="4838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98" y="1435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67" y="1205158"/>
            <a:ext cx="7320689" cy="3621940"/>
          </a:xfrm>
        </p:spPr>
        <p:txBody>
          <a:bodyPr/>
          <a:lstStyle>
            <a:lvl1pPr marL="317515" indent="0">
              <a:buFontTx/>
              <a:buNone/>
              <a:defRPr b="1">
                <a:latin typeface="+mj-lt"/>
              </a:defRPr>
            </a:lvl1pPr>
            <a:lvl2pPr marL="314743" indent="2783">
              <a:defRPr>
                <a:latin typeface="+mj-lt"/>
              </a:defRPr>
            </a:lvl2pPr>
            <a:lvl3pPr marL="549059" indent="-227392">
              <a:tabLst/>
              <a:defRPr>
                <a:latin typeface="+mj-lt"/>
              </a:defRPr>
            </a:lvl3pPr>
            <a:lvl4pPr marL="0" indent="314743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5926640" y="3845313"/>
            <a:ext cx="923618" cy="282640"/>
          </a:xfrm>
          <a:prstGeom prst="rect">
            <a:avLst/>
          </a:prstGeom>
          <a:noFill/>
        </p:spPr>
        <p:txBody>
          <a:bodyPr wrap="square" lIns="79865" tIns="39930" rIns="79865" bIns="39930" rtlCol="0">
            <a:noAutofit/>
          </a:bodyPr>
          <a:lstStyle/>
          <a:p>
            <a:endParaRPr lang="ru-RU"/>
          </a:p>
        </p:txBody>
      </p:sp>
      <p:sp>
        <p:nvSpPr>
          <p:cNvPr id="13" name="Заголовок 12"/>
          <p:cNvSpPr>
            <a:spLocks noGrp="1"/>
          </p:cNvSpPr>
          <p:nvPr>
            <p:ph type="title" hasCustomPrompt="1"/>
          </p:nvPr>
        </p:nvSpPr>
        <p:spPr>
          <a:xfrm>
            <a:off x="822635" y="375807"/>
            <a:ext cx="7337192" cy="829352"/>
          </a:xfrm>
        </p:spPr>
        <p:txBody>
          <a:bodyPr/>
          <a:lstStyle>
            <a:lvl1pPr marL="0" marR="0" indent="0" defTabSz="91101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101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3" y="354"/>
            <a:ext cx="9142643" cy="5141712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67" y="1205158"/>
            <a:ext cx="7320689" cy="3621940"/>
          </a:xfrm>
        </p:spPr>
        <p:txBody>
          <a:bodyPr/>
          <a:lstStyle>
            <a:lvl1pPr marL="317515" indent="0">
              <a:buFontTx/>
              <a:buNone/>
              <a:defRPr b="1">
                <a:latin typeface="+mj-lt"/>
              </a:defRPr>
            </a:lvl1pPr>
            <a:lvl2pPr marL="317515" indent="0">
              <a:defRPr>
                <a:latin typeface="+mj-lt"/>
              </a:defRPr>
            </a:lvl2pPr>
            <a:lvl3pPr marL="549059" indent="-227392">
              <a:defRPr>
                <a:latin typeface="+mj-lt"/>
              </a:defRPr>
            </a:lvl3pPr>
            <a:lvl4pPr marL="0" indent="314743">
              <a:defRPr>
                <a:latin typeface="+mj-lt"/>
              </a:defRPr>
            </a:lvl4pPr>
            <a:lvl5pPr marL="125341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 hasCustomPrompt="1"/>
          </p:nvPr>
        </p:nvSpPr>
        <p:spPr>
          <a:xfrm>
            <a:off x="821936" y="375807"/>
            <a:ext cx="7337901" cy="829352"/>
          </a:xfrm>
        </p:spPr>
        <p:txBody>
          <a:bodyPr/>
          <a:lstStyle>
            <a:lvl1pPr marL="0" marR="0" indent="0" defTabSz="91101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marL="0" marR="0" lvl="0" indent="0" defTabSz="91101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/>
            </a:pPr>
            <a:r>
              <a:rPr kumimoji="0" lang="ru-RU" sz="4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5AA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1/ ЗАГОЛОВОК СЛАЙДА</a:t>
            </a:r>
          </a:p>
        </p:txBody>
      </p:sp>
      <p:sp>
        <p:nvSpPr>
          <p:cNvPr id="20" name="Номер слайда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43" y="1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67" y="759419"/>
            <a:ext cx="7320689" cy="151847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67" y="2572299"/>
            <a:ext cx="7320689" cy="225480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550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10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6651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20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7751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330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885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4402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98" y="1435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6"/>
            <a:ext cx="7337192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44" y="1205154"/>
            <a:ext cx="3620764" cy="3521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5001" y="1205154"/>
            <a:ext cx="3644897" cy="35218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0"/>
            <a:ext cx="7864166" cy="829353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74" y="1205154"/>
            <a:ext cx="3674753" cy="426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509" indent="0">
              <a:buNone/>
              <a:defRPr sz="2000" b="1"/>
            </a:lvl2pPr>
            <a:lvl3pPr marL="911010" indent="0">
              <a:buNone/>
              <a:defRPr sz="1800" b="1"/>
            </a:lvl3pPr>
            <a:lvl4pPr marL="1366511" indent="0">
              <a:buNone/>
              <a:defRPr sz="1600" b="1"/>
            </a:lvl4pPr>
            <a:lvl5pPr marL="1822013" indent="0">
              <a:buNone/>
              <a:defRPr sz="1600" b="1"/>
            </a:lvl5pPr>
            <a:lvl6pPr marL="2277514" indent="0">
              <a:buNone/>
              <a:defRPr sz="1600" b="1"/>
            </a:lvl6pPr>
            <a:lvl7pPr marL="2733017" indent="0">
              <a:buNone/>
              <a:defRPr sz="1600" b="1"/>
            </a:lvl7pPr>
            <a:lvl8pPr marL="3188525" indent="0">
              <a:buNone/>
              <a:defRPr sz="1600" b="1"/>
            </a:lvl8pPr>
            <a:lvl9pPr marL="364402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74" y="1631157"/>
            <a:ext cx="3674753" cy="319593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30" y="1205154"/>
            <a:ext cx="3587825" cy="4260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5509" indent="0">
              <a:buNone/>
              <a:defRPr sz="2000" b="1"/>
            </a:lvl2pPr>
            <a:lvl3pPr marL="911010" indent="0">
              <a:buNone/>
              <a:defRPr sz="1800" b="1"/>
            </a:lvl3pPr>
            <a:lvl4pPr marL="1366511" indent="0">
              <a:buNone/>
              <a:defRPr sz="1600" b="1"/>
            </a:lvl4pPr>
            <a:lvl5pPr marL="1822013" indent="0">
              <a:buNone/>
              <a:defRPr sz="1600" b="1"/>
            </a:lvl5pPr>
            <a:lvl6pPr marL="2277514" indent="0">
              <a:buNone/>
              <a:defRPr sz="1600" b="1"/>
            </a:lvl6pPr>
            <a:lvl7pPr marL="2733017" indent="0">
              <a:buNone/>
              <a:defRPr sz="1600" b="1"/>
            </a:lvl7pPr>
            <a:lvl8pPr marL="3188525" indent="0">
              <a:buNone/>
              <a:defRPr sz="1600" b="1"/>
            </a:lvl8pPr>
            <a:lvl9pPr marL="3644025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30" y="1641073"/>
            <a:ext cx="3587825" cy="31860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/>
          <a:stretch>
            <a:fillRect/>
          </a:stretch>
        </p:blipFill>
        <p:spPr bwMode="auto">
          <a:xfrm>
            <a:off x="1398" y="1435"/>
            <a:ext cx="9142643" cy="514171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375806"/>
            <a:ext cx="7864166" cy="829353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191048" y="4404445"/>
            <a:ext cx="567428" cy="489830"/>
          </a:xfrm>
          <a:prstGeom prst="rect">
            <a:avLst/>
          </a:prstGeom>
        </p:spPr>
        <p:txBody>
          <a:bodyPr vert="horz" lIns="91098" tIns="45548" rIns="91098" bIns="45548" rtlCol="0" anchor="ctr">
            <a:normAutofit/>
          </a:bodyPr>
          <a:lstStyle>
            <a:lvl1pPr algn="ctr">
              <a:defRPr sz="2400" i="0">
                <a:solidFill>
                  <a:schemeClr val="bg1"/>
                </a:solidFill>
                <a:latin typeface="+mj-lt"/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3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82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32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5509" indent="0">
              <a:buNone/>
              <a:defRPr sz="1200"/>
            </a:lvl2pPr>
            <a:lvl3pPr marL="911010" indent="0">
              <a:buNone/>
              <a:defRPr sz="1000"/>
            </a:lvl3pPr>
            <a:lvl4pPr marL="1366511" indent="0">
              <a:buNone/>
              <a:defRPr sz="900"/>
            </a:lvl4pPr>
            <a:lvl5pPr marL="1822013" indent="0">
              <a:buNone/>
              <a:defRPr sz="900"/>
            </a:lvl5pPr>
            <a:lvl6pPr marL="2277514" indent="0">
              <a:buNone/>
              <a:defRPr sz="900"/>
            </a:lvl6pPr>
            <a:lvl7pPr marL="2733017" indent="0">
              <a:buNone/>
              <a:defRPr sz="900"/>
            </a:lvl7pPr>
            <a:lvl8pPr marL="3188525" indent="0">
              <a:buNone/>
              <a:defRPr sz="900"/>
            </a:lvl8pPr>
            <a:lvl9pPr marL="3644025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5988" y="367564"/>
            <a:ext cx="7343873" cy="832711"/>
          </a:xfrm>
          <a:prstGeom prst="rect">
            <a:avLst/>
          </a:prstGeom>
        </p:spPr>
        <p:txBody>
          <a:bodyPr vert="horz" lIns="91098" tIns="45548" rIns="91098" bIns="45548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15988" y="1200156"/>
            <a:ext cx="7343873" cy="3626943"/>
          </a:xfrm>
          <a:prstGeom prst="rect">
            <a:avLst/>
          </a:prstGeom>
        </p:spPr>
        <p:txBody>
          <a:bodyPr vert="horz" lIns="91098" tIns="45548" rIns="91098" bIns="45548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1" y="4767270"/>
            <a:ext cx="2133600" cy="273844"/>
          </a:xfrm>
          <a:prstGeom prst="rect">
            <a:avLst/>
          </a:prstGeom>
        </p:spPr>
        <p:txBody>
          <a:bodyPr vert="horz" lIns="91098" tIns="45548" rIns="91098" bIns="4554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12" y="4767270"/>
            <a:ext cx="2895600" cy="273844"/>
          </a:xfrm>
          <a:prstGeom prst="rect">
            <a:avLst/>
          </a:prstGeom>
        </p:spPr>
        <p:txBody>
          <a:bodyPr vert="horz" lIns="91098" tIns="45548" rIns="91098" bIns="4554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127" y="4531072"/>
            <a:ext cx="619711" cy="473876"/>
          </a:xfrm>
          <a:prstGeom prst="rect">
            <a:avLst/>
          </a:prstGeom>
        </p:spPr>
        <p:txBody>
          <a:bodyPr vert="horz" lIns="91098" tIns="45548" rIns="91098" bIns="45548" rtlCol="0" anchor="ctr">
            <a:normAutofit/>
          </a:bodyPr>
          <a:lstStyle>
            <a:lvl1pPr algn="ctr">
              <a:lnSpc>
                <a:spcPts val="2104"/>
              </a:lnSpc>
              <a:defRPr sz="2400">
                <a:solidFill>
                  <a:schemeClr val="bg1"/>
                </a:solidFill>
              </a:defRPr>
            </a:lvl1pPr>
          </a:lstStyle>
          <a:p>
            <a:fld id="{E20E89E6-FE54-4E13-859C-1FA908D70D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lvl1pPr algn="l" defTabSz="911010" rtl="0" eaLnBrk="1" latinLnBrk="0" hangingPunct="1">
        <a:lnSpc>
          <a:spcPts val="4552"/>
        </a:lnSpc>
        <a:spcBef>
          <a:spcPct val="0"/>
        </a:spcBef>
        <a:buNone/>
        <a:defRPr sz="3700" b="1" i="0" kern="1200">
          <a:solidFill>
            <a:srgbClr val="005AA9"/>
          </a:solidFill>
          <a:latin typeface="+mj-lt"/>
          <a:ea typeface="+mj-ea"/>
          <a:cs typeface="+mj-cs"/>
        </a:defRPr>
      </a:lvl1pPr>
    </p:titleStyle>
    <p:bodyStyle>
      <a:lvl1pPr marL="317515" indent="0" algn="l" defTabSz="911010" rtl="0" eaLnBrk="1" latinLnBrk="0" hangingPunct="1">
        <a:spcBef>
          <a:spcPct val="20000"/>
        </a:spcBef>
        <a:buFont typeface="+mj-lt"/>
        <a:buNone/>
        <a:defRPr sz="3200" b="0" i="0" kern="1200">
          <a:solidFill>
            <a:srgbClr val="005AA9"/>
          </a:solidFill>
          <a:latin typeface="+mj-lt"/>
          <a:ea typeface="+mn-ea"/>
          <a:cs typeface="+mn-cs"/>
        </a:defRPr>
      </a:lvl1pPr>
      <a:lvl2pPr marL="317515" indent="0" algn="l" defTabSz="911010" rtl="0" eaLnBrk="1" latinLnBrk="0" hangingPunct="1">
        <a:spcBef>
          <a:spcPct val="20000"/>
        </a:spcBef>
        <a:buFont typeface="Arial" pitchFamily="34" charset="0"/>
        <a:buNone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2pPr>
      <a:lvl3pPr marL="622550" indent="-227392" algn="l" defTabSz="911010" rtl="0" eaLnBrk="1" latinLnBrk="0" hangingPunct="1">
        <a:spcBef>
          <a:spcPct val="20000"/>
        </a:spcBef>
        <a:buFont typeface="Arial" pitchFamily="34" charset="0"/>
        <a:buChar char="•"/>
        <a:defRPr sz="2100" b="0" i="0" kern="1200">
          <a:solidFill>
            <a:srgbClr val="504F53"/>
          </a:solidFill>
          <a:latin typeface="+mj-lt"/>
          <a:ea typeface="+mn-ea"/>
          <a:cs typeface="+mn-cs"/>
        </a:defRPr>
      </a:lvl3pPr>
      <a:lvl4pPr marL="0" indent="314743" algn="just" defTabSz="911010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tabLst/>
        <a:defRPr sz="1400" b="0" i="0" kern="1200">
          <a:solidFill>
            <a:srgbClr val="504F53"/>
          </a:solidFill>
          <a:latin typeface="+mj-lt"/>
          <a:ea typeface="+mn-ea"/>
          <a:cs typeface="+mn-cs"/>
        </a:defRPr>
      </a:lvl4pPr>
      <a:lvl5pPr marL="1253418" indent="0" algn="l" defTabSz="911010" rtl="0" eaLnBrk="1" latinLnBrk="0" hangingPunct="1">
        <a:lnSpc>
          <a:spcPts val="1578"/>
        </a:lnSpc>
        <a:spcBef>
          <a:spcPts val="351"/>
        </a:spcBef>
        <a:buFont typeface="Arial" pitchFamily="34" charset="0"/>
        <a:buNone/>
        <a:defRPr sz="1200" b="0" i="0" kern="1200">
          <a:solidFill>
            <a:srgbClr val="8D8C90"/>
          </a:solidFill>
          <a:latin typeface="+mj-lt"/>
          <a:ea typeface="+mn-ea"/>
          <a:cs typeface="+mn-cs"/>
        </a:defRPr>
      </a:lvl5pPr>
      <a:lvl6pPr marL="2505263" indent="-227755" algn="l" defTabSz="9110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0768" indent="-227755" algn="l" defTabSz="9110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6273" indent="-227755" algn="l" defTabSz="9110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1774" indent="-227755" algn="l" defTabSz="91101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509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010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6511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2013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7514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3017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88525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4025" algn="l" defTabSz="9110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dirty="0" smtClean="0"/>
              <a:t>Динамика поступления доходов (</a:t>
            </a:r>
            <a:r>
              <a:rPr lang="ru-RU" sz="2000" dirty="0" err="1" smtClean="0"/>
              <a:t>млн.руб</a:t>
            </a:r>
            <a:r>
              <a:rPr lang="ru-RU" sz="2000" dirty="0" smtClean="0"/>
              <a:t>.)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4149519"/>
              </p:ext>
            </p:extLst>
          </p:nvPr>
        </p:nvGraphicFramePr>
        <p:xfrm>
          <a:off x="683568" y="987575"/>
          <a:ext cx="7460307" cy="3840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3481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1936" y="375807"/>
            <a:ext cx="7638496" cy="829352"/>
          </a:xfrm>
        </p:spPr>
        <p:txBody>
          <a:bodyPr>
            <a:noAutofit/>
          </a:bodyPr>
          <a:lstStyle/>
          <a:p>
            <a:pPr algn="ctr"/>
            <a:r>
              <a:rPr lang="ru-RU" sz="2000" dirty="0" smtClean="0"/>
              <a:t>Структура поступления доходов в </a:t>
            </a:r>
            <a:r>
              <a:rPr lang="ru-RU" sz="2000" dirty="0"/>
              <a:t>консолидированный бюджет </a:t>
            </a:r>
            <a:r>
              <a:rPr lang="ru-RU" sz="2000" dirty="0" smtClean="0"/>
              <a:t>РФ </a:t>
            </a:r>
            <a:br>
              <a:rPr lang="ru-RU" sz="2000" dirty="0" smtClean="0"/>
            </a:br>
            <a:r>
              <a:rPr lang="ru-RU" sz="2000" dirty="0" smtClean="0"/>
              <a:t>за январь-июль 2021 года по Республике Марий Эл</a:t>
            </a:r>
            <a:endParaRPr lang="ru-RU" sz="54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5342182"/>
              </p:ext>
            </p:extLst>
          </p:nvPr>
        </p:nvGraphicFramePr>
        <p:xfrm>
          <a:off x="755576" y="1347614"/>
          <a:ext cx="7321550" cy="36226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6140897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_FNS2012_A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16963</TotalTime>
  <Words>53</Words>
  <Application>Microsoft Office PowerPoint</Application>
  <PresentationFormat>Экран (16:9)</PresentationFormat>
  <Paragraphs>15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Present_FNS2012_A4</vt:lpstr>
      <vt:lpstr>Динамика поступления доходов (млн.руб.)</vt:lpstr>
      <vt:lpstr>Структура поступления доходов в консолидированный бюджет РФ  за январь-июль 2021 года по Республике Марий Эл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Юлия Владимировна Арсентьева</dc:creator>
  <cp:lastModifiedBy>Коновалова Татьяна Владимировна</cp:lastModifiedBy>
  <cp:revision>1284</cp:revision>
  <cp:lastPrinted>2021-08-24T07:16:18Z</cp:lastPrinted>
  <dcterms:created xsi:type="dcterms:W3CDTF">2013-05-13T10:31:01Z</dcterms:created>
  <dcterms:modified xsi:type="dcterms:W3CDTF">2021-08-24T10:56:44Z</dcterms:modified>
</cp:coreProperties>
</file>