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63" r:id="rId2"/>
  </p:sldMasterIdLst>
  <p:notesMasterIdLst>
    <p:notesMasterId r:id="rId10"/>
  </p:notesMasterIdLst>
  <p:sldIdLst>
    <p:sldId id="553" r:id="rId3"/>
    <p:sldId id="608" r:id="rId4"/>
    <p:sldId id="616" r:id="rId5"/>
    <p:sldId id="589" r:id="rId6"/>
    <p:sldId id="615" r:id="rId7"/>
    <p:sldId id="613" r:id="rId8"/>
    <p:sldId id="612" r:id="rId9"/>
  </p:sldIdLst>
  <p:sldSz cx="10693400" cy="7561263"/>
  <p:notesSz cx="6888163" cy="10021888"/>
  <p:defaultTextStyle>
    <a:defPPr>
      <a:defRPr lang="ru-RU"/>
    </a:defPPr>
    <a:lvl1pPr marL="0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DEC6E5-BEF4-4663-895D-EAEFFA65FE45}">
          <p14:sldIdLst>
            <p14:sldId id="553"/>
            <p14:sldId id="608"/>
            <p14:sldId id="616"/>
            <p14:sldId id="589"/>
            <p14:sldId id="615"/>
            <p14:sldId id="613"/>
            <p14:sldId id="6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C9"/>
    <a:srgbClr val="0074BF"/>
    <a:srgbClr val="0066CC"/>
    <a:srgbClr val="0072BD"/>
    <a:srgbClr val="3381FF"/>
    <a:srgbClr val="C0CBCE"/>
    <a:srgbClr val="E4CECE"/>
    <a:srgbClr val="EEEEEE"/>
    <a:srgbClr val="E8E8E8"/>
    <a:srgbClr val="E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8889" autoAdjust="0"/>
  </p:normalViewPr>
  <p:slideViewPr>
    <p:cSldViewPr showGuides="1">
      <p:cViewPr>
        <p:scale>
          <a:sx n="57" d="100"/>
          <a:sy n="57" d="100"/>
        </p:scale>
        <p:origin x="-1506" y="-5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2984872" cy="501095"/>
          </a:xfrm>
          <a:prstGeom prst="rect">
            <a:avLst/>
          </a:prstGeom>
        </p:spPr>
        <p:txBody>
          <a:bodyPr vert="horz" lIns="92966" tIns="46482" rIns="92966" bIns="464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9" y="10"/>
            <a:ext cx="2984872" cy="501095"/>
          </a:xfrm>
          <a:prstGeom prst="rect">
            <a:avLst/>
          </a:prstGeom>
        </p:spPr>
        <p:txBody>
          <a:bodyPr vert="horz" lIns="92966" tIns="46482" rIns="92966" bIns="46482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14.04.2022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754063"/>
            <a:ext cx="5319713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6" tIns="46482" rIns="92966" bIns="464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9" y="4760409"/>
            <a:ext cx="5510530" cy="4509849"/>
          </a:xfrm>
          <a:prstGeom prst="rect">
            <a:avLst/>
          </a:prstGeom>
        </p:spPr>
        <p:txBody>
          <a:bodyPr vert="horz" lIns="92966" tIns="46482" rIns="92966" bIns="464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519063"/>
            <a:ext cx="2984872" cy="501095"/>
          </a:xfrm>
          <a:prstGeom prst="rect">
            <a:avLst/>
          </a:prstGeom>
        </p:spPr>
        <p:txBody>
          <a:bodyPr vert="horz" lIns="92966" tIns="46482" rIns="92966" bIns="464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9" y="9519063"/>
            <a:ext cx="2984872" cy="501095"/>
          </a:xfrm>
          <a:prstGeom prst="rect">
            <a:avLst/>
          </a:prstGeom>
        </p:spPr>
        <p:txBody>
          <a:bodyPr vert="horz" lIns="92966" tIns="46482" rIns="92966" bIns="46482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4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8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32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376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6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6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503416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6332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7224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0192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52634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61654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4904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98190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89679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369"/>
      </p:ext>
    </p:extLst>
  </p:cSld>
  <p:clrMapOvr>
    <a:masterClrMapping/>
  </p:clrMapOvr>
  <p:transition spd="slow">
    <p:cover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85689"/>
      </p:ext>
    </p:extLst>
  </p:cSld>
  <p:clrMapOvr>
    <a:masterClrMapping/>
  </p:clrMapOvr>
  <p:transition spd="slow">
    <p:cover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14359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cover dir="ld"/>
  </p:transition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slow">
    <p:cover dir="ld"/>
  </p:transition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311" y="3420591"/>
            <a:ext cx="9616793" cy="22322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600" dirty="0" smtClean="0"/>
              <a:t>Обзор основных ошибок при заполнении деклараций по НДПИ</a:t>
            </a:r>
            <a:br>
              <a:rPr lang="ru-RU" altLang="ru-RU" sz="3600" dirty="0" smtClean="0"/>
            </a:br>
            <a:r>
              <a:rPr lang="ru-RU" altLang="ru-RU" sz="3600" dirty="0"/>
              <a:t>И</a:t>
            </a:r>
            <a:r>
              <a:rPr lang="ru-RU" altLang="ru-RU" sz="3600" dirty="0" smtClean="0"/>
              <a:t>зменения в исчислении НДПИ с 2022г. для участников РИП 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0476" y="2412479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008" y="6660951"/>
            <a:ext cx="10693400" cy="505648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marL="0" marR="0" lvl="0" indent="0" algn="ctr" defTabSz="10426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апрель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2022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82404" y="5436815"/>
            <a:ext cx="7485380" cy="113046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r"/>
            <a:r>
              <a:rPr lang="ru-RU" sz="3400" dirty="0" smtClean="0"/>
              <a:t>Заместитель начальника  ОКК№2</a:t>
            </a:r>
          </a:p>
          <a:p>
            <a:pPr algn="r"/>
            <a:r>
              <a:rPr lang="ru-RU" sz="3400" dirty="0" smtClean="0"/>
              <a:t>Перцева А.С.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156" y="972319"/>
            <a:ext cx="9793088" cy="62646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100" dirty="0" smtClean="0"/>
              <a:t>Приказ ФНС </a:t>
            </a:r>
            <a:r>
              <a:rPr lang="ru-RU" sz="3100" dirty="0"/>
              <a:t>России от 08.12.2020 № КЧ-7-3/887@ </a:t>
            </a:r>
            <a:r>
              <a:rPr lang="ru-RU" sz="2200" b="0" dirty="0" smtClean="0"/>
              <a:t>(с апреля 2021г.)</a:t>
            </a:r>
          </a:p>
          <a:p>
            <a:r>
              <a:rPr lang="ru-RU" sz="2800" b="0" u="sng" dirty="0" smtClean="0"/>
              <a:t>Расчет НДПИ при добыче драгоценных металлов</a:t>
            </a:r>
            <a:r>
              <a:rPr lang="ru-RU" sz="2800" b="0" dirty="0" smtClean="0"/>
              <a:t>: </a:t>
            </a:r>
          </a:p>
          <a:p>
            <a:pPr algn="r"/>
            <a:endParaRPr lang="ru-RU" sz="2800" dirty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/>
          </a:p>
          <a:p>
            <a:pPr algn="r"/>
            <a:r>
              <a:rPr lang="ru-RU" sz="2800" dirty="0" smtClean="0"/>
              <a:t>Раздел 5:   </a:t>
            </a:r>
            <a:endParaRPr lang="ru-RU" sz="2800" dirty="0"/>
          </a:p>
          <a:p>
            <a:pPr algn="r"/>
            <a:r>
              <a:rPr lang="ru-RU" sz="2800" u="sng" dirty="0" smtClean="0"/>
              <a:t>в разрезе </a:t>
            </a:r>
          </a:p>
          <a:p>
            <a:pPr algn="r"/>
            <a:r>
              <a:rPr lang="ru-RU" sz="2800" dirty="0" smtClean="0"/>
              <a:t>видов добытого ПИ,</a:t>
            </a:r>
          </a:p>
          <a:p>
            <a:pPr algn="r"/>
            <a:r>
              <a:rPr lang="ru-RU" sz="2800" dirty="0" smtClean="0"/>
              <a:t> лицензий и ОКТМО</a:t>
            </a:r>
          </a:p>
          <a:p>
            <a:pPr algn="r"/>
            <a:endParaRPr lang="ru-RU" sz="2800" dirty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/>
          </a:p>
          <a:p>
            <a:pPr algn="ctr"/>
            <a:r>
              <a:rPr lang="ru-RU" sz="2800" dirty="0" smtClean="0"/>
              <a:t>При отсутствии добычи на месторождении в декларации необходимо указать сведения о лицензиях </a:t>
            </a:r>
          </a:p>
          <a:p>
            <a:pPr algn="ctr"/>
            <a:endParaRPr lang="ru-RU" sz="2800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2355" y="30103"/>
            <a:ext cx="8580438" cy="100811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Налоговая декларация по НДПИ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542" t="14483" r="30368" b="64484"/>
          <a:stretch/>
        </p:blipFill>
        <p:spPr bwMode="auto">
          <a:xfrm>
            <a:off x="589208" y="2052439"/>
            <a:ext cx="6768752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7788" t="44190" r="29587" b="46046"/>
          <a:stretch/>
        </p:blipFill>
        <p:spPr bwMode="auto">
          <a:xfrm>
            <a:off x="589208" y="4572719"/>
            <a:ext cx="6845723" cy="1492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33142"/>
          <a:stretch/>
        </p:blipFill>
        <p:spPr bwMode="auto">
          <a:xfrm>
            <a:off x="1205073" y="6300911"/>
            <a:ext cx="270125" cy="7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r="33142"/>
          <a:stretch/>
        </p:blipFill>
        <p:spPr bwMode="auto">
          <a:xfrm>
            <a:off x="9451156" y="6300911"/>
            <a:ext cx="270125" cy="7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954212" y="2987974"/>
            <a:ext cx="6768752" cy="576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1839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98228" y="-102864"/>
            <a:ext cx="8580438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Налоговая декларация по НДПИ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7573" t="40269" r="44984" b="12518"/>
          <a:stretch/>
        </p:blipFill>
        <p:spPr bwMode="auto">
          <a:xfrm>
            <a:off x="522164" y="828303"/>
            <a:ext cx="6048672" cy="6178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4626620" y="828303"/>
            <a:ext cx="1224136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58868" y="5364807"/>
            <a:ext cx="2952328" cy="1368152"/>
          </a:xfrm>
          <a:prstGeom prst="rect">
            <a:avLst/>
          </a:prstGeom>
          <a:ln>
            <a:solidFill>
              <a:srgbClr val="035DC9"/>
            </a:solidFill>
          </a:ln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заполнении стр. 150 должна быть заполнена стр. 170</a:t>
            </a:r>
            <a:endParaRPr kumimoji="0" lang="ru-RU" sz="4800" b="1" i="0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850756" y="2340471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18908" y="1548383"/>
            <a:ext cx="3096344" cy="1584176"/>
          </a:xfrm>
          <a:prstGeom prst="rect">
            <a:avLst/>
          </a:prstGeom>
          <a:ln>
            <a:solidFill>
              <a:srgbClr val="035DC9"/>
            </a:solidFill>
          </a:ln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отношении 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одного вида добытого ПИ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показатели заполняются </a:t>
            </a:r>
            <a:r>
              <a:rPr kumimoji="0" lang="ru-RU" sz="4800" b="1" i="0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одинаковом</a:t>
            </a:r>
            <a:r>
              <a:rPr kumimoji="0" lang="ru-RU" sz="4800" b="1" i="0" u="sng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размере </a:t>
            </a:r>
            <a:r>
              <a:rPr kumimoji="0" lang="ru-RU" sz="4800" b="1" i="0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всем лицензиям</a:t>
            </a:r>
            <a:endParaRPr kumimoji="0" lang="ru-RU" sz="4800" b="1" i="0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14652" y="5076775"/>
            <a:ext cx="684076" cy="432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914652" y="6660382"/>
            <a:ext cx="684076" cy="432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598728" y="5293083"/>
            <a:ext cx="1260140" cy="3597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53947" y="6516651"/>
            <a:ext cx="1204922" cy="3600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6180" y="2844527"/>
            <a:ext cx="4932548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18908" y="3132559"/>
            <a:ext cx="3168352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П. 7.18-7.25 Порядка заполнения НД по НДПИ</a:t>
            </a:r>
            <a:endParaRPr kumimoji="0" lang="ru-RU" sz="1800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535378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38188" y="1116335"/>
            <a:ext cx="9145016" cy="590778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Введено дополнительное условие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Прекращение статуса участника РИП:</a:t>
            </a:r>
          </a:p>
          <a:p>
            <a:pPr algn="ctr"/>
            <a:r>
              <a:rPr lang="ru-RU" sz="2800" dirty="0"/>
              <a:t>П. 4 ст. 25.12 НК РФ</a:t>
            </a:r>
          </a:p>
          <a:p>
            <a:pPr algn="just"/>
            <a:r>
              <a:rPr lang="ru-RU" sz="2600" dirty="0" smtClean="0"/>
              <a:t>невыполнение</a:t>
            </a:r>
            <a:r>
              <a:rPr lang="ru-RU" sz="2600" b="0" dirty="0" smtClean="0"/>
              <a:t> </a:t>
            </a:r>
            <a:r>
              <a:rPr lang="ru-RU" sz="2600" b="0" dirty="0"/>
              <a:t>участником РИП обязательств, предусмотренных инвестиционной декларацией, в том числе в части </a:t>
            </a:r>
            <a:r>
              <a:rPr lang="ru-RU" sz="2600" dirty="0"/>
              <a:t>сумм финансирования капитальных вложений </a:t>
            </a:r>
            <a:endParaRPr lang="ru-RU" sz="2600" dirty="0" smtClean="0"/>
          </a:p>
          <a:p>
            <a:pPr algn="ctr"/>
            <a:r>
              <a:rPr lang="ru-RU" sz="2800" dirty="0"/>
              <a:t>П. 3 ст. </a:t>
            </a:r>
            <a:r>
              <a:rPr lang="ru-RU" sz="2800" dirty="0" smtClean="0"/>
              <a:t>25.12-1 </a:t>
            </a:r>
            <a:r>
              <a:rPr lang="ru-RU" sz="2800" dirty="0"/>
              <a:t>НК РФ</a:t>
            </a:r>
          </a:p>
          <a:p>
            <a:pPr algn="just"/>
            <a:r>
              <a:rPr lang="ru-RU" sz="2600" dirty="0"/>
              <a:t>невыполнение</a:t>
            </a:r>
            <a:r>
              <a:rPr lang="ru-RU" sz="2600" b="0" dirty="0"/>
              <a:t> участником регионального инвестиционного проекта </a:t>
            </a:r>
            <a:r>
              <a:rPr lang="ru-RU" sz="2600" dirty="0"/>
              <a:t>заявленного объема произведенных капитальных вложений</a:t>
            </a:r>
            <a:r>
              <a:rPr lang="ru-RU" sz="2600" b="0" dirty="0"/>
              <a:t> в рамках </a:t>
            </a:r>
            <a:r>
              <a:rPr lang="ru-RU" sz="2600" b="0" dirty="0" smtClean="0"/>
              <a:t>РИП</a:t>
            </a:r>
            <a:endParaRPr lang="ru-RU" sz="2600" b="0" dirty="0"/>
          </a:p>
          <a:p>
            <a:pPr marL="87313"/>
            <a:endParaRPr lang="ru-RU" sz="2400" b="0" i="1" dirty="0" smtClean="0"/>
          </a:p>
          <a:p>
            <a:pPr algn="ctr"/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087" y="252239"/>
            <a:ext cx="9926350" cy="720079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Особенности исчисления НДПИ участниками РИП с 2022г.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870381"/>
            <a:ext cx="1080120" cy="183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164" y="324247"/>
            <a:ext cx="9926350" cy="720079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Особенности исчисления НДПИ участниками РИП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ru-RU" dirty="0"/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738188" y="1260351"/>
            <a:ext cx="9145587" cy="51125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ea typeface="+mj-ea"/>
                <a:cs typeface="+mj-cs"/>
              </a:rPr>
              <a:t>Ограничения к размеру льготы РИП </a:t>
            </a:r>
            <a:endParaRPr lang="ru-RU" sz="2800" dirty="0" smtClean="0"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ea typeface="+mj-ea"/>
              <a:cs typeface="+mj-cs"/>
            </a:endParaRPr>
          </a:p>
          <a:p>
            <a:pPr marL="0" algn="ctr" defTabSz="1043056">
              <a:spcBef>
                <a:spcPct val="0"/>
              </a:spcBef>
            </a:pPr>
            <a:r>
              <a:rPr lang="ru-RU" sz="2800" u="sng" dirty="0" smtClean="0">
                <a:ea typeface="+mj-ea"/>
                <a:cs typeface="+mj-cs"/>
              </a:rPr>
              <a:t>С 01.01.2019 </a:t>
            </a:r>
            <a:r>
              <a:rPr lang="ru-RU" sz="2800" b="0" dirty="0" smtClean="0">
                <a:ea typeface="+mj-ea"/>
                <a:cs typeface="+mj-cs"/>
              </a:rPr>
              <a:t>(п. </a:t>
            </a:r>
            <a:r>
              <a:rPr lang="ru-RU" sz="2800" b="0" dirty="0">
                <a:ea typeface="+mj-ea"/>
                <a:cs typeface="+mj-cs"/>
              </a:rPr>
              <a:t>6 ст. 342.3 НК РФ, п. 4 ст. 342.3-1 НК </a:t>
            </a:r>
            <a:r>
              <a:rPr lang="ru-RU" sz="2800" b="0" dirty="0" smtClean="0">
                <a:ea typeface="+mj-ea"/>
                <a:cs typeface="+mj-cs"/>
              </a:rPr>
              <a:t>РФ)</a:t>
            </a:r>
          </a:p>
          <a:p>
            <a:pPr marL="0" algn="ctr" defTabSz="1043056">
              <a:spcBef>
                <a:spcPct val="0"/>
              </a:spcBef>
            </a:pPr>
            <a:r>
              <a:rPr lang="ru-RU" sz="2800" dirty="0">
                <a:ea typeface="+mj-ea"/>
                <a:cs typeface="+mj-cs"/>
              </a:rPr>
              <a:t>Коэффициент </a:t>
            </a:r>
            <a:r>
              <a:rPr lang="ru-RU" sz="2800" dirty="0" err="1">
                <a:ea typeface="+mj-ea"/>
                <a:cs typeface="+mj-cs"/>
              </a:rPr>
              <a:t>Ктд</a:t>
            </a:r>
            <a:r>
              <a:rPr lang="ru-RU" sz="2800" dirty="0">
                <a:ea typeface="+mj-ea"/>
                <a:cs typeface="+mj-cs"/>
              </a:rPr>
              <a:t>=1, </a:t>
            </a:r>
            <a:r>
              <a:rPr lang="ru-RU" sz="2800" b="0" dirty="0">
                <a:ea typeface="+mj-ea"/>
                <a:cs typeface="+mj-cs"/>
              </a:rPr>
              <a:t>если </a:t>
            </a:r>
          </a:p>
          <a:p>
            <a:pPr marL="0" algn="ctr" defTabSz="1043056">
              <a:spcBef>
                <a:spcPct val="0"/>
              </a:spcBef>
            </a:pPr>
            <a:r>
              <a:rPr lang="ru-RU" sz="2800" b="0" dirty="0" smtClean="0">
                <a:ea typeface="+mj-ea"/>
                <a:cs typeface="+mj-cs"/>
              </a:rPr>
              <a:t>Льгота НДПИ </a:t>
            </a:r>
            <a:r>
              <a:rPr lang="ru-RU" sz="2000" b="0" dirty="0" smtClean="0">
                <a:ea typeface="+mj-ea"/>
                <a:cs typeface="+mj-cs"/>
              </a:rPr>
              <a:t>(</a:t>
            </a:r>
            <a:r>
              <a:rPr lang="ru-RU" sz="2000" b="0" dirty="0" err="1" smtClean="0">
                <a:ea typeface="+mj-ea"/>
                <a:cs typeface="+mj-cs"/>
              </a:rPr>
              <a:t>нараст</a:t>
            </a:r>
            <a:r>
              <a:rPr lang="ru-RU" sz="2000" b="0" dirty="0" smtClean="0">
                <a:ea typeface="+mj-ea"/>
                <a:cs typeface="+mj-cs"/>
              </a:rPr>
              <a:t>. итогом) </a:t>
            </a:r>
            <a:r>
              <a:rPr lang="ru-RU" sz="3600" b="0" dirty="0" smtClean="0">
                <a:ea typeface="+mj-ea"/>
                <a:cs typeface="+mj-cs"/>
              </a:rPr>
              <a:t>&gt;</a:t>
            </a:r>
            <a:r>
              <a:rPr lang="ru-RU" sz="2800" b="0" dirty="0" smtClean="0">
                <a:ea typeface="+mj-ea"/>
                <a:cs typeface="+mj-cs"/>
              </a:rPr>
              <a:t> </a:t>
            </a:r>
            <a:r>
              <a:rPr lang="ru-RU" sz="2800" b="0" dirty="0">
                <a:ea typeface="+mj-ea"/>
                <a:cs typeface="+mj-cs"/>
              </a:rPr>
              <a:t>заявленный размер кап</a:t>
            </a:r>
            <a:r>
              <a:rPr lang="ru-RU" sz="2800" b="0" dirty="0" smtClean="0">
                <a:ea typeface="+mj-ea"/>
                <a:cs typeface="+mj-cs"/>
              </a:rPr>
              <a:t>. вложений</a:t>
            </a:r>
            <a:endParaRPr lang="ru-RU" sz="2800" b="0" dirty="0">
              <a:ea typeface="+mj-ea"/>
              <a:cs typeface="+mj-cs"/>
            </a:endParaRPr>
          </a:p>
          <a:p>
            <a:pPr marL="0" algn="ctr" defTabSz="1043056">
              <a:spcBef>
                <a:spcPct val="0"/>
              </a:spcBef>
            </a:pPr>
            <a:endParaRPr lang="ru-RU" sz="2800" b="0" dirty="0" smtClean="0">
              <a:ea typeface="+mj-ea"/>
              <a:cs typeface="+mj-cs"/>
            </a:endParaRPr>
          </a:p>
          <a:p>
            <a:pPr marL="0" algn="ctr" defTabSz="1043056">
              <a:spcBef>
                <a:spcPct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+mj-ea"/>
                <a:cs typeface="+mj-cs"/>
              </a:rPr>
              <a:t>Изменение расчета предельной величины льготы</a:t>
            </a:r>
          </a:p>
          <a:p>
            <a:pPr marL="0" algn="ctr" defTabSz="1043056">
              <a:spcBef>
                <a:spcPct val="0"/>
              </a:spcBef>
            </a:pPr>
            <a:r>
              <a:rPr lang="ru-RU" sz="2800" u="sng" dirty="0" smtClean="0">
                <a:solidFill>
                  <a:srgbClr val="FF0000"/>
                </a:solidFill>
              </a:rPr>
              <a:t>С 01.01.2022 </a:t>
            </a:r>
            <a:r>
              <a:rPr lang="ru-RU" sz="2800" b="0" dirty="0" smtClean="0"/>
              <a:t>(п</a:t>
            </a:r>
            <a:r>
              <a:rPr lang="ru-RU" sz="2800" b="0" dirty="0"/>
              <a:t>. </a:t>
            </a:r>
            <a:r>
              <a:rPr lang="ru-RU" sz="2800" b="0" dirty="0" smtClean="0"/>
              <a:t>6.1 </a:t>
            </a:r>
            <a:r>
              <a:rPr lang="ru-RU" sz="2800" b="0" dirty="0"/>
              <a:t>ст. 342.3 НК РФ, п. 4 ст. 342.3-1 НК РФ)</a:t>
            </a:r>
          </a:p>
          <a:p>
            <a:pPr marL="0" algn="ctr" defTabSz="1043056">
              <a:spcBef>
                <a:spcPct val="0"/>
              </a:spcBef>
            </a:pPr>
            <a:endParaRPr lang="ru-RU" sz="2000" b="0" dirty="0" smtClean="0">
              <a:ea typeface="+mj-ea"/>
              <a:cs typeface="+mj-cs"/>
            </a:endParaRPr>
          </a:p>
          <a:p>
            <a:pPr marL="0" algn="ctr" defTabSz="1043056">
              <a:spcBef>
                <a:spcPct val="0"/>
              </a:spcBef>
            </a:pPr>
            <a:r>
              <a:rPr lang="ru-RU" sz="2800" dirty="0" smtClean="0">
                <a:solidFill>
                  <a:srgbClr val="FF0000"/>
                </a:solidFill>
                <a:ea typeface="+mj-ea"/>
                <a:cs typeface="+mj-cs"/>
              </a:rPr>
              <a:t>Коэффициент </a:t>
            </a:r>
            <a:r>
              <a:rPr lang="ru-RU" sz="2800" dirty="0" err="1" smtClean="0">
                <a:solidFill>
                  <a:srgbClr val="FF0000"/>
                </a:solidFill>
                <a:ea typeface="+mj-ea"/>
                <a:cs typeface="+mj-cs"/>
              </a:rPr>
              <a:t>Ктд</a:t>
            </a:r>
            <a:r>
              <a:rPr lang="ru-RU" sz="2800" dirty="0" smtClean="0">
                <a:solidFill>
                  <a:srgbClr val="FF0000"/>
                </a:solidFill>
                <a:ea typeface="+mj-ea"/>
                <a:cs typeface="+mj-cs"/>
              </a:rPr>
              <a:t>=1, </a:t>
            </a:r>
            <a:r>
              <a:rPr lang="ru-RU" sz="2800" b="0" dirty="0" smtClean="0">
                <a:ea typeface="+mj-ea"/>
                <a:cs typeface="+mj-cs"/>
              </a:rPr>
              <a:t>если </a:t>
            </a:r>
            <a:endParaRPr lang="ru-RU" sz="2800" b="0" dirty="0"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noProof="0" dirty="0" smtClean="0">
                <a:solidFill>
                  <a:srgbClr val="005AA9"/>
                </a:solidFill>
                <a:ea typeface="+mj-ea"/>
                <a:cs typeface="+mj-cs"/>
              </a:rPr>
              <a:t>(Льгота НДПИ + Льгота прибыль) </a:t>
            </a:r>
            <a:r>
              <a:rPr lang="ru-RU" sz="2000" b="0" noProof="0" dirty="0" err="1" smtClean="0">
                <a:solidFill>
                  <a:srgbClr val="005AA9"/>
                </a:solidFill>
                <a:ea typeface="+mj-ea"/>
                <a:cs typeface="+mj-cs"/>
              </a:rPr>
              <a:t>нараст</a:t>
            </a:r>
            <a:r>
              <a:rPr lang="ru-RU" sz="2000" b="0" noProof="0" dirty="0" smtClean="0">
                <a:solidFill>
                  <a:srgbClr val="005AA9"/>
                </a:solidFill>
                <a:ea typeface="+mj-ea"/>
                <a:cs typeface="+mj-cs"/>
              </a:rPr>
              <a:t>. итогом</a:t>
            </a:r>
            <a:r>
              <a:rPr lang="en-US" sz="2000" b="0" noProof="0" dirty="0" smtClean="0">
                <a:solidFill>
                  <a:srgbClr val="005AA9"/>
                </a:solidFill>
                <a:ea typeface="+mj-ea"/>
                <a:cs typeface="+mj-cs"/>
              </a:rPr>
              <a:t> </a:t>
            </a:r>
            <a:r>
              <a:rPr lang="ru-RU" sz="2000" b="0" noProof="0" dirty="0" smtClean="0">
                <a:solidFill>
                  <a:srgbClr val="005AA9"/>
                </a:solidFill>
                <a:ea typeface="+mj-ea"/>
                <a:cs typeface="+mj-cs"/>
              </a:rPr>
              <a:t> </a:t>
            </a:r>
            <a:r>
              <a:rPr lang="en-US" sz="3600" dirty="0" smtClean="0">
                <a:ea typeface="+mj-ea"/>
                <a:cs typeface="+mj-cs"/>
              </a:rPr>
              <a:t>&gt;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ru-RU" sz="2800" dirty="0" smtClean="0">
                <a:ea typeface="+mj-ea"/>
                <a:cs typeface="+mj-cs"/>
              </a:rPr>
              <a:t>заявленный размер кап. вложений</a:t>
            </a:r>
            <a:endParaRPr lang="ru-RU" sz="2800" b="1" noProof="0" dirty="0" smtClean="0">
              <a:solidFill>
                <a:srgbClr val="005AA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03694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164" y="1404367"/>
            <a:ext cx="9361040" cy="55477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u="sng" dirty="0"/>
              <a:t>Отдел камерального контроля №2 </a:t>
            </a:r>
            <a:endParaRPr lang="ru-RU" u="sng" dirty="0" smtClean="0"/>
          </a:p>
          <a:p>
            <a:pPr algn="ctr"/>
            <a:r>
              <a:rPr lang="ru-RU" dirty="0" smtClean="0"/>
              <a:t>Управления </a:t>
            </a:r>
            <a:r>
              <a:rPr lang="ru-RU" dirty="0"/>
              <a:t>ФНС России по РС(Я)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НДПИ, регулярные платежи, водный налог) </a:t>
            </a:r>
            <a:endParaRPr lang="ru-RU" dirty="0" smtClean="0"/>
          </a:p>
          <a:p>
            <a:pPr algn="ctr"/>
            <a:r>
              <a:rPr lang="ru-RU" dirty="0" smtClean="0"/>
              <a:t>г. Якутск, ул</a:t>
            </a:r>
            <a:r>
              <a:rPr lang="ru-RU" dirty="0" smtClean="0"/>
              <a:t>. Дзержинского, д. 22/7, </a:t>
            </a:r>
            <a:r>
              <a:rPr lang="ru-RU" dirty="0" err="1" smtClean="0"/>
              <a:t>каб</a:t>
            </a:r>
            <a:r>
              <a:rPr lang="ru-RU" dirty="0" smtClean="0"/>
              <a:t>. 404, 504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Начальник отдела: </a:t>
            </a:r>
            <a:r>
              <a:rPr lang="ru-RU" b="0" dirty="0" smtClean="0"/>
              <a:t>Кривошапкина Светлана Витальевна, тел. </a:t>
            </a:r>
            <a:r>
              <a:rPr lang="ru-RU" b="0" dirty="0" smtClean="0"/>
              <a:t>(4112) 45-25-33</a:t>
            </a:r>
            <a:endParaRPr lang="ru-RU" b="0" dirty="0" smtClean="0"/>
          </a:p>
          <a:p>
            <a:r>
              <a:rPr lang="ru-RU" dirty="0" smtClean="0"/>
              <a:t>Заместитель начальника отдела: </a:t>
            </a:r>
            <a:r>
              <a:rPr lang="ru-RU" b="0" dirty="0" smtClean="0"/>
              <a:t>Перцева Анна Сергеевна, тел. </a:t>
            </a:r>
            <a:r>
              <a:rPr lang="ru-RU" b="0" dirty="0" smtClean="0"/>
              <a:t>(4112) 45-33-29 </a:t>
            </a:r>
            <a:r>
              <a:rPr lang="ru-RU" sz="3300" b="0" dirty="0" smtClean="0"/>
              <a:t>(НДПИ)</a:t>
            </a:r>
          </a:p>
          <a:p>
            <a:r>
              <a:rPr lang="ru-RU" dirty="0"/>
              <a:t>Заместитель начальника </a:t>
            </a:r>
            <a:r>
              <a:rPr lang="ru-RU" dirty="0" smtClean="0"/>
              <a:t>отдела: </a:t>
            </a:r>
            <a:r>
              <a:rPr lang="ru-RU" b="0" dirty="0" smtClean="0"/>
              <a:t>Солдатова </a:t>
            </a:r>
            <a:r>
              <a:rPr lang="ru-RU" b="0" dirty="0"/>
              <a:t>Е</a:t>
            </a:r>
            <a:r>
              <a:rPr lang="ru-RU" b="0" dirty="0" smtClean="0"/>
              <a:t>катерина Алексеевна, тел. </a:t>
            </a:r>
            <a:r>
              <a:rPr lang="ru-RU" b="0" dirty="0" smtClean="0"/>
              <a:t>(4112) </a:t>
            </a:r>
            <a:r>
              <a:rPr lang="ru-RU" b="0" dirty="0" smtClean="0"/>
              <a:t>45-25-33 </a:t>
            </a:r>
            <a:r>
              <a:rPr lang="ru-RU" sz="3300" b="0" dirty="0" smtClean="0"/>
              <a:t>(регулярные платежи, водный налог)</a:t>
            </a:r>
            <a:endParaRPr lang="ru-RU" sz="330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0236" y="180231"/>
            <a:ext cx="8580438" cy="12191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Контактные данные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41892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311" y="3852639"/>
            <a:ext cx="9616793" cy="18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cs typeface="Times New Roman" pitchFamily="18" charset="0"/>
              </a:rPr>
              <a:t>Благодарю за внимание!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6846883"/>
            <a:ext cx="10693400" cy="505648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marL="0" marR="0" lvl="0" indent="0" algn="ctr" defTabSz="10426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92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3188717</TotalTime>
  <Words>317</Words>
  <Application>Microsoft Office PowerPoint</Application>
  <PresentationFormat>Произвольный</PresentationFormat>
  <Paragraphs>62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Present_FNS2012_A4</vt:lpstr>
      <vt:lpstr>1_Present_FNS2012_A4</vt:lpstr>
      <vt:lpstr>Обзор основных ошибок при заполнении деклараций по НДПИ Изменения в исчислении НДПИ с 2022г. для участников РИП </vt:lpstr>
      <vt:lpstr>Налоговая декларация по НДПИ</vt:lpstr>
      <vt:lpstr>Налоговая декларация по НДПИ</vt:lpstr>
      <vt:lpstr>Особенности исчисления НДПИ участниками РИП с 2022г.</vt:lpstr>
      <vt:lpstr>Особенности исчисления НДПИ участниками РИП</vt:lpstr>
      <vt:lpstr>Контактные данные</vt:lpstr>
      <vt:lpstr>Благодарю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Artem</cp:lastModifiedBy>
  <cp:revision>1762</cp:revision>
  <cp:lastPrinted>2022-04-14T14:02:32Z</cp:lastPrinted>
  <dcterms:created xsi:type="dcterms:W3CDTF">2013-04-18T07:19:29Z</dcterms:created>
  <dcterms:modified xsi:type="dcterms:W3CDTF">2022-04-14T14:03:44Z</dcterms:modified>
</cp:coreProperties>
</file>