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63" r:id="rId1"/>
  </p:sldMasterIdLst>
  <p:notesMasterIdLst>
    <p:notesMasterId r:id="rId12"/>
  </p:notesMasterIdLst>
  <p:sldIdLst>
    <p:sldId id="582" r:id="rId2"/>
    <p:sldId id="607" r:id="rId3"/>
    <p:sldId id="627" r:id="rId4"/>
    <p:sldId id="629" r:id="rId5"/>
    <p:sldId id="628" r:id="rId6"/>
    <p:sldId id="622" r:id="rId7"/>
    <p:sldId id="621" r:id="rId8"/>
    <p:sldId id="623" r:id="rId9"/>
    <p:sldId id="610" r:id="rId10"/>
    <p:sldId id="612" r:id="rId11"/>
  </p:sldIdLst>
  <p:sldSz cx="10693400" cy="7561263"/>
  <p:notesSz cx="6808788" cy="9940925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EC"/>
    <a:srgbClr val="28285E"/>
    <a:srgbClr val="21115B"/>
    <a:srgbClr val="480000"/>
    <a:srgbClr val="D0D8E8"/>
    <a:srgbClr val="A8ADB7"/>
    <a:srgbClr val="E9EDF4"/>
    <a:srgbClr val="FF9999"/>
    <a:srgbClr val="FF50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26" autoAdjust="0"/>
    <p:restoredTop sz="94851" autoAdjust="0"/>
  </p:normalViewPr>
  <p:slideViewPr>
    <p:cSldViewPr showGuides="1">
      <p:cViewPr>
        <p:scale>
          <a:sx n="88" d="100"/>
          <a:sy n="88" d="100"/>
        </p:scale>
        <p:origin x="-2046" y="-40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4"/>
            <a:ext cx="2950477" cy="497047"/>
          </a:xfrm>
          <a:prstGeom prst="rect">
            <a:avLst/>
          </a:prstGeom>
        </p:spPr>
        <p:txBody>
          <a:bodyPr vert="horz" lIns="92230" tIns="46115" rIns="92230" bIns="461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9" y="14"/>
            <a:ext cx="2950477" cy="497047"/>
          </a:xfrm>
          <a:prstGeom prst="rect">
            <a:avLst/>
          </a:prstGeom>
        </p:spPr>
        <p:txBody>
          <a:bodyPr vert="horz" lIns="92230" tIns="46115" rIns="92230" bIns="4611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6125"/>
            <a:ext cx="5275262" cy="3732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0" tIns="46115" rIns="92230" bIns="461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2" y="4721954"/>
            <a:ext cx="5447030" cy="4473417"/>
          </a:xfrm>
          <a:prstGeom prst="rect">
            <a:avLst/>
          </a:prstGeom>
        </p:spPr>
        <p:txBody>
          <a:bodyPr vert="horz" lIns="92230" tIns="46115" rIns="92230" bIns="461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442167"/>
            <a:ext cx="2950477" cy="497047"/>
          </a:xfrm>
          <a:prstGeom prst="rect">
            <a:avLst/>
          </a:prstGeom>
        </p:spPr>
        <p:txBody>
          <a:bodyPr vert="horz" lIns="92230" tIns="46115" rIns="92230" bIns="461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9" y="9442167"/>
            <a:ext cx="2950477" cy="497047"/>
          </a:xfrm>
          <a:prstGeom prst="rect">
            <a:avLst/>
          </a:prstGeom>
        </p:spPr>
        <p:txBody>
          <a:bodyPr vert="horz" lIns="92230" tIns="46115" rIns="92230" bIns="4611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10196" y="2268463"/>
            <a:ext cx="9217024" cy="388843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500" dirty="0" smtClean="0">
                <a:latin typeface="Times New Roman" pitchFamily="18" charset="0"/>
                <a:cs typeface="Times New Roman" panose="02020603050405020304" pitchFamily="18" charset="0"/>
              </a:rPr>
              <a:t>Изменения, вступающие в силу с 01.01.2024 по Страховым взносам. Актуальные вопросы по страховым взносам в условиях ЕНС.</a:t>
            </a:r>
            <a:br>
              <a:rPr lang="ru-RU" sz="2500" dirty="0" smtClean="0">
                <a:latin typeface="Times New Roman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60354" y="5868863"/>
            <a:ext cx="8529036" cy="1428267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Передерина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Минсахаметовна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камерального контроля НДФЛ и СВ </a:t>
            </a:r>
          </a:p>
          <a:p>
            <a:pPr algn="l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Федеральной налоговой службы по Республике Хакасия</a:t>
            </a:r>
          </a:p>
          <a:p>
            <a:pPr algn="l">
              <a:spcBef>
                <a:spcPts val="0"/>
              </a:spcBef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196" y="2268463"/>
            <a:ext cx="9196705" cy="1080120"/>
          </a:xfrm>
        </p:spPr>
        <p:txBody>
          <a:bodyPr>
            <a:normAutofit/>
          </a:bodyPr>
          <a:lstStyle/>
          <a:p>
            <a:pPr algn="ctr"/>
            <a:r>
              <a:rPr lang="ru-RU" sz="3400" dirty="0" smtClean="0">
                <a:solidFill>
                  <a:srgbClr val="21115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400" dirty="0">
              <a:solidFill>
                <a:srgbClr val="21115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4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828303"/>
            <a:ext cx="8561139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представления расчета по страховым взносам </a:t>
            </a:r>
            <a:r>
              <a:rPr lang="ru-RU" sz="5400" smtClean="0">
                <a:solidFill>
                  <a:schemeClr val="tx2"/>
                </a:solidFill>
              </a:rPr>
              <a:t/>
            </a:r>
            <a:br>
              <a:rPr lang="ru-RU" sz="5400" smtClean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54212" y="2412479"/>
            <a:ext cx="8561139" cy="5752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>
            <a:normAutofit fontScale="92500"/>
          </a:bodyPr>
          <a:lstStyle/>
          <a:p>
            <a:pPr algn="ctr"/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25-го числа месяца, следующего за </a:t>
            </a:r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отчетным (расчетным) </a:t>
            </a:r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периодом</a:t>
            </a:r>
            <a:endParaRPr lang="ru-RU" sz="20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212" y="3276575"/>
            <a:ext cx="8568952" cy="3820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страховых взносов – работодателей расчетным периодом признается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 отчетными периодами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квартал, полугодие, девять месяцев календарного года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t"/>
            <a:endParaRPr lang="ru-RU" sz="2400" dirty="0"/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514755"/>
              </p:ext>
            </p:extLst>
          </p:nvPr>
        </p:nvGraphicFramePr>
        <p:xfrm>
          <a:off x="1890316" y="4644727"/>
          <a:ext cx="3002344" cy="1669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2344"/>
              </a:tblGrid>
              <a:tr h="35446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(2024 год)</a:t>
                      </a: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период -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834631"/>
              </p:ext>
            </p:extLst>
          </p:nvPr>
        </p:nvGraphicFramePr>
        <p:xfrm>
          <a:off x="4914652" y="4644727"/>
          <a:ext cx="3449686" cy="1630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49686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апреля 2024г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2024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33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540271"/>
            <a:ext cx="8561139" cy="655585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Уведомления (КНД 1110355) в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2024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С 01.01.2024г. Платежные поручения со статусом 02, заменяющие уведомления об исчисленных суммах, будут отменены.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В соответствии с п. 9 ст. 58 НК РФ необходимо представлять уведомление об исчисленных суммах налогов.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квартале 2024 года сроки предоставления уведомлений и сроки уплаты по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страховым взносам следующие:</a:t>
            </a:r>
          </a:p>
          <a:p>
            <a:pPr algn="ct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65752"/>
              </p:ext>
            </p:extLst>
          </p:nvPr>
        </p:nvGraphicFramePr>
        <p:xfrm>
          <a:off x="954212" y="3100903"/>
          <a:ext cx="8208912" cy="222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2016224"/>
                <a:gridCol w="2304256"/>
              </a:tblGrid>
              <a:tr h="1080120">
                <a:tc>
                  <a:txBody>
                    <a:bodyPr/>
                    <a:lstStyle/>
                    <a:p>
                      <a:pPr marL="0" marR="0" indent="0" algn="ctr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Период, за который исчисляются страховые взносы (отчетный период)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подачи уведомлений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Срок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уплаты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1216">
                <a:tc>
                  <a:txBody>
                    <a:bodyPr/>
                    <a:lstStyle/>
                    <a:p>
                      <a:pPr marL="0" marR="0" indent="0" algn="ctr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нваря 2024 - 31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января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2024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25.02.2024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28.02.2024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01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февраля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2024 -29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февраля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2024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25.03.2024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28.03.2024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54212" y="5508823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Форма Уведомления  утверждена Приказом ФНС России от 02.11.2022 N ЕД-7-8/1047@ "Об утверждении формы, порядка заполнения и формата представления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уведомления»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65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540271"/>
            <a:ext cx="8561139" cy="6555854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октября 2023 зачет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автоматически не позднее одного дня после получения уведомления либо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Расчета по страховым взносам.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е. на следующий день после сдачи уведомления взносы перенесут с сальдо ЕНС в отложенную переплату (зарезервируют).  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 момент списания сальдо единого налогового  счета должно иметь положительное сальдо.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 первую очередь с баланса ЕНС спишут НДФЛ в сумме, указанной в промежуточном или основном уведомлении. Срок списания НДФЛ – не позднее следующего дня с момента получения уведомления налоговым органом.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Во вторую очередь с положительного сальдо ЕНС спишут страховые взносы, которые плательщик указал в уведомлении за первый и второй месяц квартала.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7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540271"/>
            <a:ext cx="8561139" cy="655585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ошибки допускаемые в уведомлениях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Неверно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 налоговый (отчетный) период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Указание периода необходимо для правильного определения срока уплаты, а также однозначной связи с налоговой декларацией (расчетом) или новым уведомлением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Указан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неверный КБК или ОКТМО либо КБК, по которому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требуется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представление уведомления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 неправильный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КБК и (или) ОКТМО, то следует сформировать уведомление с верными реквизитами и представить его заново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представлено после подачи декларации за этот период или одновременно с ней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Уведомление необходимо для определения исчисленной суммы по налогу (авансовому платежу по налогу, взносу), по которому уплата осуществляется до представления налоговой декларации (расчета), а также по налогу (авансовому платежу по налогу), в отношении которого обязанность представления декларации не установлена.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Поэтому если налоговая декларация (расчет) представлена, то для налогового органа достаточно информации об исчисленных суммах из декларации (расчета). В связи с этим в приеме такого уведомления будет отказано. Налогоплательщику придет сообщение, что декларация по данным, указанным в уведомлении, принята.</a:t>
            </a:r>
          </a:p>
          <a:p>
            <a:pPr algn="just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212" y="5508823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1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468263"/>
            <a:ext cx="8928992" cy="63367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9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6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Не позднее 25 января необходимо предоставить расчет по страховым взносам за 2023 год по новой форме, утвержденной приказом ФНС России от 29.09.2023 № ЕА-7-11/696@.</a:t>
            </a:r>
          </a:p>
          <a:p>
            <a:pPr algn="just">
              <a:lnSpc>
                <a:spcPct val="120000"/>
              </a:lnSpc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Основные изменения коснулись плательщиков, производящих выплаты иностранным гражданам, подлежащим в соответствии с международными договорами РФ отдельным видам обязательного социального страхования.</a:t>
            </a:r>
          </a:p>
          <a:p>
            <a:pPr algn="just">
              <a:lnSpc>
                <a:spcPct val="120000"/>
              </a:lnSpc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В новой форме расчета:</a:t>
            </a:r>
          </a:p>
          <a:p>
            <a:pPr algn="just">
              <a:lnSpc>
                <a:spcPct val="120000"/>
              </a:lnSpc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Изменены штрих – коды;</a:t>
            </a:r>
          </a:p>
          <a:p>
            <a:pPr algn="just">
              <a:lnSpc>
                <a:spcPct val="120000"/>
              </a:lnSpc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 разделе 1 «Сводные данные об обязательствах плательщика страховых взносов» введены новые поля для указания сумм страховых взносов, подлежащих уплате с выплат и иных вознаграждений, начисленных в пользу физических лиц, указанных в пункте 6.2 статьи 431 НК РФ. Это поля 080-133. Они распределены по видам страхования. </a:t>
            </a:r>
          </a:p>
          <a:p>
            <a:pPr algn="just">
              <a:lnSpc>
                <a:spcPct val="120000"/>
              </a:lnSpc>
            </a:pP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Также в разделе 1 расчета дополнительно включен: </a:t>
            </a:r>
          </a:p>
          <a:p>
            <a:pPr algn="just">
              <a:lnSpc>
                <a:spcPct val="120000"/>
              </a:lnSpc>
            </a:pPr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подраздел 4 «Расчет сумм страховых взносов на обязательное пенсионное страхование, на обязательное социальное страхование на случай временной нетрудоспособности и в связи с материнством, на обязательное медицинское страхование с выплат и иных вознаграждений, начисленных в пользу физических лиц, указанных в пункте 6.2 статьи 431 НК РФ»;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58268" y="612279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Новая форма Расчета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страховым </a:t>
            </a:r>
            <a:r>
              <a:rPr lang="ru-RU" sz="24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16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540271"/>
            <a:ext cx="8561139" cy="655585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Приложение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Сведения о физических лицах, с сумм выплат и иных вознаграждений которым исчислены страховые взносы в размере, установленном подпунктом 2 пункта 6.2 статьи 431 НК РФ.   </a:t>
            </a:r>
          </a:p>
          <a:p>
            <a:pPr algn="just">
              <a:lnSpc>
                <a:spcPct val="12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Добавлены новые коды тарифов плательщиков страховых взносов: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27 –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плательщиков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страховых взносов, которые включены в реестр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участников промышленных кластеров, подтвердивших соответствие требованиям и являющихся одновременно сторонами специальных инвестиционных контрактов с РФ.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- 28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для плательщиков страховых взносов, получившими статус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участника свободной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экономической зоны на территориях Донецкой Народной Республики, Луганской Народной Республики, Запорожской области и Херсонской области.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1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540271"/>
            <a:ext cx="8561139" cy="655585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предельная величина базы (ЕПВБ) для исчисления страховых взносов.</a:t>
            </a:r>
            <a:r>
              <a:rPr lang="ru-RU" sz="1800" dirty="0"/>
              <a:t>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ЕПВБ для исчисления страховых взносов устанавливается с учетом определенного на соответствующий год размера средней заработной платы в Российской Федерации, увеличенного в двенадцать раз, и примененного к нему коэффициента 2,3. ЕПВБ на 2023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уровне 1 917 000 руб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01.01.2024 предельная база для расчета страховых взносов – 2 225 000 руб.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тариф страховых взносов для тех, кто не попадает в льготные категории: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пределах ЕПВБ – 30%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свыше ЕПВБ – 15,1 %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– выплаты и вознаграждения в пользу прокуроров, сотрудников Следственного комитета РФ, судей федеральных судов, мировых судей.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них действуют тарифы:</a:t>
            </a:r>
          </a:p>
          <a:p>
            <a:pPr marL="649160" indent="-285750" algn="just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2,9% по взносам на ВНИМ</a:t>
            </a:r>
          </a:p>
          <a:p>
            <a:pPr marL="649160" indent="-285750" algn="just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5,1% по взносам на ОМС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ОПС страховые взносы не исчисляются (п. 4 ст. 425 НК РФ)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5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612279"/>
            <a:ext cx="8561139" cy="108012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dirty="0" smtClean="0">
                <a:latin typeface="Times New Roman" pitchFamily="18" charset="0"/>
                <a:cs typeface="Times New Roman" panose="02020603050405020304" pitchFamily="18" charset="0"/>
              </a:rPr>
              <a:t>размер  </a:t>
            </a:r>
            <a:r>
              <a:rPr lang="ru-RU" sz="2000" dirty="0">
                <a:latin typeface="Times New Roman" pitchFamily="18" charset="0"/>
                <a:cs typeface="Times New Roman" panose="02020603050405020304" pitchFamily="18" charset="0"/>
              </a:rPr>
              <a:t>и сроки уплаты индивидуальными предпринимателями фиксированных  страховых платежей в </a:t>
            </a:r>
            <a:r>
              <a:rPr lang="ru-RU" sz="2000" dirty="0" smtClean="0">
                <a:latin typeface="Times New Roman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>
                <a:latin typeface="Times New Roman" pitchFamily="18" charset="0"/>
                <a:cs typeface="Times New Roman" panose="02020603050405020304" pitchFamily="18" charset="0"/>
              </a:rPr>
              <a:t>году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1620391"/>
            <a:ext cx="8561139" cy="5832648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Сумма страховых взносов для ИП как и прежде, состоит из двух частей: </a:t>
            </a:r>
          </a:p>
          <a:p>
            <a:pPr marL="342900" indent="-342900" algn="just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иксированной – в установленном законом размере.</a:t>
            </a:r>
          </a:p>
          <a:p>
            <a:pPr marL="342900" indent="-34290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дополнительной – в размере 1 % от части дохода, превышающей сумму в 300000руб.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фиксированного платежа по страховым взносам на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 составил 49 500 руб. (в 2023 – 45842руб.) Сроки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уплаты взносов не изменились:</a:t>
            </a:r>
          </a:p>
          <a:p>
            <a:pPr marL="285750" indent="-285750" algn="just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фиксированную часть нужно оплатить до 31 декабря;</a:t>
            </a:r>
          </a:p>
          <a:p>
            <a:pPr marL="285750" indent="-285750" algn="just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дополнительный процент на пенсионное страхование до 01 июля следующего года.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Максимальный размер страхового взноса ИП с дохода, превышающего 300000 руб.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 277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571 руб. (сейчас 257 061 руб.) </a:t>
            </a:r>
          </a:p>
          <a:p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12288"/>
      </p:ext>
    </p:extLst>
  </p:cSld>
  <p:clrMapOvr>
    <a:masterClrMapping/>
  </p:clrMapOvr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24939</TotalTime>
  <Words>1023</Words>
  <Application>Microsoft Office PowerPoint</Application>
  <PresentationFormat>Произвольный</PresentationFormat>
  <Paragraphs>105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1_Present_FNS2012_A4</vt:lpstr>
      <vt:lpstr>Изменения, вступающие в силу с 01.01.2024 по Страховым взносам. Актуальные вопросы по страховым взносам в условиях ЕНС. </vt:lpstr>
      <vt:lpstr>Сроки представления расчета по страховым взносам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размер  и сроки уплаты индивидуальными предпринимателями фиксированных  страховых платежей в 2024 году</vt:lpstr>
      <vt:lpstr>Спасибо за внимание!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1900-00-736</cp:lastModifiedBy>
  <cp:revision>2104</cp:revision>
  <cp:lastPrinted>2023-12-20T01:31:45Z</cp:lastPrinted>
  <dcterms:created xsi:type="dcterms:W3CDTF">2013-04-18T07:19:29Z</dcterms:created>
  <dcterms:modified xsi:type="dcterms:W3CDTF">2023-12-20T01:38:50Z</dcterms:modified>
</cp:coreProperties>
</file>