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1"/>
  </p:notesMasterIdLst>
  <p:sldIdLst>
    <p:sldId id="489" r:id="rId2"/>
    <p:sldId id="488" r:id="rId3"/>
    <p:sldId id="487" r:id="rId4"/>
    <p:sldId id="481" r:id="rId5"/>
    <p:sldId id="480" r:id="rId6"/>
    <p:sldId id="485" r:id="rId7"/>
    <p:sldId id="482" r:id="rId8"/>
    <p:sldId id="483" r:id="rId9"/>
    <p:sldId id="484" r:id="rId10"/>
  </p:sldIdLst>
  <p:sldSz cx="9144000" cy="5143500" type="screen16x9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езов Николай Игоревич" initials="ЧН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66CC"/>
    <a:srgbClr val="FF7C80"/>
    <a:srgbClr val="9A2008"/>
    <a:srgbClr val="F33D19"/>
    <a:srgbClr val="C3654B"/>
    <a:srgbClr val="CC3300"/>
    <a:srgbClr val="CC0066"/>
    <a:srgbClr val="CC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9424" autoAdjust="0"/>
  </p:normalViewPr>
  <p:slideViewPr>
    <p:cSldViewPr>
      <p:cViewPr>
        <p:scale>
          <a:sx n="100" d="100"/>
          <a:sy n="100" d="100"/>
        </p:scale>
        <p:origin x="-1392" y="-450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59652-4DD0-44CC-AD4D-7D1448E9C7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805CCC-2D80-4628-9910-23D7717BE7E8}">
      <dgm:prSet phldrT="[Текст]" custT="1"/>
      <dgm:spPr/>
      <dgm:t>
        <a:bodyPr/>
        <a:lstStyle/>
        <a:p>
          <a:r>
            <a:rPr lang="ru-RU" sz="2000" b="1" dirty="0" smtClean="0"/>
            <a:t>Инструментарий для определения недобросовестных налогоплательщиков</a:t>
          </a:r>
          <a:endParaRPr lang="ru-RU" sz="2000" b="1" dirty="0"/>
        </a:p>
      </dgm:t>
    </dgm:pt>
    <dgm:pt modelId="{FA904E64-31CC-471B-BA9E-D98D19F507A5}" type="parTrans" cxnId="{8A94395D-2532-423B-A4BD-FC89CEC90F18}">
      <dgm:prSet/>
      <dgm:spPr/>
      <dgm:t>
        <a:bodyPr/>
        <a:lstStyle/>
        <a:p>
          <a:endParaRPr lang="ru-RU"/>
        </a:p>
      </dgm:t>
    </dgm:pt>
    <dgm:pt modelId="{464A3D1C-245C-415C-A458-468B117438D7}" type="sibTrans" cxnId="{8A94395D-2532-423B-A4BD-FC89CEC90F18}">
      <dgm:prSet/>
      <dgm:spPr/>
      <dgm:t>
        <a:bodyPr/>
        <a:lstStyle/>
        <a:p>
          <a:endParaRPr lang="ru-RU"/>
        </a:p>
      </dgm:t>
    </dgm:pt>
    <dgm:pt modelId="{88254527-05A6-46AC-9CB0-8AAFBA53BF3A}">
      <dgm:prSet phldrT="[Текст]" custT="1"/>
      <dgm:spPr/>
      <dgm:t>
        <a:bodyPr/>
        <a:lstStyle/>
        <a:p>
          <a:r>
            <a:rPr lang="ru-RU" sz="2000" b="1" dirty="0" smtClean="0"/>
            <a:t>Оценка бизнес-периметра налогоплательщика. Отказ от использования «фиктивных» компаний</a:t>
          </a:r>
          <a:endParaRPr lang="ru-RU" sz="2000" b="1" dirty="0"/>
        </a:p>
      </dgm:t>
    </dgm:pt>
    <dgm:pt modelId="{5BAF340F-81D4-4DCE-ABF7-109C25685AE4}" type="parTrans" cxnId="{B0B2743F-5412-4CD1-8880-1827CE7C9965}">
      <dgm:prSet/>
      <dgm:spPr/>
      <dgm:t>
        <a:bodyPr/>
        <a:lstStyle/>
        <a:p>
          <a:endParaRPr lang="ru-RU"/>
        </a:p>
      </dgm:t>
    </dgm:pt>
    <dgm:pt modelId="{CDF49888-5A64-4F17-8A77-5133BC1494B2}" type="sibTrans" cxnId="{B0B2743F-5412-4CD1-8880-1827CE7C9965}">
      <dgm:prSet/>
      <dgm:spPr/>
      <dgm:t>
        <a:bodyPr/>
        <a:lstStyle/>
        <a:p>
          <a:endParaRPr lang="ru-RU"/>
        </a:p>
      </dgm:t>
    </dgm:pt>
    <dgm:pt modelId="{7F85CBFB-095D-4423-8077-8AA5D1D7DD3B}">
      <dgm:prSet phldrT="[Текст]" custT="1"/>
      <dgm:spPr/>
      <dgm:t>
        <a:bodyPr/>
        <a:lstStyle/>
        <a:p>
          <a:r>
            <a:rPr lang="ru-RU" sz="2000" b="1" dirty="0" smtClean="0"/>
            <a:t>Работа с расхождениями в зависимости от уровня риска налогоплательщика</a:t>
          </a:r>
          <a:endParaRPr lang="ru-RU" sz="2000" b="1" dirty="0"/>
        </a:p>
      </dgm:t>
    </dgm:pt>
    <dgm:pt modelId="{03ACBCCA-E459-4ADD-8AA7-7A0255F883E2}" type="parTrans" cxnId="{6607C6BE-CD52-4A41-A62A-17F822D1945D}">
      <dgm:prSet/>
      <dgm:spPr/>
      <dgm:t>
        <a:bodyPr/>
        <a:lstStyle/>
        <a:p>
          <a:endParaRPr lang="ru-RU"/>
        </a:p>
      </dgm:t>
    </dgm:pt>
    <dgm:pt modelId="{65CCA4CB-2BBA-4698-9BE3-27493BDAB399}" type="sibTrans" cxnId="{6607C6BE-CD52-4A41-A62A-17F822D1945D}">
      <dgm:prSet/>
      <dgm:spPr/>
      <dgm:t>
        <a:bodyPr/>
        <a:lstStyle/>
        <a:p>
          <a:endParaRPr lang="ru-RU"/>
        </a:p>
      </dgm:t>
    </dgm:pt>
    <dgm:pt modelId="{F2A368EB-4661-4566-BE10-1D34DE459707}" type="pres">
      <dgm:prSet presAssocID="{1CA59652-4DD0-44CC-AD4D-7D1448E9C7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CB077E-C470-4E2C-82F0-C47D39AC4C3F}" type="pres">
      <dgm:prSet presAssocID="{1CA59652-4DD0-44CC-AD4D-7D1448E9C700}" presName="Name1" presStyleCnt="0"/>
      <dgm:spPr/>
    </dgm:pt>
    <dgm:pt modelId="{5EDF82D4-066C-423F-918A-3090655CB75C}" type="pres">
      <dgm:prSet presAssocID="{1CA59652-4DD0-44CC-AD4D-7D1448E9C700}" presName="cycle" presStyleCnt="0"/>
      <dgm:spPr/>
    </dgm:pt>
    <dgm:pt modelId="{41DFF1F8-9722-4675-AD88-49F3D2F277BA}" type="pres">
      <dgm:prSet presAssocID="{1CA59652-4DD0-44CC-AD4D-7D1448E9C700}" presName="srcNode" presStyleLbl="node1" presStyleIdx="0" presStyleCnt="3"/>
      <dgm:spPr/>
    </dgm:pt>
    <dgm:pt modelId="{9B7C0AF8-762D-425C-B4BD-66F3C7AAE29F}" type="pres">
      <dgm:prSet presAssocID="{1CA59652-4DD0-44CC-AD4D-7D1448E9C700}" presName="conn" presStyleLbl="parChTrans1D2" presStyleIdx="0" presStyleCnt="1"/>
      <dgm:spPr/>
      <dgm:t>
        <a:bodyPr/>
        <a:lstStyle/>
        <a:p>
          <a:endParaRPr lang="ru-RU"/>
        </a:p>
      </dgm:t>
    </dgm:pt>
    <dgm:pt modelId="{AA05282E-81BC-4233-B376-B21704784BF8}" type="pres">
      <dgm:prSet presAssocID="{1CA59652-4DD0-44CC-AD4D-7D1448E9C700}" presName="extraNode" presStyleLbl="node1" presStyleIdx="0" presStyleCnt="3"/>
      <dgm:spPr/>
    </dgm:pt>
    <dgm:pt modelId="{EABE4BD3-7C54-4DA8-B98F-7D5DF3D8CAE2}" type="pres">
      <dgm:prSet presAssocID="{1CA59652-4DD0-44CC-AD4D-7D1448E9C700}" presName="dstNode" presStyleLbl="node1" presStyleIdx="0" presStyleCnt="3"/>
      <dgm:spPr/>
    </dgm:pt>
    <dgm:pt modelId="{522B36FA-2A30-4108-9677-6474DF40A70B}" type="pres">
      <dgm:prSet presAssocID="{C8805CCC-2D80-4628-9910-23D7717BE7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0A8A6-90A1-4D38-983A-9290F7BDC671}" type="pres">
      <dgm:prSet presAssocID="{C8805CCC-2D80-4628-9910-23D7717BE7E8}" presName="accent_1" presStyleCnt="0"/>
      <dgm:spPr/>
    </dgm:pt>
    <dgm:pt modelId="{DB9A4C80-EFBC-4433-8D35-1E2FE579CBE6}" type="pres">
      <dgm:prSet presAssocID="{C8805CCC-2D80-4628-9910-23D7717BE7E8}" presName="accentRepeatNode" presStyleLbl="solidFgAcc1" presStyleIdx="0" presStyleCnt="3"/>
      <dgm:spPr/>
    </dgm:pt>
    <dgm:pt modelId="{7E4A3A4E-F6F8-49AB-B668-881BC923264D}" type="pres">
      <dgm:prSet presAssocID="{88254527-05A6-46AC-9CB0-8AAFBA53BF3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04F45-78FF-443E-9C00-357053E3F5DD}" type="pres">
      <dgm:prSet presAssocID="{88254527-05A6-46AC-9CB0-8AAFBA53BF3A}" presName="accent_2" presStyleCnt="0"/>
      <dgm:spPr/>
    </dgm:pt>
    <dgm:pt modelId="{0F05526A-77C8-4938-BEE8-FE4321B1EC9E}" type="pres">
      <dgm:prSet presAssocID="{88254527-05A6-46AC-9CB0-8AAFBA53BF3A}" presName="accentRepeatNode" presStyleLbl="solidFgAcc1" presStyleIdx="1" presStyleCnt="3"/>
      <dgm:spPr/>
    </dgm:pt>
    <dgm:pt modelId="{C78D2216-EB6C-488F-B730-705B4C9285EF}" type="pres">
      <dgm:prSet presAssocID="{7F85CBFB-095D-4423-8077-8AA5D1D7DD3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E3561-74C6-49BB-85DD-1F4F90CFEA63}" type="pres">
      <dgm:prSet presAssocID="{7F85CBFB-095D-4423-8077-8AA5D1D7DD3B}" presName="accent_3" presStyleCnt="0"/>
      <dgm:spPr/>
    </dgm:pt>
    <dgm:pt modelId="{F2A0E807-6A7F-4D18-ADD6-9FA7931402D4}" type="pres">
      <dgm:prSet presAssocID="{7F85CBFB-095D-4423-8077-8AA5D1D7DD3B}" presName="accentRepeatNode" presStyleLbl="solidFgAcc1" presStyleIdx="2" presStyleCnt="3"/>
      <dgm:spPr/>
    </dgm:pt>
  </dgm:ptLst>
  <dgm:cxnLst>
    <dgm:cxn modelId="{27C93739-944C-4AD5-8F44-CCB5BDF7A1E5}" type="presOf" srcId="{88254527-05A6-46AC-9CB0-8AAFBA53BF3A}" destId="{7E4A3A4E-F6F8-49AB-B668-881BC923264D}" srcOrd="0" destOrd="0" presId="urn:microsoft.com/office/officeart/2008/layout/VerticalCurvedList"/>
    <dgm:cxn modelId="{B5ECD2B0-384E-467F-A6BD-CDAA97FD4A90}" type="presOf" srcId="{C8805CCC-2D80-4628-9910-23D7717BE7E8}" destId="{522B36FA-2A30-4108-9677-6474DF40A70B}" srcOrd="0" destOrd="0" presId="urn:microsoft.com/office/officeart/2008/layout/VerticalCurvedList"/>
    <dgm:cxn modelId="{8A94395D-2532-423B-A4BD-FC89CEC90F18}" srcId="{1CA59652-4DD0-44CC-AD4D-7D1448E9C700}" destId="{C8805CCC-2D80-4628-9910-23D7717BE7E8}" srcOrd="0" destOrd="0" parTransId="{FA904E64-31CC-471B-BA9E-D98D19F507A5}" sibTransId="{464A3D1C-245C-415C-A458-468B117438D7}"/>
    <dgm:cxn modelId="{E31ECA18-7002-4DAE-B42A-BB765362F2FC}" type="presOf" srcId="{7F85CBFB-095D-4423-8077-8AA5D1D7DD3B}" destId="{C78D2216-EB6C-488F-B730-705B4C9285EF}" srcOrd="0" destOrd="0" presId="urn:microsoft.com/office/officeart/2008/layout/VerticalCurvedList"/>
    <dgm:cxn modelId="{1A9616A0-26BF-4ABF-A90E-7A5DFEC4E062}" type="presOf" srcId="{1CA59652-4DD0-44CC-AD4D-7D1448E9C700}" destId="{F2A368EB-4661-4566-BE10-1D34DE459707}" srcOrd="0" destOrd="0" presId="urn:microsoft.com/office/officeart/2008/layout/VerticalCurvedList"/>
    <dgm:cxn modelId="{B0B2743F-5412-4CD1-8880-1827CE7C9965}" srcId="{1CA59652-4DD0-44CC-AD4D-7D1448E9C700}" destId="{88254527-05A6-46AC-9CB0-8AAFBA53BF3A}" srcOrd="1" destOrd="0" parTransId="{5BAF340F-81D4-4DCE-ABF7-109C25685AE4}" sibTransId="{CDF49888-5A64-4F17-8A77-5133BC1494B2}"/>
    <dgm:cxn modelId="{6607C6BE-CD52-4A41-A62A-17F822D1945D}" srcId="{1CA59652-4DD0-44CC-AD4D-7D1448E9C700}" destId="{7F85CBFB-095D-4423-8077-8AA5D1D7DD3B}" srcOrd="2" destOrd="0" parTransId="{03ACBCCA-E459-4ADD-8AA7-7A0255F883E2}" sibTransId="{65CCA4CB-2BBA-4698-9BE3-27493BDAB399}"/>
    <dgm:cxn modelId="{3D6EDD10-70D6-4227-85D8-0E0988C4DC03}" type="presOf" srcId="{464A3D1C-245C-415C-A458-468B117438D7}" destId="{9B7C0AF8-762D-425C-B4BD-66F3C7AAE29F}" srcOrd="0" destOrd="0" presId="urn:microsoft.com/office/officeart/2008/layout/VerticalCurvedList"/>
    <dgm:cxn modelId="{EE2D1216-1FCC-4CD0-8C39-991F430360BD}" type="presParOf" srcId="{F2A368EB-4661-4566-BE10-1D34DE459707}" destId="{12CB077E-C470-4E2C-82F0-C47D39AC4C3F}" srcOrd="0" destOrd="0" presId="urn:microsoft.com/office/officeart/2008/layout/VerticalCurvedList"/>
    <dgm:cxn modelId="{EEE199D0-D3E9-4ABF-978E-A596221BA176}" type="presParOf" srcId="{12CB077E-C470-4E2C-82F0-C47D39AC4C3F}" destId="{5EDF82D4-066C-423F-918A-3090655CB75C}" srcOrd="0" destOrd="0" presId="urn:microsoft.com/office/officeart/2008/layout/VerticalCurvedList"/>
    <dgm:cxn modelId="{76BCBAF2-5AD7-40BD-A748-689210EA019D}" type="presParOf" srcId="{5EDF82D4-066C-423F-918A-3090655CB75C}" destId="{41DFF1F8-9722-4675-AD88-49F3D2F277BA}" srcOrd="0" destOrd="0" presId="urn:microsoft.com/office/officeart/2008/layout/VerticalCurvedList"/>
    <dgm:cxn modelId="{A4AE46A2-BF58-4512-A9C7-2B11523888BA}" type="presParOf" srcId="{5EDF82D4-066C-423F-918A-3090655CB75C}" destId="{9B7C0AF8-762D-425C-B4BD-66F3C7AAE29F}" srcOrd="1" destOrd="0" presId="urn:microsoft.com/office/officeart/2008/layout/VerticalCurvedList"/>
    <dgm:cxn modelId="{C5F8D051-A71E-48D1-88AD-418922EAAEA2}" type="presParOf" srcId="{5EDF82D4-066C-423F-918A-3090655CB75C}" destId="{AA05282E-81BC-4233-B376-B21704784BF8}" srcOrd="2" destOrd="0" presId="urn:microsoft.com/office/officeart/2008/layout/VerticalCurvedList"/>
    <dgm:cxn modelId="{B8F3D2BB-EE92-4357-B3D2-320960B4B2B4}" type="presParOf" srcId="{5EDF82D4-066C-423F-918A-3090655CB75C}" destId="{EABE4BD3-7C54-4DA8-B98F-7D5DF3D8CAE2}" srcOrd="3" destOrd="0" presId="urn:microsoft.com/office/officeart/2008/layout/VerticalCurvedList"/>
    <dgm:cxn modelId="{A474C02A-5D52-43BD-A2B1-95E73DAC447B}" type="presParOf" srcId="{12CB077E-C470-4E2C-82F0-C47D39AC4C3F}" destId="{522B36FA-2A30-4108-9677-6474DF40A70B}" srcOrd="1" destOrd="0" presId="urn:microsoft.com/office/officeart/2008/layout/VerticalCurvedList"/>
    <dgm:cxn modelId="{5BAC61CB-9272-41DE-A9C6-57F4BE62CD25}" type="presParOf" srcId="{12CB077E-C470-4E2C-82F0-C47D39AC4C3F}" destId="{3030A8A6-90A1-4D38-983A-9290F7BDC671}" srcOrd="2" destOrd="0" presId="urn:microsoft.com/office/officeart/2008/layout/VerticalCurvedList"/>
    <dgm:cxn modelId="{2D725DB2-B2D9-40F8-82A3-D40774E28A6A}" type="presParOf" srcId="{3030A8A6-90A1-4D38-983A-9290F7BDC671}" destId="{DB9A4C80-EFBC-4433-8D35-1E2FE579CBE6}" srcOrd="0" destOrd="0" presId="urn:microsoft.com/office/officeart/2008/layout/VerticalCurvedList"/>
    <dgm:cxn modelId="{F80909EA-1FF6-4C86-B503-093AB60E8CB8}" type="presParOf" srcId="{12CB077E-C470-4E2C-82F0-C47D39AC4C3F}" destId="{7E4A3A4E-F6F8-49AB-B668-881BC923264D}" srcOrd="3" destOrd="0" presId="urn:microsoft.com/office/officeart/2008/layout/VerticalCurvedList"/>
    <dgm:cxn modelId="{B420A490-D1F6-4FC5-83D4-87996F1EC2CE}" type="presParOf" srcId="{12CB077E-C470-4E2C-82F0-C47D39AC4C3F}" destId="{0B904F45-78FF-443E-9C00-357053E3F5DD}" srcOrd="4" destOrd="0" presId="urn:microsoft.com/office/officeart/2008/layout/VerticalCurvedList"/>
    <dgm:cxn modelId="{7D2C701A-92AB-4411-9958-5EFD53CA427A}" type="presParOf" srcId="{0B904F45-78FF-443E-9C00-357053E3F5DD}" destId="{0F05526A-77C8-4938-BEE8-FE4321B1EC9E}" srcOrd="0" destOrd="0" presId="urn:microsoft.com/office/officeart/2008/layout/VerticalCurvedList"/>
    <dgm:cxn modelId="{59F16A6F-5EEA-4A3E-8F4E-FD07368724F8}" type="presParOf" srcId="{12CB077E-C470-4E2C-82F0-C47D39AC4C3F}" destId="{C78D2216-EB6C-488F-B730-705B4C9285EF}" srcOrd="5" destOrd="0" presId="urn:microsoft.com/office/officeart/2008/layout/VerticalCurvedList"/>
    <dgm:cxn modelId="{32292661-B601-44F1-AB25-1B85593F591D}" type="presParOf" srcId="{12CB077E-C470-4E2C-82F0-C47D39AC4C3F}" destId="{0D9E3561-74C6-49BB-85DD-1F4F90CFEA63}" srcOrd="6" destOrd="0" presId="urn:microsoft.com/office/officeart/2008/layout/VerticalCurvedList"/>
    <dgm:cxn modelId="{81A0324B-86BF-4EAE-A23F-D4418935A3B2}" type="presParOf" srcId="{0D9E3561-74C6-49BB-85DD-1F4F90CFEA63}" destId="{F2A0E807-6A7F-4D18-ADD6-9FA7931402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C0AF8-762D-425C-B4BD-66F3C7AAE29F}">
      <dsp:nvSpPr>
        <dsp:cNvPr id="0" name=""/>
        <dsp:cNvSpPr/>
      </dsp:nvSpPr>
      <dsp:spPr>
        <a:xfrm>
          <a:off x="-3336610" y="-513200"/>
          <a:ext cx="3978728" cy="3978728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B36FA-2A30-4108-9677-6474DF40A70B}">
      <dsp:nvSpPr>
        <dsp:cNvPr id="0" name=""/>
        <dsp:cNvSpPr/>
      </dsp:nvSpPr>
      <dsp:spPr>
        <a:xfrm>
          <a:off x="412896" y="295232"/>
          <a:ext cx="7398346" cy="59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Инструментарий для определения недобросовестных налогоплательщиков</a:t>
          </a:r>
          <a:endParaRPr lang="ru-RU" sz="2000" b="1" kern="1200" dirty="0"/>
        </a:p>
      </dsp:txBody>
      <dsp:txXfrm>
        <a:off x="412896" y="295232"/>
        <a:ext cx="7398346" cy="590465"/>
      </dsp:txXfrm>
    </dsp:sp>
    <dsp:sp modelId="{DB9A4C80-EFBC-4433-8D35-1E2FE579CBE6}">
      <dsp:nvSpPr>
        <dsp:cNvPr id="0" name=""/>
        <dsp:cNvSpPr/>
      </dsp:nvSpPr>
      <dsp:spPr>
        <a:xfrm>
          <a:off x="43855" y="221424"/>
          <a:ext cx="738082" cy="7380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A3A4E-F6F8-49AB-B668-881BC923264D}">
      <dsp:nvSpPr>
        <dsp:cNvPr id="0" name=""/>
        <dsp:cNvSpPr/>
      </dsp:nvSpPr>
      <dsp:spPr>
        <a:xfrm>
          <a:off x="627530" y="1180931"/>
          <a:ext cx="7183712" cy="59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Оценка бизнес-периметра налогоплательщика. Отказ от использования «фиктивных» компаний</a:t>
          </a:r>
          <a:endParaRPr lang="ru-RU" sz="2000" b="1" kern="1200" dirty="0"/>
        </a:p>
      </dsp:txBody>
      <dsp:txXfrm>
        <a:off x="627530" y="1180931"/>
        <a:ext cx="7183712" cy="590465"/>
      </dsp:txXfrm>
    </dsp:sp>
    <dsp:sp modelId="{0F05526A-77C8-4938-BEE8-FE4321B1EC9E}">
      <dsp:nvSpPr>
        <dsp:cNvPr id="0" name=""/>
        <dsp:cNvSpPr/>
      </dsp:nvSpPr>
      <dsp:spPr>
        <a:xfrm>
          <a:off x="258489" y="1107123"/>
          <a:ext cx="738082" cy="7380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D2216-EB6C-488F-B730-705B4C9285EF}">
      <dsp:nvSpPr>
        <dsp:cNvPr id="0" name=""/>
        <dsp:cNvSpPr/>
      </dsp:nvSpPr>
      <dsp:spPr>
        <a:xfrm>
          <a:off x="412896" y="2066629"/>
          <a:ext cx="7398346" cy="59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Работа с расхождениями в зависимости от уровня риска налогоплательщика</a:t>
          </a:r>
          <a:endParaRPr lang="ru-RU" sz="2000" b="1" kern="1200" dirty="0"/>
        </a:p>
      </dsp:txBody>
      <dsp:txXfrm>
        <a:off x="412896" y="2066629"/>
        <a:ext cx="7398346" cy="590465"/>
      </dsp:txXfrm>
    </dsp:sp>
    <dsp:sp modelId="{F2A0E807-6A7F-4D18-ADD6-9FA7931402D4}">
      <dsp:nvSpPr>
        <dsp:cNvPr id="0" name=""/>
        <dsp:cNvSpPr/>
      </dsp:nvSpPr>
      <dsp:spPr>
        <a:xfrm>
          <a:off x="43855" y="1992821"/>
          <a:ext cx="738082" cy="7380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002" cy="496887"/>
          </a:xfrm>
          <a:prstGeom prst="rect">
            <a:avLst/>
          </a:prstGeom>
        </p:spPr>
        <p:txBody>
          <a:bodyPr vert="horz" lIns="92674" tIns="46337" rIns="92674" bIns="463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579" y="2"/>
            <a:ext cx="2950002" cy="496887"/>
          </a:xfrm>
          <a:prstGeom prst="rect">
            <a:avLst/>
          </a:prstGeom>
        </p:spPr>
        <p:txBody>
          <a:bodyPr vert="horz" lIns="92674" tIns="46337" rIns="92674" bIns="46337" rtlCol="0"/>
          <a:lstStyle>
            <a:lvl1pPr algn="r">
              <a:defRPr sz="1200"/>
            </a:lvl1pPr>
          </a:lstStyle>
          <a:p>
            <a:fld id="{635EE5EA-9820-489D-8EEF-533A33187946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4" tIns="46337" rIns="92674" bIns="46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1" y="4721230"/>
            <a:ext cx="5446408" cy="4471983"/>
          </a:xfrm>
          <a:prstGeom prst="rect">
            <a:avLst/>
          </a:prstGeom>
        </p:spPr>
        <p:txBody>
          <a:bodyPr vert="horz" lIns="92674" tIns="46337" rIns="92674" bIns="46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857"/>
            <a:ext cx="2950002" cy="496886"/>
          </a:xfrm>
          <a:prstGeom prst="rect">
            <a:avLst/>
          </a:prstGeom>
        </p:spPr>
        <p:txBody>
          <a:bodyPr vert="horz" lIns="92674" tIns="46337" rIns="92674" bIns="463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579" y="9440857"/>
            <a:ext cx="2950002" cy="496886"/>
          </a:xfrm>
          <a:prstGeom prst="rect">
            <a:avLst/>
          </a:prstGeom>
        </p:spPr>
        <p:txBody>
          <a:bodyPr vert="horz" lIns="92674" tIns="46337" rIns="92674" bIns="46337" rtlCol="0" anchor="b"/>
          <a:lstStyle>
            <a:lvl1pPr algn="r">
              <a:defRPr sz="1200"/>
            </a:lvl1pPr>
          </a:lstStyle>
          <a:p>
            <a:fld id="{37535AEC-6240-45D3-A78A-C8D4CECEF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1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89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1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0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5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9" y="3845718"/>
            <a:ext cx="923925" cy="282179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79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4"/>
            <a:ext cx="3644897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4122"/>
            <a:ext cx="566738" cy="490538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7903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1" y="4531519"/>
            <a:ext cx="619125" cy="473869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2pPr>
      <a:lvl3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3pPr>
      <a:lvl4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4pPr>
      <a:lvl5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9pPr>
    </p:titleStyle>
    <p:bodyStyle>
      <a:lvl1pPr marL="317500" algn="l" defTabSz="912813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algn="l" defTabSz="912813" rtl="0" fontAlgn="base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25" algn="just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algn="l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731" y="267494"/>
            <a:ext cx="7337192" cy="611772"/>
          </a:xfrm>
        </p:spPr>
        <p:txBody>
          <a:bodyPr/>
          <a:lstStyle/>
          <a:p>
            <a:pPr algn="ctr" defTabSz="912813" fontAlgn="base">
              <a:spcAft>
                <a:spcPct val="0"/>
              </a:spcAft>
            </a:pPr>
            <a:r>
              <a:rPr lang="ru-RU" sz="1600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Задачи системы управления рисками (СУР)</a:t>
            </a:r>
            <a:endParaRPr lang="ru-RU" sz="1600" cap="all" dirty="0">
              <a:solidFill>
                <a:schemeClr val="accent1">
                  <a:lumMod val="50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3878"/>
            <a:ext cx="482453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5850995"/>
              </p:ext>
            </p:extLst>
          </p:nvPr>
        </p:nvGraphicFramePr>
        <p:xfrm>
          <a:off x="899592" y="555526"/>
          <a:ext cx="784887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8144" y="3507854"/>
            <a:ext cx="244827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84 критерия 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3939902"/>
            <a:ext cx="273630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2016 года распространяется на всех плательщиков НДС</a:t>
            </a:r>
          </a:p>
        </p:txBody>
      </p:sp>
    </p:spTree>
    <p:extLst>
      <p:ext uri="{BB962C8B-B14F-4D97-AF65-F5344CB8AC3E}">
        <p14:creationId xmlns:p14="http://schemas.microsoft.com/office/powerpoint/2010/main" val="1536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83518"/>
            <a:ext cx="7337192" cy="611772"/>
          </a:xfrm>
        </p:spPr>
        <p:txBody>
          <a:bodyPr/>
          <a:lstStyle/>
          <a:p>
            <a:pPr algn="ctr" defTabSz="912813" fontAlgn="base">
              <a:spcAft>
                <a:spcPct val="0"/>
              </a:spcAft>
            </a:pPr>
            <a:r>
              <a:rPr lang="ru-RU" sz="1600" cap="all" dirty="0">
                <a:solidFill>
                  <a:schemeClr val="accent1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Сокращение срока камеральной проверки по НДС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843808" y="1297220"/>
            <a:ext cx="3168774" cy="38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defTabSz="912813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ПИЛОТНЫЙ ПРОЕКТ </a:t>
            </a:r>
            <a:r>
              <a:rPr lang="ru-RU" sz="1800" cap="all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(2017 год)</a:t>
            </a:r>
            <a:endParaRPr lang="ru-RU" sz="1800" cap="all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6146" name="Picture 2" descr="C:\Users\3800-00-843\Desktop\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" y="1707654"/>
            <a:ext cx="849806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3800-00-843\Desktop\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8"/>
          <a:stretch/>
        </p:blipFill>
        <p:spPr bwMode="auto">
          <a:xfrm>
            <a:off x="467544" y="3333750"/>
            <a:ext cx="7801569" cy="16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2123728" y="2787774"/>
            <a:ext cx="4699198" cy="38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defTabSz="912813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ФЕДЕРАЛЬНЫЙ ЗАКОН ОТ 03.08.2018 № 302-ФЗ</a:t>
            </a:r>
            <a:endParaRPr lang="ru-RU" sz="1800" cap="all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97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42013" y="0"/>
            <a:ext cx="9186013" cy="5141312"/>
            <a:chOff x="-42013" y="0"/>
            <a:chExt cx="9186013" cy="5141312"/>
          </a:xfrm>
        </p:grpSpPr>
        <p:pic>
          <p:nvPicPr>
            <p:cNvPr id="2050" name="Picture 2" descr="C:\Users\3800-00-843\Desktop\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13" y="0"/>
              <a:ext cx="9186013" cy="514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3800-00-843\Desktop\Публичные слушания\Слайды\Безымянный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553085"/>
              <a:ext cx="493200" cy="40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9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5767" y="0"/>
            <a:ext cx="9128233" cy="5143500"/>
            <a:chOff x="15767" y="0"/>
            <a:chExt cx="9128233" cy="5143500"/>
          </a:xfrm>
        </p:grpSpPr>
        <p:pic>
          <p:nvPicPr>
            <p:cNvPr id="1026" name="Picture 2" descr="C:\Users\3800-00-843\Desktop\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7" y="0"/>
              <a:ext cx="9128233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3800-00-843\Desktop\Безымянный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578463"/>
              <a:ext cx="488387" cy="37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26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37" b="77752" l="48489" r="85233"/>
                    </a14:imgEffect>
                  </a14:imgLayer>
                </a14:imgProps>
              </a:ext>
            </a:extLst>
          </a:blip>
          <a:srcRect l="43896" t="35660" r="10174" b="17571"/>
          <a:stretch/>
        </p:blipFill>
        <p:spPr bwMode="auto">
          <a:xfrm>
            <a:off x="899592" y="733577"/>
            <a:ext cx="7488832" cy="4248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555526"/>
            <a:ext cx="4464496" cy="4875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ДОБРОВОЛЬНОГО СОБЛЮДЕНИЯ ЗАКОНОДАТЕЛЬСТВА О НАЛОГАХ И СБОРАХ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155926"/>
            <a:ext cx="4464496" cy="67223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стратегии эффективных коммуникаций </a:t>
            </a:r>
          </a:p>
          <a:p>
            <a:pPr algn="ctr"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налогоплательщиками и раскрытие информации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выявленных рисках потенциальных нарушений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7614"/>
            <a:ext cx="2592288" cy="98488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ПРАВИЛЬНОСТИ ИСЧИСЛЕНИЯ И СВОЕВРЕМЕННОСТИ ПЕРЕЧИСЛЕНИЯ В БЮДЖЕТ НАЛОГОВ И СБОРОВ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419622"/>
            <a:ext cx="3024336" cy="9980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ТОЧНОСТИ ОБНАРУЖЕНИЯ</a:t>
            </a:r>
            <a:r>
              <a:rPr lang="ru-RU" sz="1100" b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РАННЕЕ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ВЫЯВЛЕНИЕ И ПРЕДУПРЕЖДЕНИЕ ФАКТОВ НАРУШЕНИЯ ЗАКОНОДАТЕЛЬСТВА О НАЛОГАХ И СБОРАХ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87774"/>
            <a:ext cx="2376264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стратегий и методов выявления рисков для различных групп налогоплательщиков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2180" y="2859782"/>
            <a:ext cx="2376264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 выявления и минимизации (устранения) налоговых рисков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5145849"/>
            <a:chOff x="0" y="0"/>
            <a:chExt cx="9144000" cy="5145849"/>
          </a:xfrm>
        </p:grpSpPr>
        <p:pic>
          <p:nvPicPr>
            <p:cNvPr id="3074" name="Picture 2" descr="C:\Users\3800-00-843\Desktop\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5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3800-00-843\Desktop\Публичные слушания\Слайды\Безымянный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414" y="4587974"/>
              <a:ext cx="504825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15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5689" y="-14601"/>
            <a:ext cx="9144000" cy="5143501"/>
            <a:chOff x="-15689" y="-14601"/>
            <a:chExt cx="9144000" cy="5143501"/>
          </a:xfrm>
        </p:grpSpPr>
        <p:pic>
          <p:nvPicPr>
            <p:cNvPr id="4098" name="Picture 2" descr="C:\Users\3800-00-843\Desktop\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689" y="-14601"/>
              <a:ext cx="9144000" cy="51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3800-00-843\Desktop\Публичные слушания\Слайды\Безымянный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0" r="5443"/>
            <a:stretch/>
          </p:blipFill>
          <p:spPr bwMode="auto">
            <a:xfrm>
              <a:off x="8364458" y="4529152"/>
              <a:ext cx="496670" cy="41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72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4" y="375802"/>
            <a:ext cx="7997837" cy="683780"/>
          </a:xfrm>
        </p:spPr>
        <p:txBody>
          <a:bodyPr/>
          <a:lstStyle/>
          <a:p>
            <a:pPr defTabSz="912813" fontAlgn="base">
              <a:spcAft>
                <a:spcPct val="0"/>
              </a:spcAft>
            </a:pPr>
            <a:r>
              <a:rPr lang="ru-RU" sz="1600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рисках налогоплательщика </a:t>
            </a:r>
            <a:br>
              <a:rPr lang="ru-RU" sz="1600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8778" t="39743" r="33578" b="11370"/>
          <a:stretch/>
        </p:blipFill>
        <p:spPr bwMode="auto">
          <a:xfrm>
            <a:off x="1907704" y="987574"/>
            <a:ext cx="6480720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484" y="1711102"/>
            <a:ext cx="165618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Профиль</a:t>
            </a:r>
            <a:r>
              <a:rPr kumimoji="0" lang="ru-RU" sz="7200" b="1" i="0" u="sng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600" b="1" baseline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ru-RU" sz="5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не представлении налоговой декларации в срок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84" y="3219822"/>
            <a:ext cx="165618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Профиль</a:t>
            </a:r>
            <a:r>
              <a:rPr kumimoji="0" lang="ru-RU" sz="7200" b="1" i="0" u="sng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600" b="1" baseline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Предиктивный прогноз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53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26128</TotalTime>
  <Words>149</Words>
  <Application>Microsoft Office PowerPoint</Application>
  <PresentationFormat>Экран (16:9)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3_Present_FNS2012_A4</vt:lpstr>
      <vt:lpstr>Презентация PowerPoint</vt:lpstr>
      <vt:lpstr>Задачи системы управления рисками (СУР)</vt:lpstr>
      <vt:lpstr>Сокращение срока камеральной проверки по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рисках налогоплательщика  в личном кабинете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применения рискоориентированного подхода</dc:title>
  <dc:creator>Сатин Дмитрий Станиславович</dc:creator>
  <cp:lastModifiedBy>Зверева Елена Васильевна</cp:lastModifiedBy>
  <cp:revision>1076</cp:revision>
  <cp:lastPrinted>2018-06-18T12:46:20Z</cp:lastPrinted>
  <dcterms:created xsi:type="dcterms:W3CDTF">2013-10-27T06:34:00Z</dcterms:created>
  <dcterms:modified xsi:type="dcterms:W3CDTF">2018-12-14T04:39:33Z</dcterms:modified>
</cp:coreProperties>
</file>