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88" r:id="rId4"/>
    <p:sldId id="308" r:id="rId5"/>
    <p:sldId id="312" r:id="rId6"/>
    <p:sldId id="307" r:id="rId7"/>
    <p:sldId id="285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5C9E"/>
    <a:srgbClr val="1A118D"/>
    <a:srgbClr val="445AA2"/>
    <a:srgbClr val="3072C2"/>
    <a:srgbClr val="387EBE"/>
    <a:srgbClr val="0077D0"/>
    <a:srgbClr val="99CCFF"/>
    <a:srgbClr val="2A65AC"/>
    <a:srgbClr val="272C5F"/>
    <a:srgbClr val="4D762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64" autoAdjust="0"/>
  </p:normalViewPr>
  <p:slideViewPr>
    <p:cSldViewPr>
      <p:cViewPr>
        <p:scale>
          <a:sx n="90" d="100"/>
          <a:sy n="90" d="100"/>
        </p:scale>
        <p:origin x="-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b="1" i="0" u="none" strike="noStrike" kern="1200" baseline="0" dirty="0">
                <a:solidFill>
                  <a:prstClr val="black"/>
                </a:solidFill>
                <a:latin typeface="Calibri" pitchFamily="34" charset="0"/>
                <a:ea typeface="+mn-ea"/>
                <a:cs typeface="Times New Roman" pitchFamily="18" charset="0"/>
              </a:rPr>
              <a:t>Динамика поступлений </a:t>
            </a:r>
            <a:r>
              <a:rPr lang="ru-RU" sz="1600" b="1" i="0" u="none" strike="noStrike" kern="1200" baseline="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Times New Roman" pitchFamily="18" charset="0"/>
              </a:rPr>
              <a:t>НДФЛ </a:t>
            </a:r>
            <a:endParaRPr lang="ru-RU" sz="1600" b="1" i="0" u="none" strike="noStrike" kern="1200" baseline="0" dirty="0">
              <a:solidFill>
                <a:prstClr val="black"/>
              </a:solidFill>
              <a:latin typeface="Calibri" pitchFamily="34" charset="0"/>
              <a:ea typeface="+mn-ea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9925816323438841"/>
          <c:y val="1.381127347916492E-2"/>
        </c:manualLayout>
      </c:layout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НДФЛ в консолидированный бюджет</c:v>
                </c:pt>
              </c:strCache>
            </c:strRef>
          </c:tx>
          <c:spPr>
            <a:solidFill>
              <a:srgbClr val="265C9E"/>
            </a:solidFill>
          </c:spPr>
          <c:dLbls>
            <c:txPr>
              <a:bodyPr/>
              <a:lstStyle/>
              <a:p>
                <a:pPr>
                  <a:defRPr sz="1600">
                    <a:latin typeface="Calibri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dd/mm/yyyy</c:formatCode>
                <c:ptCount val="2"/>
                <c:pt idx="0">
                  <c:v>42887</c:v>
                </c:pt>
                <c:pt idx="1">
                  <c:v>43252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70.400000000000006</c:v>
                </c:pt>
                <c:pt idx="1">
                  <c:v>79.599999999999994</c:v>
                </c:pt>
              </c:numCache>
            </c:numRef>
          </c:val>
        </c:ser>
        <c:overlap val="100"/>
        <c:axId val="76557696"/>
        <c:axId val="76575872"/>
      </c:barChart>
      <c:catAx>
        <c:axId val="76557696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400">
                <a:latin typeface="Calibri" pitchFamily="34" charset="0"/>
              </a:defRPr>
            </a:pPr>
            <a:endParaRPr lang="ru-RU"/>
          </a:p>
        </c:txPr>
        <c:crossAx val="76575872"/>
        <c:crosses val="autoZero"/>
        <c:lblAlgn val="ctr"/>
        <c:lblOffset val="100"/>
      </c:catAx>
      <c:valAx>
        <c:axId val="765758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latin typeface="Calibri" pitchFamily="34" charset="0"/>
              </a:defRPr>
            </a:pPr>
            <a:endParaRPr lang="ru-RU"/>
          </a:p>
        </c:txPr>
        <c:crossAx val="765576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/>
            </a:pPr>
            <a:r>
              <a:rPr lang="ru-RU" sz="1600" b="1" i="0" u="none" strike="noStrike" kern="1200" baseline="0" dirty="0">
                <a:solidFill>
                  <a:prstClr val="black"/>
                </a:solidFill>
                <a:latin typeface="Calibri" pitchFamily="34" charset="0"/>
                <a:ea typeface="+mn-ea"/>
                <a:cs typeface="Times New Roman" pitchFamily="18" charset="0"/>
              </a:rPr>
              <a:t>Доля поступлений </a:t>
            </a:r>
            <a:r>
              <a:rPr lang="ru-RU" sz="1600" b="1" i="0" u="none" strike="noStrike" kern="1200" baseline="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Times New Roman" pitchFamily="18" charset="0"/>
              </a:rPr>
              <a:t> НДФЛ в консолидированный бюджет МО</a:t>
            </a:r>
            <a:endParaRPr lang="ru-RU" sz="1600" b="1" i="0" u="none" strike="noStrike" kern="1200" baseline="0" dirty="0">
              <a:solidFill>
                <a:prstClr val="black"/>
              </a:solidFill>
              <a:latin typeface="Calibri" pitchFamily="34" charset="0"/>
              <a:ea typeface="+mn-ea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383016802663739"/>
          <c:y val="5.973344673641201E-2"/>
        </c:manualLayout>
      </c:layout>
    </c:title>
    <c:view3D>
      <c:rotX val="40"/>
      <c:hPercent val="80"/>
      <c:depthPercent val="160"/>
      <c:perspective val="60"/>
    </c:view3D>
    <c:plotArea>
      <c:layout>
        <c:manualLayout>
          <c:layoutTarget val="inner"/>
          <c:xMode val="edge"/>
          <c:yMode val="edge"/>
          <c:x val="9.9128186197536716E-2"/>
          <c:y val="0.10935592206115717"/>
          <c:w val="0.73192326114708461"/>
          <c:h val="0.784337514686920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поступлений консолидированного бюджета (%)</c:v>
                </c:pt>
              </c:strCache>
            </c:strRef>
          </c:tx>
          <c:dPt>
            <c:idx val="0"/>
            <c:spPr>
              <a:solidFill>
                <a:srgbClr val="265C9E"/>
              </a:solidFill>
            </c:spPr>
          </c:dPt>
          <c:dLbls>
            <c:dLbl>
              <c:idx val="0"/>
              <c:layout>
                <c:manualLayout>
                  <c:x val="-0.23292908409045426"/>
                  <c:y val="-0.13361314310303096"/>
                </c:manualLayout>
              </c:layout>
              <c:showVal val="1"/>
            </c:dLbl>
            <c:dLbl>
              <c:idx val="1"/>
              <c:layout>
                <c:manualLayout>
                  <c:x val="0.17029581889340079"/>
                  <c:y val="6.647611139499233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latin typeface="Calibri" pitchFamily="34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НДФЛ на 01.06.2018</c:v>
                </c:pt>
                <c:pt idx="1">
                  <c:v>налоговые доходы консолидированного бюджета МО на 01.06.2018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217.8</c:v>
                </c:pt>
                <c:pt idx="1">
                  <c:v>79.599999999999994</c:v>
                </c:pt>
              </c:numCache>
            </c:numRef>
          </c:val>
        </c:ser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6648558210605255E-2"/>
          <c:y val="0.70106080063470011"/>
          <c:w val="0.78791159547251854"/>
          <c:h val="0.25411024527337761"/>
        </c:manualLayout>
      </c:layout>
      <c:txPr>
        <a:bodyPr/>
        <a:lstStyle/>
        <a:p>
          <a:pPr>
            <a:defRPr sz="1600">
              <a:latin typeface="Calibri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9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принятых решений</c:v>
                </c:pt>
              </c:strCache>
            </c:strRef>
          </c:tx>
          <c:spPr>
            <a:solidFill>
              <a:srgbClr val="265C9E"/>
            </a:solidFill>
            <a:scene3d>
              <a:camera prst="orthographicFront"/>
              <a:lightRig rig="threePt" dir="t"/>
            </a:scene3d>
            <a:sp3d prstMaterial="flat"/>
          </c:spPr>
          <c:dLbls>
            <c:dLbl>
              <c:idx val="0"/>
              <c:layout>
                <c:manualLayout>
                  <c:x val="2.3942741994184551E-2"/>
                  <c:y val="-3.615468044534214E-2"/>
                </c:manualLayout>
              </c:layout>
              <c:showVal val="1"/>
            </c:dLbl>
            <c:dLbl>
              <c:idx val="1"/>
              <c:layout>
                <c:manualLayout>
                  <c:x val="2.2882036095606292E-2"/>
                  <c:y val="-2.9273842068549789E-2"/>
                </c:manualLayout>
              </c:layout>
              <c:showVal val="1"/>
            </c:dLbl>
            <c:dLbl>
              <c:idx val="2"/>
              <c:layout>
                <c:manualLayout>
                  <c:x val="3.8880737389332218E-2"/>
                  <c:y val="-2.5071667811044682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11198050304816218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на 01.01.2017</c:v>
                </c:pt>
                <c:pt idx="1">
                  <c:v>на 01.01.2018</c:v>
                </c:pt>
                <c:pt idx="2">
                  <c:v>на 01.06.2018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16488</c:v>
                </c:pt>
                <c:pt idx="1">
                  <c:v>32008</c:v>
                </c:pt>
                <c:pt idx="2">
                  <c:v>20496</c:v>
                </c:pt>
              </c:numCache>
            </c:numRef>
          </c:val>
        </c:ser>
        <c:dLbls>
          <c:showVal val="1"/>
        </c:dLbls>
        <c:gapWidth val="66"/>
        <c:shape val="box"/>
        <c:axId val="50384256"/>
        <c:axId val="50390144"/>
        <c:axId val="0"/>
      </c:bar3DChart>
      <c:catAx>
        <c:axId val="50384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50390144"/>
        <c:crosses val="autoZero"/>
        <c:auto val="1"/>
        <c:lblAlgn val="ctr"/>
        <c:lblOffset val="100"/>
      </c:catAx>
      <c:valAx>
        <c:axId val="5039014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50384256"/>
        <c:crosses val="autoZero"/>
        <c:crossBetween val="between"/>
        <c:majorUnit val="5000"/>
        <c:minorUnit val="500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9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начислено</c:v>
                </c:pt>
              </c:strCache>
            </c:strRef>
          </c:tx>
          <c:dLbls>
            <c:dLbl>
              <c:idx val="0"/>
              <c:layout>
                <c:manualLayout>
                  <c:x val="-3.4250007079823443E-3"/>
                  <c:y val="6.5040833205481582E-2"/>
                </c:manualLayout>
              </c:layout>
              <c:showVal val="1"/>
            </c:dLbl>
            <c:dLbl>
              <c:idx val="1"/>
              <c:layout>
                <c:manualLayout>
                  <c:x val="1.5960917196564221E-3"/>
                  <c:y val="8.3486755439871732E-2"/>
                </c:manualLayout>
              </c:layout>
              <c:showVal val="1"/>
            </c:dLbl>
            <c:dLbl>
              <c:idx val="2"/>
              <c:layout>
                <c:manualLayout>
                  <c:x val="-3.6911748367828446E-3"/>
                  <c:y val="7.6123816930393981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0.11198050304816218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на 01.01.2017</c:v>
                </c:pt>
                <c:pt idx="1">
                  <c:v>на 01.01.2018</c:v>
                </c:pt>
                <c:pt idx="2">
                  <c:v>на 01.06.2018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213.4</c:v>
                </c:pt>
                <c:pt idx="1">
                  <c:v>533.70000000000005</c:v>
                </c:pt>
                <c:pt idx="2">
                  <c:v>307.8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поступило</c:v>
                </c:pt>
              </c:strCache>
            </c:strRef>
          </c:tx>
          <c:dLbls>
            <c:dLbl>
              <c:idx val="0"/>
              <c:layout>
                <c:manualLayout>
                  <c:x val="-3.6910386863333294E-3"/>
                  <c:y val="4.5060689905707205E-2"/>
                </c:manualLayout>
              </c:layout>
              <c:showVal val="1"/>
            </c:dLbl>
            <c:dLbl>
              <c:idx val="1"/>
              <c:layout>
                <c:manualLayout>
                  <c:x val="-2.0949469666769077E-3"/>
                  <c:y val="8.6669823282422009E-2"/>
                </c:manualLayout>
              </c:layout>
              <c:showVal val="1"/>
            </c:dLbl>
            <c:dLbl>
              <c:idx val="2"/>
              <c:layout>
                <c:manualLayout>
                  <c:x val="-3.4582214176638332E-3"/>
                  <c:y val="7.5180359148807094E-2"/>
                </c:manualLayout>
              </c:layout>
              <c:showVal val="1"/>
            </c:dLbl>
            <c:dLbl>
              <c:idx val="3"/>
              <c:layout>
                <c:manualLayout>
                  <c:x val="-3.4582214176638332E-3"/>
                  <c:y val="6.718830182889738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на 01.01.2017</c:v>
                </c:pt>
                <c:pt idx="1">
                  <c:v>на 01.01.2018</c:v>
                </c:pt>
                <c:pt idx="2">
                  <c:v>на 01.06.2018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87.5</c:v>
                </c:pt>
                <c:pt idx="1">
                  <c:v>350.8</c:v>
                </c:pt>
                <c:pt idx="2">
                  <c:v>126.5</c:v>
                </c:pt>
              </c:numCache>
            </c:numRef>
          </c:val>
        </c:ser>
        <c:dLbls>
          <c:showVal val="1"/>
        </c:dLbls>
        <c:gapWidth val="75"/>
        <c:shape val="box"/>
        <c:axId val="78684544"/>
        <c:axId val="78686080"/>
        <c:axId val="0"/>
      </c:bar3DChart>
      <c:catAx>
        <c:axId val="7868454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78686080"/>
        <c:crosses val="autoZero"/>
        <c:auto val="1"/>
        <c:lblAlgn val="ctr"/>
        <c:lblOffset val="100"/>
      </c:catAx>
      <c:valAx>
        <c:axId val="78686080"/>
        <c:scaling>
          <c:orientation val="minMax"/>
          <c:max val="800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8684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7128517706786779E-2"/>
          <c:y val="0.91888535682415262"/>
          <c:w val="0.6959786454703687"/>
          <c:h val="7.4169157972346522E-2"/>
        </c:manualLayout>
      </c:layout>
      <c:txPr>
        <a:bodyPr/>
        <a:lstStyle/>
        <a:p>
          <a:pPr>
            <a:defRPr sz="1600">
              <a:latin typeface="Calibri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0.0261</cdr:y>
    </cdr:from>
    <cdr:to>
      <cdr:x>0.22641</cdr:x>
      <cdr:y>0.07831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44017"/>
          <a:ext cx="896683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ru-RU" sz="1100" dirty="0" smtClean="0">
              <a:latin typeface="Calibri" pitchFamily="34" charset="0"/>
            </a:rPr>
            <a:t>млрд.руб.</a:t>
          </a:r>
          <a:endParaRPr lang="ru-RU" sz="1100" dirty="0">
            <a:latin typeface="Calibri" pitchFamily="34" charset="0"/>
          </a:endParaRPr>
        </a:p>
      </cdr:txBody>
    </cdr:sp>
  </cdr:relSizeAnchor>
  <cdr:relSizeAnchor xmlns:cdr="http://schemas.openxmlformats.org/drawingml/2006/chartDrawing">
    <cdr:from>
      <cdr:x>0.53398</cdr:x>
      <cdr:y>0.38889</cdr:y>
    </cdr:from>
    <cdr:to>
      <cdr:x>0.63265</cdr:x>
      <cdr:y>0.59287</cdr:y>
    </cdr:to>
    <cdr:sp macro="" textlink="">
      <cdr:nvSpPr>
        <cdr:cNvPr id="3" name="Стрелка вниз 2"/>
        <cdr:cNvSpPr/>
      </cdr:nvSpPr>
      <cdr:spPr>
        <a:xfrm xmlns:a="http://schemas.openxmlformats.org/drawingml/2006/main" rot="10800000">
          <a:off x="1884090" y="2016230"/>
          <a:ext cx="348157" cy="1057550"/>
        </a:xfrm>
        <a:prstGeom xmlns:a="http://schemas.openxmlformats.org/drawingml/2006/main" prst="downArrow">
          <a:avLst/>
        </a:prstGeom>
        <a:gradFill xmlns:a="http://schemas.openxmlformats.org/drawingml/2006/main">
          <a:gsLst>
            <a:gs pos="50000">
              <a:schemeClr val="tx2">
                <a:lumMod val="40000"/>
                <a:lumOff val="60000"/>
              </a:schemeClr>
            </a:gs>
            <a:gs pos="100000">
              <a:schemeClr val="tx2">
                <a:lumMod val="75000"/>
              </a:schemeClr>
            </a:gs>
          </a:gsLst>
          <a:lin ang="5400000" scaled="0"/>
        </a:gra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Arial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  <cdr:relSizeAnchor xmlns:cdr="http://schemas.openxmlformats.org/drawingml/2006/chartDrawing">
    <cdr:from>
      <cdr:x>0.38182</cdr:x>
      <cdr:y>0.4829</cdr:y>
    </cdr:from>
    <cdr:to>
      <cdr:x>0.56564</cdr:x>
      <cdr:y>0.53868</cdr:y>
    </cdr:to>
    <cdr:sp macro="" textlink="">
      <cdr:nvSpPr>
        <cdr:cNvPr id="4" name="TextBox 9"/>
        <cdr:cNvSpPr txBox="1"/>
      </cdr:nvSpPr>
      <cdr:spPr>
        <a:xfrm xmlns:a="http://schemas.openxmlformats.org/drawingml/2006/main">
          <a:off x="1512168" y="2664271"/>
          <a:ext cx="728015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Arial"/>
            </a:defRPr>
          </a:lvl9pPr>
        </a:lstStyle>
        <a:p xmlns:a="http://schemas.openxmlformats.org/drawingml/2006/main">
          <a:r>
            <a:rPr lang="ru-RU" sz="1400" dirty="0" smtClean="0">
              <a:latin typeface="Calibri" pitchFamily="34" charset="0"/>
            </a:rPr>
            <a:t>113.1%</a:t>
          </a:r>
          <a:endParaRPr lang="ru-RU" sz="1400" dirty="0">
            <a:latin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0.16531</cdr:x>
      <cdr:y>0.27838</cdr:y>
    </cdr:from>
    <cdr:to>
      <cdr:x>0.28102</cdr:x>
      <cdr:y>0.3389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>
          <a:off x="720080" y="1656184"/>
          <a:ext cx="504056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0.13225</cdr:x>
      <cdr:y>0.22997</cdr:y>
    </cdr:from>
    <cdr:to>
      <cdr:x>0.28102</cdr:x>
      <cdr:y>0.27838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6064" y="1368152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Calibri" pitchFamily="34" charset="0"/>
            </a:rPr>
            <a:t>36.5%</a:t>
          </a:r>
          <a:endParaRPr lang="ru-RU" sz="1400" dirty="0">
            <a:latin typeface="Calibri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0.12069</cdr:x>
      <cdr:y>0.06557</cdr:y>
    </cdr:from>
    <cdr:to>
      <cdr:x>0.2374</cdr:x>
      <cdr:y>0.13406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4056" y="288032"/>
          <a:ext cx="487446" cy="300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ед</a:t>
          </a:r>
          <a:r>
            <a:rPr lang="ru-RU" sz="1200" dirty="0" smtClean="0"/>
            <a:t>.</a:t>
          </a:r>
          <a:endParaRPr lang="ru-RU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0.06061</cdr:x>
      <cdr:y>0.04225</cdr:y>
    </cdr:from>
    <cdr:to>
      <cdr:x>0.2571</cdr:x>
      <cdr:y>0.11074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8032" y="216024"/>
          <a:ext cx="933850" cy="350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млн. руб.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0.23496</cdr:x>
      <cdr:y>0.52174</cdr:y>
    </cdr:from>
    <cdr:to>
      <cdr:x>0.35617</cdr:x>
      <cdr:y>0.5942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16632" y="2592288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41%</a:t>
          </a:r>
          <a:endParaRPr lang="ru-RU" sz="16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0.49253</cdr:x>
      <cdr:y>0.23188</cdr:y>
    </cdr:from>
    <cdr:to>
      <cdr:x>0.62766</cdr:x>
      <cdr:y>0.31884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40768" y="1152128"/>
          <a:ext cx="64222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66%</a:t>
          </a:r>
          <a:endParaRPr lang="ru-RU" sz="16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0.76526</cdr:x>
      <cdr:y>0.42029</cdr:y>
    </cdr:from>
    <cdr:to>
      <cdr:x>0.88647</cdr:x>
      <cdr:y>0.47826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636912" y="2088233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41%</a:t>
          </a:r>
          <a:endParaRPr lang="ru-RU" sz="16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B49AF-576E-4EBF-B439-DC44A1196893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56A378-EA74-43AC-9CA9-8965C30B18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067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6A378-EA74-43AC-9CA9-8965C30B182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56A378-EA74-43AC-9CA9-8965C30B182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252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3516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589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6470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6878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8615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3759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199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24360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3074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06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13.06.2018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426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79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5000-01-269\Рабочий стол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60648"/>
            <a:ext cx="1510283" cy="158417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28543" y="2060848"/>
            <a:ext cx="6523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Calibri" pitchFamily="34" charset="0"/>
              </a:rPr>
              <a:t>УПРАВЛЕНИЕ ФЕДЕРАЛЬНОЙ</a:t>
            </a:r>
            <a:br>
              <a:rPr lang="ru-RU" sz="1600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sz="1600" dirty="0" smtClean="0">
                <a:solidFill>
                  <a:schemeClr val="bg1"/>
                </a:solidFill>
                <a:latin typeface="Calibri" pitchFamily="34" charset="0"/>
              </a:rPr>
              <a:t>НАЛОГОВОЙ СЛУЖБЫ ПО МОСКОВСКОЙ ОБЛАСТИ</a:t>
            </a:r>
            <a:endParaRPr lang="ru-RU" sz="1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000" y="2996952"/>
            <a:ext cx="8784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ДОКЛАД  НАЧАЛЬНИКА ОТДЕЛА 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НАЛОГООБЛОЖЕНИЯ ДОХОДОВ ФИЗИЧЕСКИХ ЛИЦ И АДМИНИСТРИРОВАНИЯ СТРАХОВЫХ ВЗНОСОВ УФНС РОССИИ ПО МОСКОВСКОЙ ОБЛАСТИ</a:t>
            </a:r>
            <a:b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ru-RU" sz="1700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Е.А.ГЛАЗУНОВОЙ</a:t>
            </a:r>
            <a:endParaRPr lang="ru-RU" sz="17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365105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solidFill>
                  <a:schemeClr val="bg1"/>
                </a:solidFill>
              </a:rPr>
              <a:t>Правоприменительная практика привлечения к налоговой ответственности налоговых агентов при камеральных проверках расчетов по форме 6-НДФЛ </a:t>
            </a:r>
            <a:r>
              <a:rPr lang="ru-RU" sz="2400" dirty="0" smtClean="0">
                <a:solidFill>
                  <a:schemeClr val="bg1"/>
                </a:solidFill>
                <a:latin typeface="Calibri" pitchFamily="34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ru-RU" sz="2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Москва 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14.06.2018</a:t>
            </a:r>
          </a:p>
          <a:p>
            <a:pPr algn="ctr"/>
            <a:endParaRPr lang="ru-RU" sz="26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0000" y="180000"/>
            <a:ext cx="323528" cy="100811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76456" y="6331386"/>
            <a:ext cx="4675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prstClr val="white"/>
                </a:solidFill>
                <a:latin typeface="Calibri" pitchFamily="34" charset="0"/>
              </a:rPr>
              <a:t>2</a:t>
            </a:r>
            <a:endParaRPr lang="ru-RU" sz="3000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88640"/>
            <a:ext cx="860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kern="0" dirty="0" smtClean="0">
                <a:latin typeface="Calibri" pitchFamily="34" charset="0"/>
                <a:cs typeface="Arial" pitchFamily="34" charset="0"/>
              </a:rPr>
              <a:t>Динамика поступлений НДФЛ в консолидированный бюджет Московской области от </a:t>
            </a:r>
            <a:r>
              <a:rPr lang="ru-RU" sz="2400" kern="0" smtClean="0">
                <a:latin typeface="Calibri" pitchFamily="34" charset="0"/>
                <a:cs typeface="Arial" pitchFamily="34" charset="0"/>
              </a:rPr>
              <a:t>налоговых агентов</a:t>
            </a:r>
            <a:endParaRPr lang="ru-RU" sz="2400" kern="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0000" y="180000"/>
            <a:ext cx="323528" cy="10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67544" y="1340768"/>
          <a:ext cx="396044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788024" y="908720"/>
          <a:ext cx="435597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6228184" y="1772816"/>
            <a:ext cx="896683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100" dirty="0" smtClean="0">
                <a:latin typeface="Calibri" pitchFamily="34" charset="0"/>
              </a:rPr>
              <a:t>млрд.руб.</a:t>
            </a:r>
            <a:endParaRPr lang="ru-RU" sz="11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6330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32440" y="6331386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ru-RU" sz="3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552" y="188641"/>
            <a:ext cx="860444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100" kern="0" dirty="0" smtClean="0"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ru-RU" sz="2400" kern="0" dirty="0" smtClean="0">
                <a:latin typeface="Calibri" pitchFamily="34" charset="0"/>
                <a:cs typeface="Arial" pitchFamily="34" charset="0"/>
              </a:rPr>
              <a:t>Штрафные санкции за неуплату НДФЛ налоговым агентом</a:t>
            </a:r>
          </a:p>
          <a:p>
            <a:pPr algn="ctr"/>
            <a:endParaRPr lang="ru-RU" sz="2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0000" y="180000"/>
            <a:ext cx="323528" cy="10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55576" y="1412776"/>
            <a:ext cx="763284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Clr>
                <a:srgbClr val="0066FF"/>
              </a:buClr>
              <a:buFont typeface="Wingdings" pitchFamily="2" charset="2"/>
              <a:buChar char="Ø"/>
            </a:pPr>
            <a:r>
              <a:rPr lang="ru-RU" dirty="0" smtClean="0">
                <a:latin typeface="Calibri" pitchFamily="34" charset="0"/>
              </a:rPr>
              <a:t> за </a:t>
            </a:r>
            <a:r>
              <a:rPr lang="ru-RU" dirty="0" err="1" smtClean="0">
                <a:latin typeface="Calibri" pitchFamily="34" charset="0"/>
              </a:rPr>
              <a:t>неудержание</a:t>
            </a:r>
            <a:r>
              <a:rPr lang="ru-RU" dirty="0" smtClean="0">
                <a:latin typeface="Calibri" pitchFamily="34" charset="0"/>
              </a:rPr>
              <a:t> (неполное удержание) налога</a:t>
            </a:r>
          </a:p>
          <a:p>
            <a:pPr>
              <a:lnSpc>
                <a:spcPct val="200000"/>
              </a:lnSpc>
              <a:buClr>
                <a:srgbClr val="0066FF"/>
              </a:buClr>
              <a:buFont typeface="Wingdings" pitchFamily="2" charset="2"/>
              <a:buChar char="Ø"/>
            </a:pPr>
            <a:r>
              <a:rPr lang="ru-RU" dirty="0" smtClean="0">
                <a:latin typeface="Calibri" pitchFamily="34" charset="0"/>
              </a:rPr>
              <a:t> за </a:t>
            </a:r>
            <a:r>
              <a:rPr lang="ru-RU" dirty="0" err="1" smtClean="0">
                <a:latin typeface="Calibri" pitchFamily="34" charset="0"/>
              </a:rPr>
              <a:t>неперечисление</a:t>
            </a:r>
            <a:r>
              <a:rPr lang="ru-RU" dirty="0" smtClean="0">
                <a:latin typeface="Calibri" pitchFamily="34" charset="0"/>
              </a:rPr>
              <a:t> налога</a:t>
            </a:r>
          </a:p>
          <a:p>
            <a:pPr>
              <a:lnSpc>
                <a:spcPct val="200000"/>
              </a:lnSpc>
              <a:buClr>
                <a:srgbClr val="0066FF"/>
              </a:buClr>
              <a:buFont typeface="Wingdings" pitchFamily="2" charset="2"/>
              <a:buChar char="Ø"/>
            </a:pPr>
            <a:r>
              <a:rPr lang="ru-RU" dirty="0" smtClean="0">
                <a:latin typeface="Calibri" pitchFamily="34" charset="0"/>
              </a:rPr>
              <a:t> за  несвоевременное перечисление налога</a:t>
            </a:r>
          </a:p>
          <a:p>
            <a:pPr>
              <a:lnSpc>
                <a:spcPct val="200000"/>
              </a:lnSpc>
              <a:buClr>
                <a:srgbClr val="0066FF"/>
              </a:buClr>
              <a:buFont typeface="Wingdings" pitchFamily="2" charset="2"/>
              <a:buChar char="Ø"/>
            </a:pPr>
            <a:r>
              <a:rPr lang="ru-RU" dirty="0" smtClean="0">
                <a:latin typeface="Calibri" pitchFamily="34" charset="0"/>
              </a:rPr>
              <a:t> за неполное перечисление налога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ru-RU" dirty="0" smtClean="0">
              <a:latin typeface="Calibri" pitchFamily="34" charset="0"/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ru-RU" dirty="0" smtClean="0">
              <a:latin typeface="Calibri" pitchFamily="34" charset="0"/>
            </a:endParaRPr>
          </a:p>
          <a:p>
            <a:pPr algn="ctr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2000" dirty="0" smtClean="0">
                <a:latin typeface="Calibri" pitchFamily="34" charset="0"/>
              </a:rPr>
              <a:t>Размер штрафа –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20 %</a:t>
            </a:r>
          </a:p>
          <a:p>
            <a:pPr algn="ctr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2000" dirty="0" smtClean="0">
                <a:latin typeface="Calibri" pitchFamily="34" charset="0"/>
              </a:rPr>
              <a:t>от суммы налога, которая не удержана и (или) не перечислена в бюджет (ст. 123 НК РФ)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ru-RU" dirty="0" smtClean="0"/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32440" y="6331386"/>
            <a:ext cx="7920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ru-RU" sz="3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552" y="188641"/>
            <a:ext cx="860444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100" kern="0" dirty="0" smtClean="0"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ru-RU" sz="2400" kern="0" dirty="0" smtClean="0">
                <a:latin typeface="Calibri" pitchFamily="34" charset="0"/>
                <a:cs typeface="Arial" pitchFamily="34" charset="0"/>
              </a:rPr>
              <a:t>Штрафы за нарушения при сдаче расчета по форме 6-НДФЛ</a:t>
            </a:r>
          </a:p>
          <a:p>
            <a:pPr algn="ctr"/>
            <a:endParaRPr lang="ru-RU" sz="2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80000" y="180000"/>
            <a:ext cx="323528" cy="10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55576" y="1196752"/>
            <a:ext cx="7632848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66FF"/>
              </a:buClr>
              <a:buFont typeface="+mj-lt"/>
              <a:buAutoNum type="arabicPeriod"/>
            </a:pPr>
            <a:r>
              <a:rPr lang="ru-RU" dirty="0" smtClean="0">
                <a:latin typeface="Calibri" pitchFamily="34" charset="0"/>
              </a:rPr>
              <a:t>За несвоевременное представление:</a:t>
            </a:r>
          </a:p>
          <a:p>
            <a:pPr marL="720000" indent="-342900">
              <a:lnSpc>
                <a:spcPct val="150000"/>
              </a:lnSpc>
              <a:buClr>
                <a:srgbClr val="0066FF"/>
              </a:buClr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1000 руб. за каждый полный и неполный месяц нарушения срока (</a:t>
            </a:r>
            <a:r>
              <a:rPr lang="ru-RU" dirty="0" smtClean="0">
                <a:latin typeface="Calibri" pitchFamily="34" charset="0"/>
              </a:rPr>
              <a:t>пп. 1.2 п. 1 </a:t>
            </a:r>
            <a:r>
              <a:rPr lang="ru-RU" dirty="0" smtClean="0">
                <a:latin typeface="Calibri" pitchFamily="34" charset="0"/>
              </a:rPr>
              <a:t>ст. 126 НК РФ)</a:t>
            </a:r>
          </a:p>
          <a:p>
            <a:pPr marL="720000" indent="-342900">
              <a:lnSpc>
                <a:spcPct val="150000"/>
              </a:lnSpc>
              <a:buClr>
                <a:srgbClr val="0066FF"/>
              </a:buClr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приостановка операций по банковским счетам (переводы электронных денежных средств) (п. 6 ст. 6.1, п. 3.2 ст. 76 НК РФ)</a:t>
            </a:r>
          </a:p>
          <a:p>
            <a:pPr marL="720000" indent="-342900">
              <a:lnSpc>
                <a:spcPct val="150000"/>
              </a:lnSpc>
              <a:buClr>
                <a:srgbClr val="0066FF"/>
              </a:buClr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административная ответственность от 300 до 500 рублей (п. 1 ст. 15.6 </a:t>
            </a:r>
            <a:r>
              <a:rPr lang="ru-RU" dirty="0" err="1" smtClean="0">
                <a:latin typeface="Calibri" pitchFamily="34" charset="0"/>
              </a:rPr>
              <a:t>КоАП</a:t>
            </a:r>
            <a:r>
              <a:rPr lang="ru-RU" dirty="0" smtClean="0">
                <a:latin typeface="Calibri" pitchFamily="34" charset="0"/>
              </a:rPr>
              <a:t> РФ)</a:t>
            </a:r>
          </a:p>
          <a:p>
            <a:pPr marL="720000" indent="-342900">
              <a:buClr>
                <a:srgbClr val="0066FF"/>
              </a:buClr>
              <a:buFont typeface="Arial" pitchFamily="34" charset="0"/>
              <a:buChar char="•"/>
            </a:pPr>
            <a:endParaRPr lang="ru-RU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0066FF"/>
              </a:buClr>
              <a:buFont typeface="+mj-lt"/>
              <a:buAutoNum type="arabicPeriod" startAt="2"/>
            </a:pPr>
            <a:r>
              <a:rPr lang="ru-RU" dirty="0" smtClean="0">
                <a:latin typeface="Calibri" pitchFamily="34" charset="0"/>
              </a:rPr>
              <a:t>За ошибки и недостоверные сведения</a:t>
            </a:r>
          </a:p>
          <a:p>
            <a:pPr marL="720000" indent="-342900">
              <a:lnSpc>
                <a:spcPct val="150000"/>
              </a:lnSpc>
              <a:buClr>
                <a:srgbClr val="0066FF"/>
              </a:buClr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500 рублей (п. 1 ст. 126.1 НК РФ)</a:t>
            </a:r>
          </a:p>
          <a:p>
            <a:pPr marL="720000" indent="-342900">
              <a:buClr>
                <a:srgbClr val="0066FF"/>
              </a:buClr>
              <a:buFont typeface="Arial" pitchFamily="34" charset="0"/>
              <a:buChar char="•"/>
            </a:pPr>
            <a:endParaRPr lang="ru-RU" dirty="0" smtClean="0">
              <a:latin typeface="Calibri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0066FF"/>
              </a:buClr>
              <a:buFont typeface="+mj-lt"/>
              <a:buAutoNum type="arabicPeriod" startAt="3"/>
            </a:pPr>
            <a:r>
              <a:rPr lang="ru-RU" dirty="0" smtClean="0">
                <a:latin typeface="Calibri" pitchFamily="34" charset="0"/>
              </a:rPr>
              <a:t>За нарушение  способа представления</a:t>
            </a:r>
          </a:p>
          <a:p>
            <a:pPr marL="720000" indent="-342900">
              <a:lnSpc>
                <a:spcPct val="150000"/>
              </a:lnSpc>
              <a:buClr>
                <a:srgbClr val="0066FF"/>
              </a:buClr>
              <a:buFont typeface="Arial" pitchFamily="34" charset="0"/>
              <a:buChar char="•"/>
            </a:pPr>
            <a:r>
              <a:rPr lang="ru-RU" dirty="0" smtClean="0">
                <a:latin typeface="Calibri" pitchFamily="34" charset="0"/>
              </a:rPr>
              <a:t>200 рублей (ст. 119.1 НК РФ)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76456" y="6331386"/>
            <a:ext cx="4675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ru-RU" sz="3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88640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kern="0" dirty="0" smtClean="0">
                <a:latin typeface="Calibri" pitchFamily="34" charset="0"/>
                <a:cs typeface="Arial" pitchFamily="34" charset="0"/>
              </a:rPr>
              <a:t>Результаты камерального контроля расчетов по форме 6-НДФЛ</a:t>
            </a:r>
            <a:endParaRPr lang="ru-RU" sz="2400" kern="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0000" y="180000"/>
            <a:ext cx="323528" cy="10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79512" y="1340768"/>
          <a:ext cx="388843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923928" y="1268760"/>
          <a:ext cx="482453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105273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Количество решений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105273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Предъявлено штрафных санкций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288467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75656" y="3068960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spc="250" dirty="0" smtClean="0">
                <a:solidFill>
                  <a:srgbClr val="144160"/>
                </a:solidFill>
              </a:rPr>
              <a:t>Спасибо за внимание!</a:t>
            </a:r>
            <a:endParaRPr lang="ru-RU" sz="2800" b="1" i="1" spc="250" dirty="0">
              <a:solidFill>
                <a:srgbClr val="1441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0000" y="180000"/>
            <a:ext cx="323528" cy="10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604448" y="6309320"/>
            <a:ext cx="648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10217</TotalTime>
  <Words>280</Words>
  <Application>Microsoft Office PowerPoint</Application>
  <PresentationFormat>Экран (4:3)</PresentationFormat>
  <Paragraphs>64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 Ю. Жирихина</dc:creator>
  <cp:lastModifiedBy>Бойко</cp:lastModifiedBy>
  <cp:revision>800</cp:revision>
  <dcterms:modified xsi:type="dcterms:W3CDTF">2018-06-13T08:47:04Z</dcterms:modified>
</cp:coreProperties>
</file>