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76" r:id="rId2"/>
    <p:sldId id="358" r:id="rId3"/>
    <p:sldId id="361" r:id="rId4"/>
    <p:sldId id="362" r:id="rId5"/>
    <p:sldId id="363" r:id="rId6"/>
    <p:sldId id="364" r:id="rId7"/>
    <p:sldId id="365" r:id="rId8"/>
    <p:sldId id="366" r:id="rId9"/>
    <p:sldId id="367" r:id="rId10"/>
    <p:sldId id="369" r:id="rId11"/>
    <p:sldId id="370" r:id="rId12"/>
    <p:sldId id="372" r:id="rId13"/>
    <p:sldId id="360" r:id="rId14"/>
    <p:sldId id="368" r:id="rId15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9E"/>
    <a:srgbClr val="3366FF"/>
    <a:srgbClr val="3333CC"/>
    <a:srgbClr val="0066FF"/>
    <a:srgbClr val="052197"/>
    <a:srgbClr val="0033CC"/>
    <a:srgbClr val="0066CC"/>
    <a:srgbClr val="0072CE"/>
    <a:srgbClr val="8A8C8E"/>
    <a:srgbClr val="D5D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2" autoAdjust="0"/>
    <p:restoredTop sz="94640" autoAdjust="0"/>
  </p:normalViewPr>
  <p:slideViewPr>
    <p:cSldViewPr>
      <p:cViewPr varScale="1">
        <p:scale>
          <a:sx n="84" d="100"/>
          <a:sy n="84" d="100"/>
        </p:scale>
        <p:origin x="-1430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0D1F9-2063-4CCB-83D8-0089DC08C48B}" type="datetimeFigureOut">
              <a:rPr lang="ru-RU" smtClean="0"/>
              <a:pPr/>
              <a:t>30.01.2020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22E4BF-F21C-448A-8FFE-69F2A0ED40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4416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707BF-D96E-4930-9F75-A3E8BCB97E97}" type="datetimeFigureOut">
              <a:rPr lang="ru-RU" smtClean="0"/>
              <a:pPr/>
              <a:t>30.01.2020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E23EC-69E7-49BA-BEF1-9B434E57E9A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253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8" y="1428"/>
            <a:ext cx="9142642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3363691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/>
              <a:t>НАЗВАНИЕ ПРЕЗЕНТАЦИИ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6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22.12.2012</a:t>
            </a:r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958" indent="0">
              <a:buNone/>
              <a:defRPr sz="2800"/>
            </a:lvl2pPr>
            <a:lvl3pPr marL="913916" indent="0">
              <a:buNone/>
              <a:defRPr sz="2400"/>
            </a:lvl3pPr>
            <a:lvl4pPr marL="1370874" indent="0">
              <a:buNone/>
              <a:defRPr sz="2000"/>
            </a:lvl4pPr>
            <a:lvl5pPr marL="1827832" indent="0">
              <a:buNone/>
              <a:defRPr sz="2000"/>
            </a:lvl5pPr>
            <a:lvl6pPr marL="2284789" indent="0">
              <a:buNone/>
              <a:defRPr sz="2000"/>
            </a:lvl6pPr>
            <a:lvl7pPr marL="2741748" indent="0">
              <a:buNone/>
              <a:defRPr sz="2000"/>
            </a:lvl7pPr>
            <a:lvl8pPr marL="3198706" indent="0">
              <a:buNone/>
              <a:defRPr sz="2000"/>
            </a:lvl8pPr>
            <a:lvl9pPr marL="3655663" indent="0">
              <a:buNone/>
              <a:defRPr sz="2000"/>
            </a:lvl9pPr>
          </a:lstStyle>
          <a:p>
            <a:r>
              <a:rPr lang="ru-RU" dirty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5746" indent="2783">
              <a:defRPr>
                <a:latin typeface="+mj-lt"/>
              </a:defRPr>
            </a:lvl2pPr>
            <a:lvl3pPr marL="550817" indent="-228116">
              <a:tabLst/>
              <a:defRPr>
                <a:latin typeface="+mj-lt"/>
              </a:defRPr>
            </a:lvl3pPr>
            <a:lvl4pPr marL="0" indent="315746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26640" y="5127078"/>
            <a:ext cx="923618" cy="376853"/>
          </a:xfrm>
          <a:prstGeom prst="rect">
            <a:avLst/>
          </a:prstGeom>
          <a:noFill/>
        </p:spPr>
        <p:txBody>
          <a:bodyPr wrap="square" lIns="80119" tIns="40060" rIns="80119" bIns="4006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501071"/>
            <a:ext cx="7337192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" y="472"/>
            <a:ext cx="9142643" cy="6855616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7" y="1606873"/>
            <a:ext cx="7320689" cy="4829253"/>
          </a:xfrm>
        </p:spPr>
        <p:txBody>
          <a:bodyPr/>
          <a:lstStyle>
            <a:lvl1pPr marL="318529" indent="0">
              <a:buFontTx/>
              <a:buNone/>
              <a:defRPr b="1">
                <a:latin typeface="+mj-lt"/>
              </a:defRPr>
            </a:lvl1pPr>
            <a:lvl2pPr marL="318529" indent="0">
              <a:defRPr>
                <a:latin typeface="+mj-lt"/>
              </a:defRPr>
            </a:lvl2pPr>
            <a:lvl3pPr marL="550817" indent="-228116">
              <a:defRPr>
                <a:latin typeface="+mj-lt"/>
              </a:defRPr>
            </a:lvl3pPr>
            <a:lvl4pPr marL="0" indent="315746">
              <a:defRPr>
                <a:latin typeface="+mj-lt"/>
              </a:defRPr>
            </a:lvl4pPr>
            <a:lvl5pPr marL="1257421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26" y="501071"/>
            <a:ext cx="7337901" cy="1105803"/>
          </a:xfrm>
        </p:spPr>
        <p:txBody>
          <a:bodyPr/>
          <a:lstStyle>
            <a:lvl1pPr marL="0" marR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391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" y="2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7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7" y="3429720"/>
            <a:ext cx="7320689" cy="300640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5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8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8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7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7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6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31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6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6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3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8" indent="0">
              <a:buNone/>
              <a:defRPr sz="2000" b="1"/>
            </a:lvl2pPr>
            <a:lvl3pPr marL="913916" indent="0">
              <a:buNone/>
              <a:defRPr sz="1800" b="1"/>
            </a:lvl3pPr>
            <a:lvl4pPr marL="1370874" indent="0">
              <a:buNone/>
              <a:defRPr sz="1600" b="1"/>
            </a:lvl4pPr>
            <a:lvl5pPr marL="1827832" indent="0">
              <a:buNone/>
              <a:defRPr sz="1600" b="1"/>
            </a:lvl5pPr>
            <a:lvl6pPr marL="2284789" indent="0">
              <a:buNone/>
              <a:defRPr sz="1600" b="1"/>
            </a:lvl6pPr>
            <a:lvl7pPr marL="2741748" indent="0">
              <a:buNone/>
              <a:defRPr sz="1600" b="1"/>
            </a:lvl7pPr>
            <a:lvl8pPr marL="3198706" indent="0">
              <a:buNone/>
              <a:defRPr sz="1600" b="1"/>
            </a:lvl8pPr>
            <a:lvl9pPr marL="3655663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3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359" y="1914"/>
            <a:ext cx="9142643" cy="68556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5872591"/>
            <a:ext cx="567428" cy="653106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958" indent="0">
              <a:buNone/>
              <a:defRPr sz="1200"/>
            </a:lvl2pPr>
            <a:lvl3pPr marL="913916" indent="0">
              <a:buNone/>
              <a:defRPr sz="1000"/>
            </a:lvl3pPr>
            <a:lvl4pPr marL="1370874" indent="0">
              <a:buNone/>
              <a:defRPr sz="900"/>
            </a:lvl4pPr>
            <a:lvl5pPr marL="1827832" indent="0">
              <a:buNone/>
              <a:defRPr sz="900"/>
            </a:lvl5pPr>
            <a:lvl6pPr marL="2284789" indent="0">
              <a:buNone/>
              <a:defRPr sz="900"/>
            </a:lvl6pPr>
            <a:lvl7pPr marL="2741748" indent="0">
              <a:buNone/>
              <a:defRPr sz="900"/>
            </a:lvl7pPr>
            <a:lvl8pPr marL="3198706" indent="0">
              <a:buNone/>
              <a:defRPr sz="900"/>
            </a:lvl8pPr>
            <a:lvl9pPr marL="3655663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55" y="490023"/>
            <a:ext cx="7343873" cy="1110281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55" y="1600200"/>
            <a:ext cx="7343873" cy="4835924"/>
          </a:xfrm>
          <a:prstGeom prst="rect">
            <a:avLst/>
          </a:prstGeom>
        </p:spPr>
        <p:txBody>
          <a:bodyPr vert="horz" lIns="91392" tIns="45696" rIns="91392" bIns="45696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6356353"/>
            <a:ext cx="2133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3" y="6356353"/>
            <a:ext cx="2895600" cy="365125"/>
          </a:xfrm>
          <a:prstGeom prst="rect">
            <a:avLst/>
          </a:prstGeom>
        </p:spPr>
        <p:txBody>
          <a:bodyPr vert="horz" lIns="91392" tIns="45696" rIns="91392" bIns="45696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 vert="horz" lIns="91392" tIns="45696" rIns="91392" bIns="45696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00AB3B5C-3321-4FC9-97FA-BF707612959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 spd="med">
    <p:split orient="vert"/>
  </p:transition>
  <p:hf hdr="0" dt="0"/>
  <p:txStyles>
    <p:titleStyle>
      <a:lvl1pPr algn="l" defTabSz="913916" rtl="0" eaLnBrk="1" latinLnBrk="0" hangingPunct="1">
        <a:lnSpc>
          <a:spcPts val="4556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8529" indent="0" algn="l" defTabSz="913916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8529" indent="0" algn="l" defTabSz="913916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4539" indent="-228116" algn="l" defTabSz="913916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5746" algn="just" defTabSz="913916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421" indent="0" algn="l" defTabSz="913916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13269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226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85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143" indent="-228479" algn="l" defTabSz="913916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1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74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32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89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48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706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63" algn="l" defTabSz="91391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2924944"/>
            <a:ext cx="8712968" cy="273630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исчисления НДС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субсидий из бюджетов бюджетной системы Российской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 Основные изменения и актуальные вопросы.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налогообложения юридических лиц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Пыркин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Виталий Александрович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3200" dirty="0"/>
              <a:t/>
            </a:r>
            <a:br>
              <a:rPr lang="ru-RU" sz="3200" dirty="0"/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5877272"/>
            <a:ext cx="6400800" cy="741162"/>
          </a:xfrm>
        </p:spPr>
        <p:txBody>
          <a:bodyPr>
            <a:normAutofit fontScale="92500" lnSpcReduction="20000"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578953"/>
      </p:ext>
    </p:extLst>
  </p:cSld>
  <p:clrMapOvr>
    <a:masterClrMapping/>
  </p:clrMapOvr>
  <p:transition spd="med">
    <p:split orient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01071"/>
            <a:ext cx="8208912" cy="1105803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4949187"/>
              </p:ext>
            </p:extLst>
          </p:nvPr>
        </p:nvGraphicFramePr>
        <p:xfrm>
          <a:off x="539552" y="2780928"/>
          <a:ext cx="7560840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03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61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427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2614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4097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НДС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 восстановлению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endParaRPr lang="ru-RU" sz="20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Компенсированная субсидией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стоимость приобретенных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товаров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 </a:t>
                      </a:r>
                      <a:endParaRPr lang="ru-RU" sz="20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Общая стоимость приобретенных товаров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НДС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537744"/>
      </p:ext>
    </p:extLst>
  </p:cSld>
  <p:clrMapOvr>
    <a:masterClrMapping/>
  </p:clrMapOvr>
  <p:transition spd="med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772816"/>
            <a:ext cx="7675782" cy="4663310"/>
          </a:xfrm>
        </p:spPr>
        <p:txBody>
          <a:bodyPr>
            <a:noAutofit/>
          </a:bodyPr>
          <a:lstStyle/>
          <a:p>
            <a:pPr marL="0" indent="444500" algn="just">
              <a:spcBef>
                <a:spcPts val="0"/>
              </a:spcBef>
            </a:pP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 </a:t>
            </a:r>
          </a:p>
          <a:p>
            <a:pPr marL="0" indent="444500" algn="just">
              <a:spcBef>
                <a:spcPts val="0"/>
              </a:spcBef>
            </a:pP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ноябрь 2019 года организация «Мечта» получила субсидию на возмещение затрат на приобретенные ранее товары - 2 000 000 руб.</a:t>
            </a:r>
          </a:p>
          <a:p>
            <a:pPr marL="0" indent="444500" algn="just">
              <a:spcBef>
                <a:spcPts val="0"/>
              </a:spcBef>
            </a:pP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Товары были приобретены в апреле 2019 года на сумму </a:t>
            </a:r>
            <a:r>
              <a:rPr lang="ru-RU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3 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000 000 руб. (в том числе НДС 20% - 500 000 руб.). НДС в размере 500 000 руб. принят к вычету во II квартале 2019 года.</a:t>
            </a:r>
          </a:p>
          <a:p>
            <a:pPr marL="0" indent="444500" algn="just">
              <a:spcBef>
                <a:spcPts val="0"/>
              </a:spcBef>
            </a:pP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НДС, который должен быть восстановлен в </a:t>
            </a:r>
            <a:r>
              <a:rPr lang="en-US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ru-RU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квартале 2019 года, - 0,67 (2 000 0000 руб. / 3 000 000 руб.). Сумма НДС к восстановлению - 335 000 руб. (500 000 руб. x </a:t>
            </a:r>
            <a:r>
              <a:rPr lang="ru-RU" sz="22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0,67).</a:t>
            </a:r>
            <a:endParaRPr lang="ru-RU" sz="22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44500" algn="just">
              <a:spcBef>
                <a:spcPts val="0"/>
              </a:spcBef>
            </a:pPr>
            <a:r>
              <a:rPr lang="ru-RU" sz="22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335 000 руб. будет учтена в прочих расходах для целей исчисления налога на прибыль в ноябре 2019 года.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501071"/>
            <a:ext cx="8280920" cy="1105803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3748775"/>
      </p:ext>
    </p:extLst>
  </p:cSld>
  <p:clrMapOvr>
    <a:masterClrMapping/>
  </p:clrMapOvr>
  <p:transition spd="med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412776"/>
            <a:ext cx="7560840" cy="4829253"/>
          </a:xfrm>
        </p:spPr>
        <p:txBody>
          <a:bodyPr>
            <a:normAutofit fontScale="62500" lnSpcReduction="20000"/>
          </a:bodyPr>
          <a:lstStyle/>
          <a:p>
            <a:pPr marL="0" indent="630238" algn="just">
              <a:lnSpc>
                <a:spcPct val="120000"/>
              </a:lnSpc>
              <a:spcBef>
                <a:spcPts val="0"/>
              </a:spcBef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Налогоплательщикам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необходимо:</a:t>
            </a:r>
          </a:p>
          <a:p>
            <a:pPr marL="0" indent="630238" algn="just">
              <a:lnSpc>
                <a:spcPct val="120000"/>
              </a:lnSpc>
              <a:spcBef>
                <a:spcPts val="0"/>
              </a:spcBef>
            </a:pP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30238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 предоставлении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субсидий: цель получения, включает или не включает НДС, полностью или в части покрывает затраты.</a:t>
            </a:r>
          </a:p>
          <a:p>
            <a:pPr marL="0" indent="457200" algn="just">
              <a:lnSpc>
                <a:spcPct val="120000"/>
              </a:lnSpc>
              <a:spcBef>
                <a:spcPts val="0"/>
              </a:spcBef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необходимо исходить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конкретной величины субсидии, сформированной и выделенной на основании соответствующей сметы или иного документа, подтверждающего размер фактически понесенных затрат с учетом налога и проверить сформирована эта стоимость с учетом НДС, предъявленного поставщиками или же сумма субсидии покрывает стоимость произведенных затрат без учета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НДС.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algn="just">
              <a:lnSpc>
                <a:spcPct val="120000"/>
              </a:lnSpc>
              <a:spcBef>
                <a:spcPts val="0"/>
              </a:spcBef>
            </a:pP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630238"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Вести раздельный учет </a:t>
            </a:r>
            <a:r>
              <a:rPr lang="ru-RU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субсидий без определенных </a:t>
            </a:r>
            <a:r>
              <a:rPr lang="ru-RU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целей.</a:t>
            </a:r>
            <a:endParaRPr lang="ru-RU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7"/>
            <a:ext cx="8280920" cy="936104"/>
          </a:xfrm>
        </p:spPr>
        <p:txBody>
          <a:bodyPr>
            <a:normAutofit/>
          </a:bodyPr>
          <a:lstStyle/>
          <a:p>
            <a:pPr algn="ctr"/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налогового учета при получения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 из бюджетов бюджетной системы РФ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858861"/>
      </p:ext>
    </p:extLst>
  </p:cSld>
  <p:clrMapOvr>
    <a:masterClrMapping/>
  </p:clrMapOvr>
  <p:transition spd="med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2276872"/>
            <a:ext cx="7776865" cy="4159254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2 статьи 154 НК РФ;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2 пункта 1 статьи 162 НК РФ;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2.1 пункта 3 статьи 170 НК РФ;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подпункт 6 пункта 3 статьи 170 НК РФ;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пункты 1, 2 статьи 171 НК РФ;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пункт 1 статьи 172 НК РФ.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ru-RU" sz="2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spcBef>
                <a:spcPts val="0"/>
              </a:spcBef>
            </a:pPr>
            <a:endParaRPr lang="ru-RU" sz="2200" b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8136904" cy="1584176"/>
          </a:xfrm>
        </p:spPr>
        <p:txBody>
          <a:bodyPr>
            <a:noAutofit/>
          </a:bodyPr>
          <a:lstStyle/>
          <a:p>
            <a:pPr algn="ctr"/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Нормы налогового законодательства, регламентирующие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налогообложение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при получении субсидий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67F8DE5-6FD9-4E3C-87DB-825AA74A74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080"/>
            <a:ext cx="2440605" cy="208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5514638"/>
      </p:ext>
    </p:extLst>
  </p:cSld>
  <p:clrMapOvr>
    <a:masterClrMapping/>
  </p:clrMapOvr>
  <p:transition spd="med"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2348880"/>
            <a:ext cx="8928992" cy="4392488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algn="ctr"/>
            <a:endParaRPr lang="ru-RU" sz="2300" b="1" dirty="0">
              <a:solidFill>
                <a:schemeClr val="bg1"/>
              </a:solidFill>
              <a:latin typeface="+mj-lt"/>
              <a:cs typeface="Times New Roman" pitchFamily="18" charset="0"/>
            </a:endParaRPr>
          </a:p>
          <a:p>
            <a:pPr algn="ctr"/>
            <a:r>
              <a:rPr lang="ru-RU" sz="4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23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17389685"/>
      </p:ext>
    </p:extLst>
  </p:cSld>
  <p:clrMapOvr>
    <a:masterClrMapping/>
  </p:clrMapOvr>
  <p:transition spd="med"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="" xmlns:a16="http://schemas.microsoft.com/office/drawing/2014/main" id="{CE4EA734-BFA5-43CD-9DC7-77EAD911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637" y="1606873"/>
            <a:ext cx="7493779" cy="4829253"/>
          </a:xfrm>
        </p:spPr>
        <p:txBody>
          <a:bodyPr/>
          <a:lstStyle/>
          <a:p>
            <a:pPr marL="317500" indent="577850" algn="just"/>
            <a:endParaRPr lang="en-US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577850" algn="just">
              <a:spcBef>
                <a:spcPts val="0"/>
              </a:spcBef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 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(лат. </a:t>
            </a:r>
            <a:r>
              <a:rPr lang="ru-RU" sz="2800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subsidium</a:t>
            </a: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помощь, поддержка) - разовое пособие в денежной или натуральной форме, предоставляемое из средств государственного бюджета, местных бюджетов или из специальных фондов физическим и юридическим </a:t>
            </a:r>
            <a:r>
              <a:rPr lang="ru-RU" sz="28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лицам. </a:t>
            </a:r>
            <a:endParaRPr lang="ru-RU" sz="2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>
            <a:extLst>
              <a:ext uri="{FF2B5EF4-FFF2-40B4-BE49-F238E27FC236}">
                <a16:creationId xmlns="" xmlns:a16="http://schemas.microsoft.com/office/drawing/2014/main" id="{EE5BAAD5-A517-4AEE-8D22-7CECB2BC9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Субсидия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63868C7-1053-41B0-9E3B-B2054812983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82CE9D34-8F33-4D12-BA2B-19F70A7D8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3761" y="4653135"/>
            <a:ext cx="1680567" cy="161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05323"/>
      </p:ext>
    </p:extLst>
  </p:cSld>
  <p:clrMapOvr>
    <a:masterClrMapping/>
  </p:clrMapOvr>
  <p:transition spd="med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768099"/>
            <a:ext cx="8064895" cy="4829253"/>
          </a:xfrm>
        </p:spPr>
        <p:txBody>
          <a:bodyPr>
            <a:normAutofit fontScale="85000" lnSpcReduction="10000"/>
          </a:bodyPr>
          <a:lstStyle/>
          <a:p>
            <a:pPr marL="87313" indent="357188" algn="just">
              <a:lnSpc>
                <a:spcPct val="120000"/>
              </a:lnSpc>
              <a:spcBef>
                <a:spcPts val="0"/>
              </a:spcBef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налоговом законодательстве закреплен особый порядок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вычету «входного»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НДС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получения субсидий из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бюджета.</a:t>
            </a:r>
          </a:p>
          <a:p>
            <a:pPr marL="87313" indent="357188" algn="ctr">
              <a:lnSpc>
                <a:spcPct val="120000"/>
              </a:lnSpc>
              <a:spcBef>
                <a:spcPts val="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19.07.2011 № 245-ФЗ)</a:t>
            </a:r>
          </a:p>
          <a:p>
            <a:pPr marL="87313" indent="357188" algn="just">
              <a:lnSpc>
                <a:spcPct val="120000"/>
              </a:lnSpc>
              <a:spcBef>
                <a:spcPts val="0"/>
              </a:spcBef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нормы дополнены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положением, которое установило, что вышеуказанный порядок применяется независимо от уровня бюджета (действует не только для субсидий из федерального бюджета).</a:t>
            </a:r>
          </a:p>
          <a:p>
            <a:pPr marL="87313" indent="357188" algn="ctr">
              <a:lnSpc>
                <a:spcPct val="120000"/>
              </a:lnSpc>
              <a:spcBef>
                <a:spcPts val="0"/>
              </a:spcBef>
            </a:pP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от 30.11.2016 № 401-ФЗ)</a:t>
            </a:r>
          </a:p>
          <a:p>
            <a:pPr marL="87313" indent="357188" algn="just">
              <a:lnSpc>
                <a:spcPct val="120000"/>
              </a:lnSpc>
              <a:spcBef>
                <a:spcPts val="0"/>
              </a:spcBef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Законодателем внесены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необходимости восстановить НДС при получении субсидии, как полностью, так и частично покрывающей стоимость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приобретения. Кроме того, указанный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распространился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получение бюджетных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инвестиций. </a:t>
            </a:r>
          </a:p>
          <a:p>
            <a:pPr marL="87313" indent="357188" algn="ctr">
              <a:lnSpc>
                <a:spcPct val="120000"/>
              </a:lnSpc>
              <a:spcBef>
                <a:spcPts val="0"/>
              </a:spcBef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27.11.2017 № 335-ФЗ)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01638"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80920" cy="1105803"/>
          </a:xfrm>
        </p:spPr>
        <p:txBody>
          <a:bodyPr vert="horz" lIns="91392" tIns="45696" rIns="91392" bIns="45696" rtlCol="0" anchor="ctr"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законодательных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актов, регламентирующих налогообложение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при получении субсидий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3714799"/>
      </p:ext>
    </p:extLst>
  </p:cSld>
  <p:clrMapOvr>
    <a:masterClrMapping/>
  </p:clrMapOvr>
  <p:transition spd="med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606873"/>
            <a:ext cx="7848871" cy="4829253"/>
          </a:xfrm>
        </p:spPr>
        <p:txBody>
          <a:bodyPr>
            <a:normAutofit fontScale="92500" lnSpcReduction="20000"/>
          </a:bodyPr>
          <a:lstStyle/>
          <a:p>
            <a:pPr marL="0" indent="808038" algn="just">
              <a:lnSpc>
                <a:spcPct val="110000"/>
              </a:lnSpc>
              <a:spcBef>
                <a:spcPts val="0"/>
              </a:spcBef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Начиная с 2019 года 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настоящее время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установлены следующие положения:</a:t>
            </a:r>
          </a:p>
          <a:p>
            <a:pPr marL="0" indent="808038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НДС при приобретении товаров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ввозе товаров в Российскую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Федерацию, уплаченные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субсидий,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вычету не подлежат;</a:t>
            </a:r>
          </a:p>
          <a:p>
            <a:pPr marL="0" indent="808038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приобретения товаров частично за счет субсидий суммы «входного» и «ввозного» НДС подлежат вычету в соответствующей доле;</a:t>
            </a:r>
          </a:p>
          <a:p>
            <a:pPr marL="0" indent="808038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налогоплательщик обязан вести раздельный учет затрат,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выделяя затраты, осуществляемые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счет субсидий;</a:t>
            </a:r>
          </a:p>
          <a:p>
            <a:pPr marL="0" indent="808038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получения субсидий на возмещение ранее понесенных затрат на приобретение товаров или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уплаченного </a:t>
            </a:r>
            <a:r>
              <a:rPr lang="ru-RU" sz="24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налога при ввозе товаров на территорию РФ суммы НДС, ранее принятого к вычету, подлежат </a:t>
            </a:r>
            <a:r>
              <a:rPr lang="ru-RU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восстановлению.</a:t>
            </a:r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(Федеральный закон от 27.11.2018 N 424-ФЗ)</a:t>
            </a:r>
          </a:p>
          <a:p>
            <a:pPr marL="317500" indent="490538" algn="ctr"/>
            <a:endParaRPr lang="ru-RU" sz="24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just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just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just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just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17500" indent="490538" algn="just"/>
            <a:endParaRPr lang="ru-RU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80920" cy="1105803"/>
          </a:xfrm>
        </p:spPr>
        <p:txBody>
          <a:bodyPr vert="horz" lIns="91392" tIns="45696" rIns="91392" bIns="45696" rtlCol="0" anchor="ctr"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законодательных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актов, </a:t>
            </a:r>
            <a:r>
              <a:rPr lang="ru-RU" sz="2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регламентирующих налогообложение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НДС при получении субсидий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816668"/>
      </p:ext>
    </p:extLst>
  </p:cSld>
  <p:clrMapOvr>
    <a:masterClrMapping/>
  </p:clrMapOvr>
  <p:transition spd="med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96752"/>
            <a:ext cx="7992888" cy="4918471"/>
          </a:xfrm>
        </p:spPr>
        <p:txBody>
          <a:bodyPr>
            <a:noAutofit/>
          </a:bodyPr>
          <a:lstStyle/>
          <a:p>
            <a:pPr marL="0" indent="401638" algn="just">
              <a:spcBef>
                <a:spcPts val="0"/>
              </a:spcBef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Субсидии, полученные из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бюджета,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в  налоговую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базу,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если они получены в счет оплаты товаров (работ, услуг), реализуемых с НДС. </a:t>
            </a:r>
          </a:p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(Письма Минфина России от 25.04.2018 № 03-07-11/28036, от 02.04.2018 №07-15/20870).</a:t>
            </a:r>
          </a:p>
          <a:p>
            <a:pPr marL="0" indent="363538" algn="just">
              <a:spcBef>
                <a:spcPts val="0"/>
              </a:spcBef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налоговую базу не включаются субсидии, если они направлены на:</a:t>
            </a:r>
          </a:p>
          <a:p>
            <a:pPr marL="0" indent="36353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потерь при реализации товаров (работ, услуг), где применяются государственные регулируемые цены или цены с учетом льгот;</a:t>
            </a:r>
          </a:p>
          <a:p>
            <a:pPr algn="ctr"/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(п. 2 ст. 154 НК РФ (Письмо Минфина России от 15.05.2019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№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03-07-11/34601)</a:t>
            </a:r>
          </a:p>
          <a:p>
            <a:pPr marL="0" indent="363538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финансирование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затрат на приобретение товаров (работ, услуг), </a:t>
            </a:r>
            <a:r>
              <a:rPr lang="ru-RU" sz="20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том числе имущественных </a:t>
            </a:r>
            <a:r>
              <a:rPr lang="ru-RU" sz="20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прав, основных средств, нематериальных активов</a:t>
            </a:r>
          </a:p>
          <a:p>
            <a:pPr algn="ctr"/>
            <a:r>
              <a:rPr lang="ru-RU" sz="20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(Определение Судебной коллегии по экономическим спорам Верховного Суда РФ от 01.08.2019 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301-ЭС19-7881)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88640"/>
            <a:ext cx="8208912" cy="1105803"/>
          </a:xfrm>
        </p:spPr>
        <p:txBody>
          <a:bodyPr vert="horz" lIns="91392" tIns="45696" rIns="91392" bIns="45696" rtlCol="0" anchor="ctr">
            <a:no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формирования налоговой базы по НДС при получении субсидии из бюджетов бюджетной системы РФ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1659340"/>
      </p:ext>
    </p:extLst>
  </p:cSld>
  <p:clrMapOvr>
    <a:masterClrMapping/>
  </p:clrMapOvr>
  <p:transition spd="med"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606873"/>
            <a:ext cx="7920879" cy="4829253"/>
          </a:xfrm>
        </p:spPr>
        <p:txBody>
          <a:bodyPr>
            <a:normAutofit/>
          </a:bodyPr>
          <a:lstStyle/>
          <a:p>
            <a:pPr marL="0" indent="355600" algn="just">
              <a:spcBef>
                <a:spcPts val="0"/>
              </a:spcBef>
            </a:pPr>
            <a:endParaRPr lang="ru-R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spcBef>
                <a:spcPts val="0"/>
              </a:spcBef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со ст. 170 НК РФ в случае приобретения товаров (работ, услуг), полностью за счет субсидий и (или) бюджетных инвестиций, суммы НДС, предъявленные налогоплательщику,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вычету не подлежат</a:t>
            </a:r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5600" algn="just">
              <a:spcBef>
                <a:spcPts val="0"/>
              </a:spcBef>
            </a:pPr>
            <a:endParaRPr lang="ru-RU" sz="2200" b="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spcBef>
                <a:spcPts val="0"/>
              </a:spcBef>
            </a:pPr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 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налога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учитываются единовременно в составе прочих расходов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соответствии со ст. 264 НК РФ</a:t>
            </a:r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5600" algn="just">
              <a:spcBef>
                <a:spcPts val="0"/>
              </a:spcBef>
            </a:pPr>
            <a:endParaRPr lang="ru-RU" sz="22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spcBef>
                <a:spcPts val="0"/>
              </a:spcBef>
            </a:pP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счет субсидий была оплачена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товаров (работ, услуг), то «входной» НДС вычету </a:t>
            </a:r>
            <a:r>
              <a:rPr lang="ru-RU" sz="22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подлежит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соответствующей доле</a:t>
            </a:r>
            <a:r>
              <a:rPr lang="ru-RU" sz="22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(п. 2.1 ст. 170 НК РФ).</a:t>
            </a: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04664"/>
            <a:ext cx="8136904" cy="1105803"/>
          </a:xfrm>
        </p:spPr>
        <p:txBody>
          <a:bodyPr vert="horz" lIns="91392" tIns="45696" rIns="91392" bIns="45696" rtlCol="0" anchor="ctr"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1154096"/>
      </p:ext>
    </p:extLst>
  </p:cSld>
  <p:clrMapOvr>
    <a:masterClrMapping/>
  </p:clrMapOvr>
  <p:transition spd="med"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01071"/>
            <a:ext cx="8352928" cy="1105803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954851"/>
              </p:ext>
            </p:extLst>
          </p:nvPr>
        </p:nvGraphicFramePr>
        <p:xfrm>
          <a:off x="899592" y="1916832"/>
          <a:ext cx="7272807" cy="21602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684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03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47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1371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5560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160240">
                <a:tc>
                  <a:txBody>
                    <a:bodyPr/>
                    <a:lstStyle/>
                    <a:p>
                      <a:pPr marL="0" algn="ctr" defTabSz="91391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Доля НДС, не принимаемая к вычету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391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=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391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Сумма субсидии, израсходованной на приобретение товаров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391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ctr" defTabSz="913916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стоимость этих товаров с учетом НДС </a:t>
                      </a: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0129756"/>
              </p:ext>
            </p:extLst>
          </p:nvPr>
        </p:nvGraphicFramePr>
        <p:xfrm>
          <a:off x="899591" y="4221088"/>
          <a:ext cx="7272808" cy="19442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76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8803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1602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19442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НДС, не принимаемая к вычету </a:t>
                      </a:r>
                      <a:endParaRPr lang="ru-RU" sz="18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 </a:t>
                      </a:r>
                      <a:endParaRPr lang="ru-RU" sz="18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«входного» или «ввозного» НДС </a:t>
                      </a:r>
                      <a:endParaRPr lang="ru-RU" sz="18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 </a:t>
                      </a:r>
                      <a:endParaRPr lang="ru-RU" sz="18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НДС, не принимаемая к </a:t>
                      </a:r>
                      <a:r>
                        <a:rPr lang="ru-RU" sz="1800" b="1" i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вычету</a:t>
                      </a:r>
                      <a:r>
                        <a:rPr lang="ru-RU" sz="1800" b="1" dirty="0">
                          <a:solidFill>
                            <a:srgbClr val="006C9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800" b="1" dirty="0">
                        <a:solidFill>
                          <a:srgbClr val="006C9E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9370" marR="39370" marT="64770" marB="6477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8681965"/>
      </p:ext>
    </p:extLst>
  </p:cSld>
  <p:clrMapOvr>
    <a:masterClrMapping/>
  </p:clrMapOvr>
  <p:transition spd="med"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72816"/>
            <a:ext cx="7848872" cy="4829253"/>
          </a:xfrm>
        </p:spPr>
        <p:txBody>
          <a:bodyPr>
            <a:normAutofit fontScale="70000" lnSpcReduction="20000"/>
          </a:bodyPr>
          <a:lstStyle/>
          <a:p>
            <a:pPr marL="0" indent="541338" algn="just">
              <a:lnSpc>
                <a:spcPct val="120000"/>
              </a:lnSpc>
              <a:spcBef>
                <a:spcPts val="0"/>
              </a:spcBef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Пример:</a:t>
            </a:r>
          </a:p>
          <a:p>
            <a:pPr marL="0" indent="541338" algn="just">
              <a:lnSpc>
                <a:spcPct val="120000"/>
              </a:lnSpc>
              <a:spcBef>
                <a:spcPts val="0"/>
              </a:spcBef>
            </a:pP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«Мечта» применяет ОСН. В 4 квартале 2019 </a:t>
            </a:r>
            <a:r>
              <a:rPr lang="ru-RU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она получила субсидию из бюджета в </a:t>
            </a:r>
            <a:r>
              <a:rPr lang="ru-RU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размере 240 </a:t>
            </a: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000,00 руб.</a:t>
            </a:r>
          </a:p>
          <a:p>
            <a:pPr marL="0" indent="541338" algn="just">
              <a:lnSpc>
                <a:spcPct val="120000"/>
              </a:lnSpc>
              <a:spcBef>
                <a:spcPts val="0"/>
              </a:spcBef>
            </a:pP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После этого организация закупила материалы стоимостью 480 000,00 руб., в том числе НДС 80 000,00 руб. Субсидия израсходована на оплату части стоимости этих материалов.</a:t>
            </a:r>
          </a:p>
          <a:p>
            <a:pPr marL="0" indent="541338" algn="just">
              <a:lnSpc>
                <a:spcPct val="120000"/>
              </a:lnSpc>
              <a:spcBef>
                <a:spcPts val="0"/>
              </a:spcBef>
            </a:pP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Доля «входного» НДС, которую организация не принимает к вычету, равна 0,5 (240 000,00 руб. / 480 000,00 руб.).</a:t>
            </a:r>
          </a:p>
          <a:p>
            <a:pPr marL="0" indent="541338" algn="just">
              <a:lnSpc>
                <a:spcPct val="120000"/>
              </a:lnSpc>
              <a:spcBef>
                <a:spcPts val="0"/>
              </a:spcBef>
            </a:pPr>
            <a:r>
              <a:rPr lang="ru-RU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Принять к вычету организация может лишь часть «входного» НДС в сумме 40 000,00 руб. (80 000,00 руб. x 0,5).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01071"/>
            <a:ext cx="8352928" cy="1105803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880149"/>
      </p:ext>
    </p:extLst>
  </p:cSld>
  <p:clrMapOvr>
    <a:masterClrMapping/>
  </p:clrMapOvr>
  <p:transition spd="med"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1606873"/>
            <a:ext cx="7675782" cy="4829253"/>
          </a:xfrm>
        </p:spPr>
        <p:txBody>
          <a:bodyPr>
            <a:normAutofit fontScale="70000" lnSpcReduction="20000"/>
          </a:bodyPr>
          <a:lstStyle/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endParaRPr lang="ru-RU" b="0" dirty="0">
              <a:solidFill>
                <a:srgbClr val="006C9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случаях получения налогоплательщиком субсидий на </a:t>
            </a:r>
            <a:r>
              <a:rPr lang="ru-RU" sz="340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ранее понесенных затрат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приобретение товаров или на </a:t>
            </a:r>
            <a:r>
              <a:rPr lang="ru-RU" sz="340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затрат по уплате налога при ввозе товаров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400" b="0" dirty="0" smtClean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территорию, 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 суммы НДС, ранее принятого к вычету, подлежат </a:t>
            </a:r>
            <a:r>
              <a:rPr lang="ru-RU" sz="340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восстановлению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55600" algn="just">
              <a:lnSpc>
                <a:spcPct val="120000"/>
              </a:lnSpc>
              <a:spcBef>
                <a:spcPts val="0"/>
              </a:spcBef>
            </a:pP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получения налогоплательщиком субсидий на возмещение </a:t>
            </a:r>
            <a:r>
              <a:rPr lang="ru-RU" sz="340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части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ранее понесенных затрат на приобретение товаров восстановлению подлежит сумма НДС, принятая к вычету по указанным товарам, и или сумма НДС, уплаченного при ввозе товаров на территорию РФ, </a:t>
            </a:r>
            <a:r>
              <a:rPr lang="ru-RU" sz="340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соответствующей доле</a:t>
            </a:r>
            <a:r>
              <a:rPr lang="ru-RU" sz="3400" b="0" dirty="0">
                <a:solidFill>
                  <a:srgbClr val="006C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501071"/>
            <a:ext cx="8136904" cy="1105803"/>
          </a:xfrm>
        </p:spPr>
        <p:txBody>
          <a:bodyPr>
            <a:noAutofit/>
          </a:bodyPr>
          <a:lstStyle/>
          <a:p>
            <a:pPr algn="ctr"/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принятия к вычету сумм НДС по расходам, оплаченным за счет субсидий, полученных из различных бюджетов РФ</a:t>
            </a:r>
            <a:endParaRPr lang="ru-RU" sz="2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AB3B5C-3321-4FC9-97FA-BF707612959E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3398068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6271</TotalTime>
  <Words>1057</Words>
  <Application>Microsoft Office PowerPoint</Application>
  <PresentationFormat>Экран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Тема1</vt:lpstr>
      <vt:lpstr>   Особенности исчисления НДС при получении субсидий из бюджетов бюджетной системы Российской Федерации. Основные изменения и актуальные вопросы. начальник отдела налогообложения юридических лиц Пыркин Виталий Александрович   </vt:lpstr>
      <vt:lpstr>Субсидия</vt:lpstr>
      <vt:lpstr>Анализ законодательных актов, регламентирующих налогообложение НДС при получении субсидий</vt:lpstr>
      <vt:lpstr>Анализ законодательных актов, регламентирующих налогообложение НДС при получении субсидий</vt:lpstr>
      <vt:lpstr>Порядок формирования налоговой базы по НДС при получении субсидии из бюджетов бюджетной системы РФ</vt:lpstr>
      <vt:lpstr>Порядок принятия к вычету сумм НДС по расходам, оплаченным за счет субсидий, полученных из различных бюджетов РФ</vt:lpstr>
      <vt:lpstr>Порядок принятия к вычету сумм НДС по расходам, оплаченным за счет субсидий, полученных из различных бюджетов РФ</vt:lpstr>
      <vt:lpstr>Порядок принятия к вычету сумм НДС по расходам, оплаченным за счет субсидий, полученных из различных бюджетов РФ</vt:lpstr>
      <vt:lpstr>Порядок принятия к вычету сумм НДС по расходам, оплаченным за счет субсидий, полученных из различных бюджетов РФ</vt:lpstr>
      <vt:lpstr>Порядок принятия к вычету сумм НДС по расходам, оплаченным за счет субсидий, полученных из различных бюджетов РФ</vt:lpstr>
      <vt:lpstr>Порядок принятия к вычету сумм НДС по расходам, оплаченным за счет субсидий, полученных из различных бюджетов РФ</vt:lpstr>
      <vt:lpstr>Особенности налогового учета при получения субсидий из бюджетов бюджетной системы РФ</vt:lpstr>
      <vt:lpstr>Нормы налогового законодательства, регламентирующие налогообложение НДС при получении субсидий</vt:lpstr>
      <vt:lpstr>Презентация PowerPoint</vt:lpstr>
    </vt:vector>
  </TitlesOfParts>
  <Company>Управление ФНС по Московской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5044-00-556</dc:creator>
  <cp:lastModifiedBy>Гришанова Анастасия Михайловна</cp:lastModifiedBy>
  <cp:revision>405</cp:revision>
  <cp:lastPrinted>2020-01-20T13:19:24Z</cp:lastPrinted>
  <dcterms:created xsi:type="dcterms:W3CDTF">2014-10-23T11:54:54Z</dcterms:created>
  <dcterms:modified xsi:type="dcterms:W3CDTF">2020-01-30T13:29:40Z</dcterms:modified>
</cp:coreProperties>
</file>