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374" r:id="rId3"/>
    <p:sldId id="381" r:id="rId4"/>
    <p:sldId id="384" r:id="rId5"/>
    <p:sldId id="382" r:id="rId6"/>
    <p:sldId id="383" r:id="rId7"/>
    <p:sldId id="361" r:id="rId8"/>
  </p:sldIdLst>
  <p:sldSz cx="9144000" cy="5143500" type="screen16x9"/>
  <p:notesSz cx="6645275" cy="9775825"/>
  <p:defaultTextStyle>
    <a:defPPr>
      <a:defRPr lang="ru-RU"/>
    </a:defPPr>
    <a:lvl1pPr marL="0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4F81BD"/>
    <a:srgbClr val="6E97C8"/>
    <a:srgbClr val="F5E3E6"/>
    <a:srgbClr val="8D8C90"/>
    <a:srgbClr val="E98517"/>
    <a:srgbClr val="F79646"/>
    <a:srgbClr val="005AA9"/>
    <a:srgbClr val="17375E"/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94654" autoAdjust="0"/>
  </p:normalViewPr>
  <p:slideViewPr>
    <p:cSldViewPr showGuides="1">
      <p:cViewPr>
        <p:scale>
          <a:sx n="65" d="100"/>
          <a:sy n="65" d="100"/>
        </p:scale>
        <p:origin x="-3144" y="-1356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79619" cy="488791"/>
          </a:xfrm>
          <a:prstGeom prst="rect">
            <a:avLst/>
          </a:prstGeom>
        </p:spPr>
        <p:txBody>
          <a:bodyPr vert="horz" lIns="90041" tIns="45020" rIns="90041" bIns="450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1"/>
          </a:xfrm>
          <a:prstGeom prst="rect">
            <a:avLst/>
          </a:prstGeom>
        </p:spPr>
        <p:txBody>
          <a:bodyPr vert="horz" lIns="90041" tIns="45020" rIns="90041" bIns="450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41" tIns="45020" rIns="90041" bIns="450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8"/>
            <a:ext cx="5316220" cy="4399121"/>
          </a:xfrm>
          <a:prstGeom prst="rect">
            <a:avLst/>
          </a:prstGeom>
        </p:spPr>
        <p:txBody>
          <a:bodyPr vert="horz" lIns="90041" tIns="45020" rIns="90041" bIns="450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79619" cy="488791"/>
          </a:xfrm>
          <a:prstGeom prst="rect">
            <a:avLst/>
          </a:prstGeom>
        </p:spPr>
        <p:txBody>
          <a:bodyPr vert="horz" lIns="90041" tIns="45020" rIns="90041" bIns="450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9" y="9285338"/>
            <a:ext cx="2879619" cy="488791"/>
          </a:xfrm>
          <a:prstGeom prst="rect">
            <a:avLst/>
          </a:prstGeom>
        </p:spPr>
        <p:txBody>
          <a:bodyPr vert="horz" lIns="90041" tIns="45020" rIns="90041" bIns="450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87" indent="0">
              <a:buNone/>
              <a:defRPr sz="2500"/>
            </a:lvl2pPr>
            <a:lvl3pPr marL="816174" indent="0">
              <a:buNone/>
              <a:defRPr sz="2100"/>
            </a:lvl3pPr>
            <a:lvl4pPr marL="1224259" indent="0">
              <a:buNone/>
              <a:defRPr sz="1800"/>
            </a:lvl4pPr>
            <a:lvl5pPr marL="1632346" indent="0">
              <a:buNone/>
              <a:defRPr sz="1800"/>
            </a:lvl5pPr>
            <a:lvl6pPr marL="2040432" indent="0">
              <a:buNone/>
              <a:defRPr sz="1800"/>
            </a:lvl6pPr>
            <a:lvl7pPr marL="2448519" indent="0">
              <a:buNone/>
              <a:defRPr sz="1800"/>
            </a:lvl7pPr>
            <a:lvl8pPr marL="2856606" indent="0">
              <a:buNone/>
              <a:defRPr sz="1800"/>
            </a:lvl8pPr>
            <a:lvl9pPr marL="326469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1978" indent="2485">
              <a:defRPr>
                <a:latin typeface="+mj-lt"/>
              </a:defRPr>
            </a:lvl2pPr>
            <a:lvl3pPr marL="491907" indent="-203719">
              <a:tabLst/>
              <a:defRPr>
                <a:latin typeface="+mj-lt"/>
              </a:defRPr>
            </a:lvl3pPr>
            <a:lvl4pPr marL="0" indent="281978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50" tIns="35775" rIns="71550" bIns="357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4463" indent="0">
              <a:defRPr>
                <a:latin typeface="+mj-lt"/>
              </a:defRPr>
            </a:lvl2pPr>
            <a:lvl3pPr marL="491907" indent="-203719">
              <a:defRPr>
                <a:latin typeface="+mj-lt"/>
              </a:defRPr>
            </a:lvl3pPr>
            <a:lvl4pPr marL="0" indent="281978">
              <a:defRPr>
                <a:latin typeface="+mj-lt"/>
              </a:defRPr>
            </a:lvl4pPr>
            <a:lvl5pPr marL="112294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2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5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6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367517"/>
            <a:ext cx="7343873" cy="832711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200151"/>
            <a:ext cx="7343873" cy="3626943"/>
          </a:xfrm>
          <a:prstGeom prst="rect">
            <a:avLst/>
          </a:prstGeom>
        </p:spPr>
        <p:txBody>
          <a:bodyPr vert="horz" lIns="81617" tIns="40809" rIns="81617" bIns="4080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69"/>
            <a:ext cx="619711" cy="473875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174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63" indent="0" algn="l" defTabSz="816174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63" indent="0" algn="l" defTabSz="816174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744" indent="-203719" algn="l" defTabSz="816174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78" algn="just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940" indent="0" algn="l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476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62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49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34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7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74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32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1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60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93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309" y="1788023"/>
            <a:ext cx="5630836" cy="75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2282" y="3502427"/>
            <a:ext cx="8234946" cy="434114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17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ru-RU" sz="1700" dirty="0">
                <a:solidFill>
                  <a:schemeClr val="bg1"/>
                </a:solidFill>
              </a:rPr>
              <a:t>Формирование положительной правоприменительной практики по недопущению отступления от установленной законодательством очередности уплаты текущих платежей в делах о </a:t>
            </a:r>
            <a:r>
              <a:rPr lang="ru-RU" sz="1700" dirty="0" smtClean="0">
                <a:solidFill>
                  <a:schemeClr val="bg1"/>
                </a:solidFill>
              </a:rPr>
              <a:t>банкротстве»</a:t>
            </a:r>
            <a:endParaRPr lang="ru-RU" sz="17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600" y="2620733"/>
            <a:ext cx="8234946" cy="434114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1700" dirty="0">
                <a:solidFill>
                  <a:schemeClr val="bg1"/>
                </a:solidFill>
                <a:cs typeface="Times New Roman" panose="02020603050405020304" pitchFamily="18" charset="0"/>
              </a:rPr>
              <a:t>Доклад НАЧАЛЬНИКА ОТДЕЛА ОБЕСПЕЧЕНИЯ ПРОЦЕДУР БАНКРОТСТВА   </a:t>
            </a:r>
            <a:r>
              <a:rPr lang="ru-RU" sz="17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17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уфнс</a:t>
            </a:r>
            <a:r>
              <a:rPr lang="ru-RU" sz="17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bg1"/>
                </a:solidFill>
                <a:cs typeface="Times New Roman" panose="02020603050405020304" pitchFamily="18" charset="0"/>
              </a:rPr>
              <a:t>россии</a:t>
            </a:r>
            <a:r>
              <a:rPr lang="ru-RU" sz="1700" dirty="0">
                <a:solidFill>
                  <a:schemeClr val="bg1"/>
                </a:solidFill>
                <a:cs typeface="Times New Roman" panose="02020603050405020304" pitchFamily="18" charset="0"/>
              </a:rPr>
              <a:t> по московской области</a:t>
            </a:r>
          </a:p>
          <a:p>
            <a:pPr algn="ctr" defTabSz="931008"/>
            <a:r>
              <a:rPr lang="ru-RU" sz="1700" dirty="0" err="1">
                <a:solidFill>
                  <a:schemeClr val="bg1"/>
                </a:solidFill>
                <a:cs typeface="Times New Roman" panose="02020603050405020304" pitchFamily="18" charset="0"/>
              </a:rPr>
              <a:t>М.в</a:t>
            </a:r>
            <a:r>
              <a:rPr lang="ru-RU" sz="1700" dirty="0">
                <a:solidFill>
                  <a:schemeClr val="bg1"/>
                </a:solidFill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solidFill>
                  <a:schemeClr val="bg1"/>
                </a:solidFill>
                <a:cs typeface="Times New Roman" panose="02020603050405020304" pitchFamily="18" charset="0"/>
              </a:rPr>
              <a:t>тЕН</a:t>
            </a:r>
            <a:endParaRPr lang="ru-RU" sz="17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8851" y="4415994"/>
            <a:ext cx="781910" cy="622015"/>
          </a:xfrm>
          <a:prstGeom prst="rect">
            <a:avLst/>
          </a:prstGeom>
        </p:spPr>
        <p:txBody>
          <a:bodyPr vert="horz" wrap="none" lIns="81617" tIns="40809" rIns="81617" bIns="40809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118" y="4415994"/>
            <a:ext cx="781910" cy="622015"/>
          </a:xfrm>
          <a:prstGeom prst="rect">
            <a:avLst/>
          </a:prstGeom>
        </p:spPr>
        <p:txBody>
          <a:bodyPr vert="horz" wrap="none" lIns="81617" tIns="40809" rIns="81617" bIns="40809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МОСКВА</a:t>
            </a:r>
          </a:p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2019</a:t>
            </a:r>
            <a:endParaRPr lang="ru-RU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953" y="318534"/>
            <a:ext cx="7716487" cy="7264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Работа с текущими 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платежами в делах о банкротстве 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F8B93-7EBB-41DD-870D-BEE88FEB7617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1027" name="Picture 3" descr="H:\!Временно\nalog-pri-prodazhe-nedvizhimos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9412"/>
            <a:ext cx="2430462" cy="162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177913" y="1273349"/>
            <a:ext cx="540060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Погашение задолженности по текущим налоговым платежам </a:t>
            </a:r>
            <a:r>
              <a:rPr lang="ru-RU" dirty="0" smtClean="0"/>
              <a:t>определено </a:t>
            </a:r>
            <a:r>
              <a:rPr lang="ru-RU" dirty="0"/>
              <a:t>ФНС России в качестве </a:t>
            </a:r>
            <a:r>
              <a:rPr lang="ru-RU" b="1" dirty="0">
                <a:solidFill>
                  <a:srgbClr val="FF0000"/>
                </a:solidFill>
              </a:rPr>
              <a:t>одного из приоритетных направлений работы </a:t>
            </a:r>
            <a:r>
              <a:rPr lang="ru-RU" dirty="0"/>
              <a:t>уполномоченного органа по повышению эффективности взыскания задолженности в процедурах </a:t>
            </a:r>
            <a:r>
              <a:rPr lang="ru-RU" dirty="0" smtClean="0"/>
              <a:t>банкротства:</a:t>
            </a:r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462202" y="3550166"/>
            <a:ext cx="5490416" cy="5713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БЫСТРО: Возможность быстрого достижения результатов от применения мер взыскания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446636" y="4273118"/>
            <a:ext cx="7869779" cy="5713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ЭФФЕКТИВНО: Поступления от текущих платежей занимают наибольшую долю в структуре поступлений от процедур банкротства в целом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46636" y="2889937"/>
            <a:ext cx="4269380" cy="5713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ПОНЯТНО: Четкий алгоритм отработки текущих платежей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953" y="318534"/>
            <a:ext cx="7716487" cy="7264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Очередность удовлетворения требований кредиторов по текущим платежам (п. 2 ст. 134 Закона о банкротстве)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F8B93-7EBB-41DD-870D-BEE88FEB7617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07654"/>
            <a:ext cx="3744416" cy="12961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1161" y="1136342"/>
            <a:ext cx="799288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первая очередь - удовлетворяются </a:t>
            </a:r>
            <a:r>
              <a:rPr lang="ru-RU" sz="2000" b="1" dirty="0">
                <a:solidFill>
                  <a:srgbClr val="0070C0"/>
                </a:solidFill>
              </a:rPr>
              <a:t>требования по текущим платежам, связанным с судебными расходами по делу о банкротстве, в том числе выплата вознаграждения арбитражному управляющему;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вторая </a:t>
            </a:r>
            <a:r>
              <a:rPr lang="ru-RU" sz="2000" b="1" dirty="0">
                <a:solidFill>
                  <a:srgbClr val="0070C0"/>
                </a:solidFill>
              </a:rPr>
              <a:t>очередь </a:t>
            </a:r>
            <a:r>
              <a:rPr lang="ru-RU" sz="2000" b="1" dirty="0" smtClean="0">
                <a:solidFill>
                  <a:srgbClr val="0070C0"/>
                </a:solidFill>
              </a:rPr>
              <a:t>- удовлетворяются </a:t>
            </a:r>
            <a:r>
              <a:rPr lang="ru-RU" sz="2000" b="1" dirty="0">
                <a:solidFill>
                  <a:srgbClr val="0070C0"/>
                </a:solidFill>
              </a:rPr>
              <a:t>требования об оплате труда лиц, работающих или работавших (после даты принятия заявления о признании должника банкротом) по трудовому договору, требования о выплате выходных </a:t>
            </a:r>
            <a:r>
              <a:rPr lang="ru-RU" sz="2000" b="1" dirty="0" smtClean="0">
                <a:solidFill>
                  <a:srgbClr val="0070C0"/>
                </a:solidFill>
              </a:rPr>
              <a:t>пособий. </a:t>
            </a:r>
            <a:r>
              <a:rPr lang="ru-RU" sz="2000" b="1" u="sng" dirty="0" smtClean="0">
                <a:solidFill>
                  <a:srgbClr val="0070C0"/>
                </a:solidFill>
              </a:rPr>
              <a:t>Во вторую очередь также удовлетворяются текущие требования по НДФЛ</a:t>
            </a:r>
            <a:r>
              <a:rPr lang="ru-RU" sz="2000" b="1" u="sng" dirty="0">
                <a:solidFill>
                  <a:srgbClr val="0070C0"/>
                </a:solidFill>
              </a:rPr>
              <a:t>, а также по страховым взносам на обязательное пенсионное страхование</a:t>
            </a:r>
            <a:r>
              <a:rPr lang="ru-RU" sz="2000" b="1" u="sng" dirty="0" smtClean="0">
                <a:solidFill>
                  <a:srgbClr val="0070C0"/>
                </a:solidFill>
              </a:rPr>
              <a:t>;</a:t>
            </a:r>
            <a:endParaRPr lang="ru-RU" sz="2000" b="1" u="sng" dirty="0">
              <a:solidFill>
                <a:srgbClr val="0070C0"/>
              </a:solidFill>
            </a:endParaRP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</a:rPr>
              <a:t>	</a:t>
            </a:r>
            <a:endParaRPr lang="ru-RU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953" y="318534"/>
            <a:ext cx="7716487" cy="7264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Очередность удовлетворения требований кредиторов по текущим платежам (п. 2 ст. 134 Закона о банкротстве)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F8B93-7EBB-41DD-870D-BEE88FEB7617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07654"/>
            <a:ext cx="3744416" cy="12961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1161" y="113634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третья очередь - </a:t>
            </a:r>
            <a:r>
              <a:rPr lang="ru-RU" sz="2000" b="1" dirty="0">
                <a:solidFill>
                  <a:srgbClr val="0070C0"/>
                </a:solidFill>
              </a:rPr>
              <a:t>удовлетворяются требования об оплате деятельности лиц, привлеченных арбитражным управляющим для обеспечения исполнения возложенных на него обязанностей в деле о банкротстве, в том числе о взыскании задолженности по оплате деятельности этих лиц;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четвертая </a:t>
            </a:r>
            <a:r>
              <a:rPr lang="ru-RU" sz="2000" b="1" dirty="0">
                <a:solidFill>
                  <a:srgbClr val="0070C0"/>
                </a:solidFill>
              </a:rPr>
              <a:t>очередь </a:t>
            </a:r>
            <a:r>
              <a:rPr lang="ru-RU" sz="2000" b="1" dirty="0" smtClean="0">
                <a:solidFill>
                  <a:srgbClr val="0070C0"/>
                </a:solidFill>
              </a:rPr>
              <a:t>- удовлетворяются </a:t>
            </a:r>
            <a:r>
              <a:rPr lang="ru-RU" sz="2000" b="1" dirty="0">
                <a:solidFill>
                  <a:srgbClr val="0070C0"/>
                </a:solidFill>
              </a:rPr>
              <a:t>требования по эксплуатационным платежам (коммунальным платежам, платежам по договорам энергоснабжения и иным аналогичным платежам);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пятая </a:t>
            </a:r>
            <a:r>
              <a:rPr lang="ru-RU" sz="2000" b="1" dirty="0">
                <a:solidFill>
                  <a:srgbClr val="0070C0"/>
                </a:solidFill>
              </a:rPr>
              <a:t>очередь </a:t>
            </a:r>
            <a:r>
              <a:rPr lang="ru-RU" sz="2000" b="1" dirty="0" smtClean="0">
                <a:solidFill>
                  <a:srgbClr val="0070C0"/>
                </a:solidFill>
              </a:rPr>
              <a:t>- удовлетворяются </a:t>
            </a:r>
            <a:r>
              <a:rPr lang="ru-RU" sz="2000" b="1" dirty="0">
                <a:solidFill>
                  <a:srgbClr val="0070C0"/>
                </a:solidFill>
              </a:rPr>
              <a:t>требования по иным текущим </a:t>
            </a:r>
            <a:r>
              <a:rPr lang="ru-RU" sz="2000" b="1" dirty="0" smtClean="0">
                <a:solidFill>
                  <a:srgbClr val="0070C0"/>
                </a:solidFill>
              </a:rPr>
              <a:t>платежам, куда входят и обязательные платежи.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953" y="318534"/>
            <a:ext cx="7716487" cy="7264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Возможность отступления от установленной очередности удовлетворения требований по текущим платежам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F8B93-7EBB-41DD-870D-BEE88FEB7617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07654"/>
            <a:ext cx="3744416" cy="12961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347614"/>
            <a:ext cx="352839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ОБЩЕЕ ПРАВИЛО:</a:t>
            </a:r>
          </a:p>
          <a:p>
            <a:pPr algn="ctr"/>
            <a:r>
              <a:rPr lang="ru-RU" b="1" dirty="0"/>
              <a:t>Требования кредиторов по текущим платежам, относящиеся к одной очереди, удовлетворяются в порядке календарной </a:t>
            </a:r>
            <a:r>
              <a:rPr lang="ru-RU" b="1" dirty="0" smtClean="0"/>
              <a:t>очередности (п. 2 ст. 134 Закона о банкротстве).</a:t>
            </a: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7944" y="1338376"/>
            <a:ext cx="424847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КОГДА ВОЗМОЖНО ОТСТУПЛЕНИЕ:</a:t>
            </a:r>
          </a:p>
          <a:p>
            <a:pPr algn="ctr"/>
            <a:r>
              <a:rPr lang="ru-RU" b="1" dirty="0" smtClean="0"/>
              <a:t>Суд </a:t>
            </a:r>
            <a:r>
              <a:rPr lang="ru-RU" b="1" dirty="0"/>
              <a:t>вправе признать законным отступление управляющим от очередности, </a:t>
            </a:r>
            <a:r>
              <a:rPr lang="ru-RU" b="1" dirty="0" smtClean="0"/>
              <a:t>если </a:t>
            </a:r>
            <a:r>
              <a:rPr lang="ru-RU" b="1" dirty="0"/>
              <a:t>это необходимо исходя из целей соответствующей процедуры банкротства, в том числе для недопущения гибели или порчи имущества должника либо предотвращения увольнения работников должника по их </a:t>
            </a:r>
            <a:r>
              <a:rPr lang="ru-RU" b="1" dirty="0" smtClean="0"/>
              <a:t>инициативе                               (п. 40.1 </a:t>
            </a:r>
            <a:r>
              <a:rPr lang="ru-RU" b="1" dirty="0"/>
              <a:t>постановления Пленума Высшего Арбитражного Суда Российской Федерации от 23.07.2009 № </a:t>
            </a:r>
            <a:r>
              <a:rPr lang="ru-RU" b="1" dirty="0" smtClean="0"/>
              <a:t>60).</a:t>
            </a:r>
            <a:endParaRPr lang="ru-RU" b="1" dirty="0"/>
          </a:p>
          <a:p>
            <a:pPr algn="ctr"/>
            <a:endParaRPr lang="ru-RU" dirty="0"/>
          </a:p>
        </p:txBody>
      </p:sp>
      <p:pic>
        <p:nvPicPr>
          <p:cNvPr id="2050" name="Picture 2" descr="H:\!Временно\120104_562b652c7f344562b652c7f37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4281"/>
            <a:ext cx="3528392" cy="17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953" y="318534"/>
            <a:ext cx="7716487" cy="726459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Положительная правоприменительная практика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F8B93-7EBB-41DD-870D-BEE88FEB7617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07654"/>
            <a:ext cx="3744416" cy="12961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1161" y="1136342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1161" y="1114607"/>
            <a:ext cx="3296744" cy="809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ООО «</a:t>
            </a:r>
            <a:r>
              <a:rPr lang="ru-RU" dirty="0" err="1" smtClean="0"/>
              <a:t>Серпуховский</a:t>
            </a:r>
            <a:r>
              <a:rPr lang="ru-RU" dirty="0" smtClean="0"/>
              <a:t> лифтостроительный завод»</a:t>
            </a:r>
          </a:p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11161" y="2258064"/>
            <a:ext cx="3008711" cy="525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«Эскорт»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44086" y="3609972"/>
            <a:ext cx="2975786" cy="38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АО «ПЭМЗ </a:t>
            </a:r>
            <a:r>
              <a:rPr lang="ru-RU" dirty="0" err="1" smtClean="0"/>
              <a:t>Спецмаш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44087" y="2969445"/>
            <a:ext cx="2785771" cy="525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«ПКФ «</a:t>
            </a:r>
            <a:r>
              <a:rPr lang="ru-RU" dirty="0" err="1" smtClean="0"/>
              <a:t>Стройбетон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44087" y="4227934"/>
            <a:ext cx="3263818" cy="720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ОАО «22 Бронетанковый ремонтный завод»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5304" y="1136342"/>
            <a:ext cx="4552129" cy="3759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Суды установили: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отсутствие экстраординарных </a:t>
            </a:r>
            <a:r>
              <a:rPr lang="ru-RU" b="1" dirty="0"/>
              <a:t>оснований для отступления от установленной законом очередности удовлетворения требований кредиторов по текущим </a:t>
            </a:r>
            <a:r>
              <a:rPr lang="ru-RU" b="1" dirty="0" smtClean="0"/>
              <a:t>обязательствам;</a:t>
            </a: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/>
              <a:t>особенности проведения процедуры банкротства в отношении конкретного должника не могут служить основанием для нарушения императивных норм законодательства о банкротстве и практики их применения.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087" y="1707654"/>
            <a:ext cx="2752845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1200" b="1" dirty="0"/>
              <a:t>Постановление  Арбитражного суда Московского округа от 06.09.2018 по делу № А41-9145/2016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27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2600" y="2620733"/>
            <a:ext cx="8234946" cy="434114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3400" dirty="0">
                <a:solidFill>
                  <a:schemeClr val="bg1"/>
                </a:solidFill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А4</Template>
  <TotalTime>8033</TotalTime>
  <Words>318</Words>
  <Application>Microsoft Office PowerPoint</Application>
  <PresentationFormat>Экран (16:9)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 А4</vt:lpstr>
      <vt:lpstr>Презентация PowerPoint</vt:lpstr>
      <vt:lpstr>Работа с текущими  платежами в делах о банкротстве </vt:lpstr>
      <vt:lpstr>Очередность удовлетворения требований кредиторов по текущим платежам (п. 2 ст. 134 Закона о банкротстве)</vt:lpstr>
      <vt:lpstr>Очередность удовлетворения требований кредиторов по текущим платежам (п. 2 ст. 134 Закона о банкротстве)</vt:lpstr>
      <vt:lpstr>Возможность отступления от установленной очередности удовлетворения требований по текущим платежам</vt:lpstr>
      <vt:lpstr>Положительная правоприменительная практика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Дмитриев Николай Александрович</dc:creator>
  <cp:lastModifiedBy>Попов Василий Васильевич</cp:lastModifiedBy>
  <cp:revision>628</cp:revision>
  <cp:lastPrinted>2018-03-22T08:31:54Z</cp:lastPrinted>
  <dcterms:created xsi:type="dcterms:W3CDTF">2014-07-23T14:59:37Z</dcterms:created>
  <dcterms:modified xsi:type="dcterms:W3CDTF">2019-02-27T14:27:04Z</dcterms:modified>
</cp:coreProperties>
</file>