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12"/>
  </p:notesMasterIdLst>
  <p:handoutMasterIdLst>
    <p:handoutMasterId r:id="rId13"/>
  </p:handoutMasterIdLst>
  <p:sldIdLst>
    <p:sldId id="420" r:id="rId3"/>
    <p:sldId id="429" r:id="rId4"/>
    <p:sldId id="430" r:id="rId5"/>
    <p:sldId id="431" r:id="rId6"/>
    <p:sldId id="428" r:id="rId7"/>
    <p:sldId id="421" r:id="rId8"/>
    <p:sldId id="423" r:id="rId9"/>
    <p:sldId id="424" r:id="rId10"/>
    <p:sldId id="398" r:id="rId11"/>
  </p:sldIdLst>
  <p:sldSz cx="9144000" cy="5143500" type="screen16x9"/>
  <p:notesSz cx="6718300" cy="98679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CECFF"/>
    <a:srgbClr val="D8341E"/>
    <a:srgbClr val="79B3DD"/>
    <a:srgbClr val="007E39"/>
    <a:srgbClr val="00FFFF"/>
    <a:srgbClr val="00FF99"/>
    <a:srgbClr val="24F2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433" autoAdjust="0"/>
    <p:restoredTop sz="81022" autoAdjust="0"/>
  </p:normalViewPr>
  <p:slideViewPr>
    <p:cSldViewPr>
      <p:cViewPr varScale="1">
        <p:scale>
          <a:sx n="104" d="100"/>
          <a:sy n="104" d="100"/>
        </p:scale>
        <p:origin x="-84" y="-6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1475" cy="493713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05238" y="0"/>
            <a:ext cx="2911475" cy="493713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B18B909-0FCF-4B00-96A1-B0E17F79EC62}" type="datetimeFigureOut">
              <a:rPr lang="ru-RU"/>
              <a:pPr>
                <a:defRPr/>
              </a:pPr>
              <a:t>01.06.2021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2600"/>
            <a:ext cx="2911475" cy="493713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05238" y="9372600"/>
            <a:ext cx="2911475" cy="493713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3612036-3087-4C97-BE02-36E9B05F33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602678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1475" cy="493713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05238" y="0"/>
            <a:ext cx="2911475" cy="493713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086DD19-8D29-417C-9909-A02EBD2C3786}" type="datetimeFigureOut">
              <a:rPr lang="ru-RU"/>
              <a:pPr>
                <a:defRPr/>
              </a:pPr>
              <a:t>01.06.2021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9850" y="739775"/>
            <a:ext cx="6578600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9" tIns="45714" rIns="91429" bIns="45714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1513" y="4687888"/>
            <a:ext cx="5375275" cy="4440237"/>
          </a:xfrm>
          <a:prstGeom prst="rect">
            <a:avLst/>
          </a:prstGeom>
        </p:spPr>
        <p:txBody>
          <a:bodyPr vert="horz" lIns="91429" tIns="45714" rIns="91429" bIns="45714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2600"/>
            <a:ext cx="2911475" cy="493713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05238" y="9372600"/>
            <a:ext cx="2911475" cy="493713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F2BCC5E-3668-44F9-81A6-A5F44A121F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532450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3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8789D3-71D7-4D87-8344-6F5F86668FAB}" type="datetime1">
              <a:rPr lang="ru-RU"/>
              <a:pPr>
                <a:defRPr/>
              </a:pPr>
              <a:t>01.06.2021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70D822-870B-491C-AF81-501E915F98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44CB28-4322-483E-8FDB-2BE1BB7AE27A}" type="datetime1">
              <a:rPr lang="ru-RU"/>
              <a:pPr>
                <a:defRPr/>
              </a:pPr>
              <a:t>01.06.2021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2A768F-F476-4F43-BB16-30CEB77B40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FD1880-44AB-42DD-98EA-01147345E1DA}" type="datetime1">
              <a:rPr lang="ru-RU"/>
              <a:pPr>
                <a:defRPr/>
              </a:pPr>
              <a:t>01.06.2021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275F90-D2D9-42F7-ABB8-78FE8428EC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200150"/>
            <a:ext cx="8229600" cy="3394075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2C2EDF-D851-403B-B252-07C841C7ECD0}" type="datetime1">
              <a:rPr lang="ru-RU"/>
              <a:pPr>
                <a:defRPr/>
              </a:pPr>
              <a:t>01.06.2021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E1F508-7C96-4426-B0B8-0D3FB1670F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06375"/>
            <a:ext cx="8229600" cy="438785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C06537-AED6-45B8-ACCA-B1C978ADC26D}" type="datetime1">
              <a:rPr lang="ru-RU"/>
              <a:pPr>
                <a:defRPr/>
              </a:pPr>
              <a:t>01.06.2021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FE14A9-87FC-4E65-B753-544955C9B4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33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3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58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1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7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33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91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49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08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66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lIns="91168" tIns="45584" rIns="91168" bIns="4558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93A2871-29FA-4761-800F-320CE98E5304}" type="datetime1">
              <a:rPr lang="ru-RU"/>
              <a:pPr>
                <a:defRPr/>
              </a:pPr>
              <a:t>01.06.2021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lIns="91168" tIns="45584" rIns="91168" bIns="4558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90D5F-EF19-4F19-BBA5-B36BEB4B2A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3088" y="83134"/>
            <a:ext cx="7203506" cy="684462"/>
          </a:xfrm>
        </p:spPr>
        <p:txBody>
          <a:bodyPr/>
          <a:lstStyle>
            <a:lvl1pPr>
              <a:defRPr>
                <a:solidFill>
                  <a:srgbClr val="104E72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3088" y="1022958"/>
            <a:ext cx="8482012" cy="3614071"/>
          </a:xfrm>
        </p:spPr>
        <p:txBody>
          <a:bodyPr lIns="0" tIns="0" rIns="0" bIns="0"/>
          <a:lstStyle>
            <a:lvl1pPr marL="175686" indent="-175686">
              <a:buClr>
                <a:srgbClr val="C00000"/>
              </a:buClr>
              <a:buFont typeface="Arial" pitchFamily="34" charset="0"/>
              <a:buChar char="•"/>
              <a:defRPr sz="2800" b="1"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1pPr>
            <a:lvl2pPr marL="359276" indent="-183600">
              <a:buClr>
                <a:srgbClr val="2685C5"/>
              </a:buClr>
              <a:buFont typeface="Arial" pitchFamily="34" charset="0"/>
              <a:buChar char="•"/>
              <a:defRPr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2pPr>
            <a:lvl3pPr marL="534968" indent="-175686">
              <a:buClr>
                <a:srgbClr val="C00000"/>
              </a:buClr>
              <a:buFont typeface="Arial" pitchFamily="34" charset="0"/>
              <a:buChar char="•"/>
              <a:defRPr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3pPr>
            <a:lvl4pPr marL="718566" indent="-183600">
              <a:buClr>
                <a:srgbClr val="2685C5"/>
              </a:buClr>
              <a:buFont typeface="Arial" pitchFamily="34" charset="0"/>
              <a:buChar char="•"/>
              <a:defRPr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4pPr>
            <a:lvl5pPr marL="894252" indent="-175686">
              <a:buClr>
                <a:srgbClr val="C00000"/>
              </a:buClr>
              <a:buFont typeface="Arial" pitchFamily="34" charset="0"/>
              <a:buChar char="•"/>
              <a:defRPr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6921500" y="4741863"/>
            <a:ext cx="2133600" cy="274637"/>
          </a:xfrm>
        </p:spPr>
        <p:txBody>
          <a:bodyPr rIns="0"/>
          <a:lstStyle>
            <a:lvl1pPr>
              <a:defRPr sz="1600" i="0"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BF24EBF-F35E-4D87-BC55-B651A03E45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88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583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16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749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332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791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498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08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4664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lIns="91168" tIns="45584" rIns="91168" bIns="4558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66B241F-8191-4B45-A343-13B5724DC0CE}" type="datetime1">
              <a:rPr lang="ru-RU"/>
              <a:pPr>
                <a:defRPr/>
              </a:pPr>
              <a:t>01.06.2021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lIns="91168" tIns="45584" rIns="91168" bIns="4558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4C5CF2-04DF-4F12-9D8F-FA82C3C2D1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lIns="91168" tIns="45584" rIns="91168" bIns="4558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686546D-6D04-479D-ACB9-8F5961440A19}" type="datetime1">
              <a:rPr lang="ru-RU"/>
              <a:pPr>
                <a:defRPr/>
              </a:pPr>
              <a:t>01.06.2021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lIns="91168" tIns="45584" rIns="91168" bIns="4558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6BCB53-50CA-4476-9547-A21B09B21C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831" indent="0">
              <a:buNone/>
              <a:defRPr sz="2000" b="1"/>
            </a:lvl2pPr>
            <a:lvl3pPr marL="911661" indent="0">
              <a:buNone/>
              <a:defRPr sz="1800" b="1"/>
            </a:lvl3pPr>
            <a:lvl4pPr marL="1367493" indent="0">
              <a:buNone/>
              <a:defRPr sz="1600" b="1"/>
            </a:lvl4pPr>
            <a:lvl5pPr marL="1823323" indent="0">
              <a:buNone/>
              <a:defRPr sz="1600" b="1"/>
            </a:lvl5pPr>
            <a:lvl6pPr marL="2279151" indent="0">
              <a:buNone/>
              <a:defRPr sz="1600" b="1"/>
            </a:lvl6pPr>
            <a:lvl7pPr marL="2734984" indent="0">
              <a:buNone/>
              <a:defRPr sz="1600" b="1"/>
            </a:lvl7pPr>
            <a:lvl8pPr marL="3190814" indent="0">
              <a:buNone/>
              <a:defRPr sz="1600" b="1"/>
            </a:lvl8pPr>
            <a:lvl9pPr marL="3646642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45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831" indent="0">
              <a:buNone/>
              <a:defRPr sz="2000" b="1"/>
            </a:lvl2pPr>
            <a:lvl3pPr marL="911661" indent="0">
              <a:buNone/>
              <a:defRPr sz="1800" b="1"/>
            </a:lvl3pPr>
            <a:lvl4pPr marL="1367493" indent="0">
              <a:buNone/>
              <a:defRPr sz="1600" b="1"/>
            </a:lvl4pPr>
            <a:lvl5pPr marL="1823323" indent="0">
              <a:buNone/>
              <a:defRPr sz="1600" b="1"/>
            </a:lvl5pPr>
            <a:lvl6pPr marL="2279151" indent="0">
              <a:buNone/>
              <a:defRPr sz="1600" b="1"/>
            </a:lvl6pPr>
            <a:lvl7pPr marL="2734984" indent="0">
              <a:buNone/>
              <a:defRPr sz="1600" b="1"/>
            </a:lvl7pPr>
            <a:lvl8pPr marL="3190814" indent="0">
              <a:buNone/>
              <a:defRPr sz="1600" b="1"/>
            </a:lvl8pPr>
            <a:lvl9pPr marL="3646642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45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lIns="91168" tIns="45584" rIns="91168" bIns="4558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03F967F-DCE9-4FAF-BBDE-71ED7FB3C341}" type="datetime1">
              <a:rPr lang="ru-RU"/>
              <a:pPr>
                <a:defRPr/>
              </a:pPr>
              <a:t>01.06.2021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lIns="91168" tIns="45584" rIns="91168" bIns="4558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F98F12-C142-4DC0-AF97-9CE1D7A4C7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lIns="91168" tIns="45584" rIns="91168" bIns="4558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28F6F5A-CBFA-4B6B-AE6A-C1FB6902DABB}" type="datetime1">
              <a:rPr lang="ru-RU"/>
              <a:pPr>
                <a:defRPr/>
              </a:pPr>
              <a:t>01.06.2021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lIns="91168" tIns="45584" rIns="91168" bIns="4558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1BACA2-8C00-4274-8A0C-F9129FE78E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D1C0CD-4E22-4C01-940C-229A20D4558C}" type="datetime1">
              <a:rPr lang="ru-RU"/>
              <a:pPr>
                <a:defRPr/>
              </a:pPr>
              <a:t>01.06.2021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016736-8874-46B9-8559-6A3A14B95B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lIns="91168" tIns="45584" rIns="91168" bIns="4558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E4242F5-CAF7-4E1A-A386-FC31303ACAD4}" type="datetime1">
              <a:rPr lang="ru-RU"/>
              <a:pPr>
                <a:defRPr/>
              </a:pPr>
              <a:t>01.06.2021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lIns="91168" tIns="45584" rIns="91168" bIns="4558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D8B3A7-F44E-4FB5-8C54-C803E502AA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9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5831" indent="0">
              <a:buNone/>
              <a:defRPr sz="1200"/>
            </a:lvl2pPr>
            <a:lvl3pPr marL="911661" indent="0">
              <a:buNone/>
              <a:defRPr sz="1000"/>
            </a:lvl3pPr>
            <a:lvl4pPr marL="1367493" indent="0">
              <a:buNone/>
              <a:defRPr sz="900"/>
            </a:lvl4pPr>
            <a:lvl5pPr marL="1823323" indent="0">
              <a:buNone/>
              <a:defRPr sz="900"/>
            </a:lvl5pPr>
            <a:lvl6pPr marL="2279151" indent="0">
              <a:buNone/>
              <a:defRPr sz="900"/>
            </a:lvl6pPr>
            <a:lvl7pPr marL="2734984" indent="0">
              <a:buNone/>
              <a:defRPr sz="900"/>
            </a:lvl7pPr>
            <a:lvl8pPr marL="3190814" indent="0">
              <a:buNone/>
              <a:defRPr sz="900"/>
            </a:lvl8pPr>
            <a:lvl9pPr marL="3646642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lIns="91168" tIns="45584" rIns="91168" bIns="4558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B1F6AAE-E17F-4F64-BE62-71EB61F3BA1F}" type="datetime1">
              <a:rPr lang="ru-RU"/>
              <a:pPr>
                <a:defRPr/>
              </a:pPr>
              <a:t>01.06.2021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lIns="91168" tIns="45584" rIns="91168" bIns="4558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78697-8FBF-4062-80C8-A54B554A8A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5831" indent="0">
              <a:buNone/>
              <a:defRPr sz="2800"/>
            </a:lvl2pPr>
            <a:lvl3pPr marL="911661" indent="0">
              <a:buNone/>
              <a:defRPr sz="2400"/>
            </a:lvl3pPr>
            <a:lvl4pPr marL="1367493" indent="0">
              <a:buNone/>
              <a:defRPr sz="2000"/>
            </a:lvl4pPr>
            <a:lvl5pPr marL="1823323" indent="0">
              <a:buNone/>
              <a:defRPr sz="2000"/>
            </a:lvl5pPr>
            <a:lvl6pPr marL="2279151" indent="0">
              <a:buNone/>
              <a:defRPr sz="2000"/>
            </a:lvl6pPr>
            <a:lvl7pPr marL="2734984" indent="0">
              <a:buNone/>
              <a:defRPr sz="2000"/>
            </a:lvl7pPr>
            <a:lvl8pPr marL="3190814" indent="0">
              <a:buNone/>
              <a:defRPr sz="2000"/>
            </a:lvl8pPr>
            <a:lvl9pPr marL="3646642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5831" indent="0">
              <a:buNone/>
              <a:defRPr sz="1200"/>
            </a:lvl2pPr>
            <a:lvl3pPr marL="911661" indent="0">
              <a:buNone/>
              <a:defRPr sz="1000"/>
            </a:lvl3pPr>
            <a:lvl4pPr marL="1367493" indent="0">
              <a:buNone/>
              <a:defRPr sz="900"/>
            </a:lvl4pPr>
            <a:lvl5pPr marL="1823323" indent="0">
              <a:buNone/>
              <a:defRPr sz="900"/>
            </a:lvl5pPr>
            <a:lvl6pPr marL="2279151" indent="0">
              <a:buNone/>
              <a:defRPr sz="900"/>
            </a:lvl6pPr>
            <a:lvl7pPr marL="2734984" indent="0">
              <a:buNone/>
              <a:defRPr sz="900"/>
            </a:lvl7pPr>
            <a:lvl8pPr marL="3190814" indent="0">
              <a:buNone/>
              <a:defRPr sz="900"/>
            </a:lvl8pPr>
            <a:lvl9pPr marL="3646642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lIns="91168" tIns="45584" rIns="91168" bIns="4558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E7C8BC9-B50A-4301-8435-DCF5D5AB36DA}" type="datetime1">
              <a:rPr lang="ru-RU"/>
              <a:pPr>
                <a:defRPr/>
              </a:pPr>
              <a:t>01.06.2021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lIns="91168" tIns="45584" rIns="91168" bIns="4558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F1ADDD-445D-4AF7-BF17-02D6823DEB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lIns="91168" tIns="45584" rIns="91168" bIns="4558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02C5927-4EBF-4601-82D0-AC3D540EFF5C}" type="datetime1">
              <a:rPr lang="ru-RU"/>
              <a:pPr>
                <a:defRPr/>
              </a:pPr>
              <a:t>01.06.2021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lIns="91168" tIns="45584" rIns="91168" bIns="4558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7FD114-6F76-4D40-B2BD-E62DEFF7B0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3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3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lIns="91168" tIns="45584" rIns="91168" bIns="4558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49892D3-B871-43B9-AB81-EF6B8F587C57}" type="datetime1">
              <a:rPr lang="ru-RU"/>
              <a:pPr>
                <a:defRPr/>
              </a:pPr>
              <a:t>01.06.2021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lIns="91168" tIns="45584" rIns="91168" bIns="4558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1BDD5C-D923-4BD9-B7F7-D1EF75B4B0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C6886B-2775-4C0C-AA0A-1827B64414CC}" type="datetime1">
              <a:rPr lang="ru-RU"/>
              <a:pPr>
                <a:defRPr/>
              </a:pPr>
              <a:t>01.06.2021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076201-A60F-407E-AE2C-31D6B8DC0D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C128F1-9F91-415E-8619-8C85B558CAF3}" type="datetime1">
              <a:rPr lang="ru-RU"/>
              <a:pPr>
                <a:defRPr/>
              </a:pPr>
              <a:t>01.06.2021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6A38EF-0BC1-4DF3-A981-189D4F7A88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15BFAD-1BA6-4526-A837-5B9CEA20023B}" type="datetime1">
              <a:rPr lang="ru-RU"/>
              <a:pPr>
                <a:defRPr/>
              </a:pPr>
              <a:t>01.06.2021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54A134-0F99-4107-9FEA-B5A5193DB6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E9FDE7-4735-4934-BFCB-A34797F89EAF}" type="datetime1">
              <a:rPr lang="ru-RU"/>
              <a:pPr>
                <a:defRPr/>
              </a:pPr>
              <a:t>01.06.2021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C7B429-6AB0-4D55-A112-1508256E86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937A68-7353-429A-A089-2E06128207C7}" type="datetime1">
              <a:rPr lang="ru-RU"/>
              <a:pPr>
                <a:defRPr/>
              </a:pPr>
              <a:t>01.06.2021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A3B472-E594-4CC2-AEFD-72EF9E91D5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92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A2993C-75F2-4D73-B489-B8CA22BE19A0}" type="datetime1">
              <a:rPr lang="ru-RU"/>
              <a:pPr>
                <a:defRPr/>
              </a:pPr>
              <a:t>01.06.2021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FC773E-12FE-49DC-8A14-D7CF1643A5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7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2FC472-2917-45EF-81CC-9E9564A9B22C}" type="datetime1">
              <a:rPr lang="ru-RU"/>
              <a:pPr>
                <a:defRPr/>
              </a:pPr>
              <a:t>01.06.2021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631E4A-4DAA-4DA2-AB3A-EF438E9C4A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3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9098BF5-2D2B-4D4B-8937-D6250A9B1381}" type="datetime1">
              <a:rPr lang="ru-RU"/>
              <a:pPr>
                <a:defRPr/>
              </a:pPr>
              <a:t>01.06.2021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319722B-AAFA-4D54-BE75-B30EFD55C7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</p:sldLayoutIdLst>
  <p:transition spd="slow">
    <p:wipe dir="r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 bwMode="auto">
          <a:xfrm>
            <a:off x="573088" y="84138"/>
            <a:ext cx="8113712" cy="68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584" rIns="0" bIns="4558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536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022350"/>
            <a:ext cx="8229600" cy="339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68" tIns="45584" rIns="91168" bIns="455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168" tIns="45584" rIns="91168" bIns="45584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CA57FCB-3BD2-4F45-ACD6-09A6229451D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15365" name="Рисунок 6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991475" y="84138"/>
            <a:ext cx="1052513" cy="78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573088" y="831850"/>
            <a:ext cx="7418387" cy="41275"/>
          </a:xfrm>
          <a:prstGeom prst="rect">
            <a:avLst/>
          </a:prstGeom>
          <a:solidFill>
            <a:srgbClr val="268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68" tIns="45584" rIns="91168" bIns="45584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15367" name="Объект 3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5018088"/>
            <a:ext cx="9144000" cy="12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wipe dir="r"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5pPr>
      <a:lvl6pPr marL="455831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6pPr>
      <a:lvl7pPr marL="911661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7pPr>
      <a:lvl8pPr marL="1367493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8pPr>
      <a:lvl9pPr marL="1823323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416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38238" indent="-2270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3850" indent="-2270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1050" indent="-2270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7068" indent="-227915" algn="l" defTabSz="91166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2898" indent="-227915" algn="l" defTabSz="91166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18730" indent="-227915" algn="l" defTabSz="91166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4560" indent="-227915" algn="l" defTabSz="91166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16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831" algn="l" defTabSz="9116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1661" algn="l" defTabSz="9116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7493" algn="l" defTabSz="9116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3323" algn="l" defTabSz="9116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9151" algn="l" defTabSz="9116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4984" algn="l" defTabSz="9116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0814" algn="l" defTabSz="9116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6642" algn="l" defTabSz="9116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8313" y="627063"/>
            <a:ext cx="7559675" cy="288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9698" name="Rectangle 3"/>
          <p:cNvSpPr txBox="1">
            <a:spLocks noChangeArrowheads="1"/>
          </p:cNvSpPr>
          <p:nvPr/>
        </p:nvSpPr>
        <p:spPr bwMode="auto">
          <a:xfrm>
            <a:off x="123825" y="339725"/>
            <a:ext cx="7904163" cy="460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spcBef>
                <a:spcPct val="20000"/>
              </a:spcBef>
            </a:pPr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исключении хозяйствующих субъектов из государственных реестров в административном порядке</a:t>
            </a:r>
            <a:endParaRPr lang="ru-RU" sz="3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20000"/>
              </a:spcBef>
            </a:pPr>
            <a:endParaRPr lang="ru-RU" sz="3200" dirty="0" smtClean="0">
              <a:solidFill>
                <a:srgbClr val="000000"/>
              </a:solidFill>
              <a:latin typeface="Calibri" pitchFamily="34" charset="0"/>
            </a:endParaRPr>
          </a:p>
          <a:p>
            <a:pPr algn="ctr">
              <a:spcBef>
                <a:spcPct val="20000"/>
              </a:spcBef>
            </a:pPr>
            <a:endParaRPr lang="ru-RU" sz="3200" dirty="0">
              <a:solidFill>
                <a:srgbClr val="000000"/>
              </a:solidFill>
              <a:latin typeface="Calibri" pitchFamily="34" charset="0"/>
            </a:endParaRPr>
          </a:p>
          <a:p>
            <a:pPr algn="ctr">
              <a:spcBef>
                <a:spcPct val="20000"/>
              </a:spcBef>
            </a:pPr>
            <a:endParaRPr lang="ru-RU" sz="3200" dirty="0">
              <a:solidFill>
                <a:srgbClr val="000000"/>
              </a:solidFill>
              <a:latin typeface="Calibri" pitchFamily="34" charset="0"/>
            </a:endParaRPr>
          </a:p>
          <a:p>
            <a:pPr algn="ctr">
              <a:spcBef>
                <a:spcPct val="20000"/>
              </a:spcBef>
            </a:pPr>
            <a:r>
              <a:rPr lang="ru-RU" sz="2000" dirty="0">
                <a:solidFill>
                  <a:srgbClr val="000000"/>
                </a:solidFill>
                <a:latin typeface="Calibri" pitchFamily="34" charset="0"/>
              </a:rPr>
              <a:t>Начальник отдела регистрации и учета налогоплательщиков УФНС России по Новгородской области</a:t>
            </a:r>
          </a:p>
          <a:p>
            <a:pPr algn="ctr">
              <a:spcBef>
                <a:spcPct val="20000"/>
              </a:spcBef>
            </a:pPr>
            <a:r>
              <a:rPr lang="ru-RU" sz="2000" dirty="0">
                <a:solidFill>
                  <a:srgbClr val="000000"/>
                </a:solidFill>
                <a:latin typeface="Calibri" pitchFamily="34" charset="0"/>
              </a:rPr>
              <a:t>Н.И. Васильев</a:t>
            </a:r>
          </a:p>
        </p:txBody>
      </p:sp>
    </p:spTree>
  </p:cSld>
  <p:clrMapOvr>
    <a:masterClrMapping/>
  </p:clrMapOvr>
  <p:transition spd="slow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7571184" cy="857250"/>
          </a:xfrm>
        </p:spPr>
        <p:txBody>
          <a:bodyPr/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Признаки недействующего юридического лица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016736-8874-46B9-8559-6A3A14B95B77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716016" y="1419622"/>
            <a:ext cx="3528392" cy="331236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83568" y="1563639"/>
            <a:ext cx="316835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 месяцев </a:t>
            </a:r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представляет документы отчетности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5536" y="1419622"/>
            <a:ext cx="3672408" cy="331236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788024" y="1419622"/>
            <a:ext cx="338437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 месяцев отсутствуют операции хотя бы по одному банковскому счету</a:t>
            </a:r>
          </a:p>
        </p:txBody>
      </p:sp>
    </p:spTree>
    <p:extLst>
      <p:ext uri="{BB962C8B-B14F-4D97-AF65-F5344CB8AC3E}">
        <p14:creationId xmlns:p14="http://schemas.microsoft.com/office/powerpoint/2010/main" val="902488332"/>
      </p:ext>
    </p:extLst>
  </p:cSld>
  <p:clrMapOvr>
    <a:masterClrMapping/>
  </p:clrMapOvr>
  <p:transition spd="slow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06375"/>
            <a:ext cx="8100392" cy="493167"/>
          </a:xfrm>
        </p:spPr>
        <p:txBody>
          <a:bodyPr/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Признаки недействующего предпринимателя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016736-8874-46B9-8559-6A3A14B95B77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1059582"/>
            <a:ext cx="3744416" cy="36724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499992" y="1059582"/>
            <a:ext cx="3456384" cy="36724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395536" y="1059582"/>
            <a:ext cx="3744416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 месяцев  истекло действие патента</a:t>
            </a:r>
          </a:p>
          <a:p>
            <a:pPr algn="ctr"/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</a:p>
          <a:p>
            <a:pPr algn="ctr"/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-15 месяцев не представляет документы отчетности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499992" y="1635646"/>
            <a:ext cx="34563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Имеет </a:t>
            </a:r>
          </a:p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недоимку (задолженность)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8629741"/>
      </p:ext>
    </p:extLst>
  </p:cSld>
  <p:clrMapOvr>
    <a:masterClrMapping/>
  </p:clrMapOvr>
  <p:transition spd="slow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7571184" cy="637183"/>
          </a:xfrm>
        </p:spPr>
        <p:txBody>
          <a:bodyPr/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Способы направления документов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016736-8874-46B9-8559-6A3A14B95B77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sp>
        <p:nvSpPr>
          <p:cNvPr id="7" name="Поле 3"/>
          <p:cNvSpPr txBox="1"/>
          <p:nvPr/>
        </p:nvSpPr>
        <p:spPr>
          <a:xfrm>
            <a:off x="633413" y="987574"/>
            <a:ext cx="7877175" cy="504056"/>
          </a:xfrm>
          <a:prstGeom prst="rect">
            <a:avLst/>
          </a:prstGeom>
          <a:solidFill>
            <a:schemeClr val="lt1"/>
          </a:solidFill>
          <a:ln w="2540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200" dirty="0">
                <a:effectLst/>
                <a:latin typeface="Times New Roman"/>
                <a:ea typeface="Calibri"/>
                <a:cs typeface="Times New Roman"/>
              </a:rPr>
              <a:t>Комплект документов</a:t>
            </a:r>
            <a:endParaRPr lang="ru-RU" sz="3200" dirty="0">
              <a:effectLst/>
              <a:ea typeface="Calibri"/>
              <a:cs typeface="Times New Roman"/>
            </a:endParaRPr>
          </a:p>
        </p:txBody>
      </p:sp>
      <p:sp>
        <p:nvSpPr>
          <p:cNvPr id="9" name="Поле 7"/>
          <p:cNvSpPr txBox="1"/>
          <p:nvPr/>
        </p:nvSpPr>
        <p:spPr>
          <a:xfrm>
            <a:off x="35497" y="1857375"/>
            <a:ext cx="1296143" cy="714375"/>
          </a:xfrm>
          <a:prstGeom prst="rect">
            <a:avLst/>
          </a:prstGeom>
          <a:solidFill>
            <a:schemeClr val="lt1"/>
          </a:solidFill>
          <a:ln w="2540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200" dirty="0" smtClean="0">
                <a:effectLst/>
                <a:latin typeface="Times New Roman"/>
                <a:ea typeface="Calibri"/>
                <a:cs typeface="Times New Roman"/>
              </a:rPr>
              <a:t>Почта</a:t>
            </a:r>
            <a:endParaRPr lang="ru-RU" sz="3200" dirty="0">
              <a:effectLst/>
              <a:ea typeface="Calibri"/>
              <a:cs typeface="Times New Roman"/>
            </a:endParaRPr>
          </a:p>
        </p:txBody>
      </p:sp>
      <p:sp>
        <p:nvSpPr>
          <p:cNvPr id="10" name="Поле 8"/>
          <p:cNvSpPr txBox="1"/>
          <p:nvPr/>
        </p:nvSpPr>
        <p:spPr>
          <a:xfrm>
            <a:off x="1475656" y="1857375"/>
            <a:ext cx="1872208" cy="714375"/>
          </a:xfrm>
          <a:prstGeom prst="rect">
            <a:avLst/>
          </a:prstGeom>
          <a:solidFill>
            <a:schemeClr val="lt1"/>
          </a:solidFill>
          <a:ln w="2540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effectLst/>
                <a:latin typeface="Times New Roman"/>
                <a:ea typeface="Calibri"/>
                <a:cs typeface="Times New Roman"/>
              </a:rPr>
              <a:t> </a:t>
            </a:r>
            <a:r>
              <a:rPr lang="ru-RU" sz="3200" dirty="0" err="1" smtClean="0">
                <a:effectLst/>
                <a:latin typeface="Times New Roman"/>
                <a:ea typeface="Calibri"/>
                <a:cs typeface="Times New Roman"/>
              </a:rPr>
              <a:t>Регорган</a:t>
            </a:r>
            <a:endParaRPr lang="ru-RU" sz="3200" dirty="0">
              <a:effectLst/>
              <a:ea typeface="Calibri"/>
              <a:cs typeface="Times New Roman"/>
            </a:endParaRPr>
          </a:p>
        </p:txBody>
      </p:sp>
      <p:sp>
        <p:nvSpPr>
          <p:cNvPr id="11" name="Поле 10"/>
          <p:cNvSpPr txBox="1"/>
          <p:nvPr/>
        </p:nvSpPr>
        <p:spPr>
          <a:xfrm>
            <a:off x="3419872" y="1857374"/>
            <a:ext cx="1296144" cy="714375"/>
          </a:xfrm>
          <a:prstGeom prst="rect">
            <a:avLst/>
          </a:prstGeom>
          <a:solidFill>
            <a:schemeClr val="lt1"/>
          </a:solidFill>
          <a:ln w="2540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200" dirty="0">
                <a:effectLst/>
                <a:latin typeface="Times New Roman"/>
                <a:ea typeface="Calibri"/>
                <a:cs typeface="Times New Roman"/>
              </a:rPr>
              <a:t> </a:t>
            </a:r>
            <a:r>
              <a:rPr lang="ru-RU" sz="3200" dirty="0" smtClean="0">
                <a:effectLst/>
                <a:latin typeface="Times New Roman"/>
                <a:ea typeface="Calibri"/>
                <a:cs typeface="Times New Roman"/>
              </a:rPr>
              <a:t>МФЦ</a:t>
            </a:r>
            <a:endParaRPr lang="ru-RU" sz="3200" dirty="0">
              <a:effectLst/>
              <a:ea typeface="Calibri"/>
              <a:cs typeface="Times New Roman"/>
            </a:endParaRPr>
          </a:p>
        </p:txBody>
      </p:sp>
      <p:sp>
        <p:nvSpPr>
          <p:cNvPr id="12" name="Поле 13"/>
          <p:cNvSpPr txBox="1"/>
          <p:nvPr/>
        </p:nvSpPr>
        <p:spPr>
          <a:xfrm>
            <a:off x="4788024" y="1857375"/>
            <a:ext cx="1944216" cy="1218431"/>
          </a:xfrm>
          <a:prstGeom prst="rect">
            <a:avLst/>
          </a:prstGeom>
          <a:solidFill>
            <a:schemeClr val="lt1"/>
          </a:solidFill>
          <a:ln w="2540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effectLst/>
                <a:latin typeface="Times New Roman"/>
                <a:ea typeface="Calibri"/>
                <a:cs typeface="Times New Roman"/>
              </a:rPr>
              <a:t> </a:t>
            </a:r>
            <a:r>
              <a:rPr lang="ru-RU" sz="3200" dirty="0" err="1" smtClean="0">
                <a:effectLst/>
                <a:latin typeface="Times New Roman"/>
                <a:ea typeface="Calibri"/>
                <a:cs typeface="Times New Roman"/>
              </a:rPr>
              <a:t>Электронно</a:t>
            </a:r>
            <a:endParaRPr lang="ru-RU" sz="3200" dirty="0">
              <a:effectLst/>
              <a:ea typeface="Calibri"/>
              <a:cs typeface="Times New Roman"/>
            </a:endParaRPr>
          </a:p>
        </p:txBody>
      </p:sp>
      <p:sp>
        <p:nvSpPr>
          <p:cNvPr id="13" name="Поле 12"/>
          <p:cNvSpPr txBox="1"/>
          <p:nvPr/>
        </p:nvSpPr>
        <p:spPr>
          <a:xfrm>
            <a:off x="6876256" y="1857375"/>
            <a:ext cx="2088232" cy="714375"/>
          </a:xfrm>
          <a:prstGeom prst="rect">
            <a:avLst/>
          </a:prstGeom>
          <a:solidFill>
            <a:schemeClr val="lt1"/>
          </a:solidFill>
          <a:ln w="2540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effectLst/>
                <a:latin typeface="Times New Roman"/>
                <a:ea typeface="Calibri"/>
                <a:cs typeface="Times New Roman"/>
              </a:rPr>
              <a:t> </a:t>
            </a:r>
            <a:r>
              <a:rPr lang="ru-RU" sz="3200" dirty="0" smtClean="0">
                <a:effectLst/>
                <a:latin typeface="Times New Roman"/>
                <a:ea typeface="Calibri"/>
                <a:cs typeface="Times New Roman"/>
              </a:rPr>
              <a:t>Нотариус</a:t>
            </a:r>
            <a:endParaRPr lang="ru-RU" sz="3200" dirty="0">
              <a:effectLst/>
              <a:ea typeface="Calibri"/>
              <a:cs typeface="Times New Roman"/>
            </a:endParaRPr>
          </a:p>
        </p:txBody>
      </p:sp>
      <p:cxnSp>
        <p:nvCxnSpPr>
          <p:cNvPr id="14" name="Прямая со стрелкой 13"/>
          <p:cNvCxnSpPr>
            <a:endCxn id="13" idx="0"/>
          </p:cNvCxnSpPr>
          <p:nvPr/>
        </p:nvCxnSpPr>
        <p:spPr>
          <a:xfrm>
            <a:off x="7920372" y="1501932"/>
            <a:ext cx="0" cy="35544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1043608" y="1491630"/>
            <a:ext cx="0" cy="36574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endCxn id="10" idx="0"/>
          </p:cNvCxnSpPr>
          <p:nvPr/>
        </p:nvCxnSpPr>
        <p:spPr>
          <a:xfrm>
            <a:off x="2411760" y="1501932"/>
            <a:ext cx="0" cy="35544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endCxn id="11" idx="0"/>
          </p:cNvCxnSpPr>
          <p:nvPr/>
        </p:nvCxnSpPr>
        <p:spPr>
          <a:xfrm>
            <a:off x="4067944" y="1501931"/>
            <a:ext cx="0" cy="35544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endCxn id="12" idx="0"/>
          </p:cNvCxnSpPr>
          <p:nvPr/>
        </p:nvCxnSpPr>
        <p:spPr>
          <a:xfrm>
            <a:off x="5760132" y="1491630"/>
            <a:ext cx="0" cy="36574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оле 9"/>
          <p:cNvSpPr txBox="1"/>
          <p:nvPr/>
        </p:nvSpPr>
        <p:spPr>
          <a:xfrm>
            <a:off x="467544" y="3651870"/>
            <a:ext cx="2160241" cy="1224136"/>
          </a:xfrm>
          <a:prstGeom prst="rect">
            <a:avLst/>
          </a:prstGeom>
          <a:solidFill>
            <a:schemeClr val="lt1"/>
          </a:solidFill>
          <a:ln w="2540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effectLst/>
                <a:latin typeface="Times New Roman"/>
                <a:ea typeface="Calibri"/>
                <a:cs typeface="Times New Roman"/>
              </a:rPr>
              <a:t> </a:t>
            </a:r>
            <a:r>
              <a:rPr lang="ru-RU" sz="3200" dirty="0" smtClean="0">
                <a:effectLst/>
                <a:latin typeface="Times New Roman"/>
                <a:ea typeface="Calibri"/>
                <a:cs typeface="Times New Roman"/>
              </a:rPr>
              <a:t>Лично</a:t>
            </a:r>
            <a:endParaRPr lang="ru-RU" sz="3200" dirty="0">
              <a:effectLst/>
              <a:ea typeface="Calibri"/>
              <a:cs typeface="Times New Roman"/>
            </a:endParaRPr>
          </a:p>
        </p:txBody>
      </p:sp>
      <p:sp>
        <p:nvSpPr>
          <p:cNvPr id="30" name="Поле 11"/>
          <p:cNvSpPr txBox="1"/>
          <p:nvPr/>
        </p:nvSpPr>
        <p:spPr>
          <a:xfrm>
            <a:off x="3059832" y="3651870"/>
            <a:ext cx="2952328" cy="1224136"/>
          </a:xfrm>
          <a:prstGeom prst="rect">
            <a:avLst/>
          </a:prstGeom>
          <a:solidFill>
            <a:schemeClr val="lt1"/>
          </a:solidFill>
          <a:ln w="2540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effectLst/>
                <a:latin typeface="Times New Roman"/>
                <a:ea typeface="Calibri"/>
                <a:cs typeface="Times New Roman"/>
              </a:rPr>
              <a:t> </a:t>
            </a:r>
            <a:r>
              <a:rPr lang="ru-RU" sz="3200" dirty="0" smtClean="0">
                <a:effectLst/>
                <a:latin typeface="Times New Roman"/>
                <a:ea typeface="Calibri"/>
                <a:cs typeface="Times New Roman"/>
              </a:rPr>
              <a:t>Представитель</a:t>
            </a:r>
            <a:endParaRPr lang="ru-RU" sz="3200" dirty="0">
              <a:effectLst/>
              <a:ea typeface="Calibri"/>
              <a:cs typeface="Times New Roman"/>
            </a:endParaRPr>
          </a:p>
        </p:txBody>
      </p:sp>
      <p:cxnSp>
        <p:nvCxnSpPr>
          <p:cNvPr id="48" name="Прямая со стрелкой 47"/>
          <p:cNvCxnSpPr/>
          <p:nvPr/>
        </p:nvCxnSpPr>
        <p:spPr>
          <a:xfrm>
            <a:off x="1619672" y="2571749"/>
            <a:ext cx="0" cy="1080121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49" name="Прямая со стрелкой 48"/>
          <p:cNvCxnSpPr/>
          <p:nvPr/>
        </p:nvCxnSpPr>
        <p:spPr>
          <a:xfrm flipH="1">
            <a:off x="1835696" y="2571749"/>
            <a:ext cx="1800200" cy="1080121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50" name="Прямая со стрелкой 49"/>
          <p:cNvCxnSpPr/>
          <p:nvPr/>
        </p:nvCxnSpPr>
        <p:spPr>
          <a:xfrm>
            <a:off x="2627785" y="2571749"/>
            <a:ext cx="792087" cy="1080121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51" name="Прямая со стрелкой 50"/>
          <p:cNvCxnSpPr>
            <a:stCxn id="11" idx="2"/>
          </p:cNvCxnSpPr>
          <p:nvPr/>
        </p:nvCxnSpPr>
        <p:spPr>
          <a:xfrm>
            <a:off x="4067944" y="2571749"/>
            <a:ext cx="0" cy="1080121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825728426"/>
      </p:ext>
    </p:extLst>
  </p:cSld>
  <p:clrMapOvr>
    <a:masterClrMapping/>
  </p:clrMapOvr>
  <p:transition spd="slow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92471CF-A794-42D6-9FA3-5981EBB25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277143"/>
          </a:xfrm>
        </p:spPr>
        <p:txBody>
          <a:bodyPr/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Публикация в журнале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A6A7AD55-C0AD-43CA-A04A-AC141EE69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016736-8874-46B9-8559-6A3A14B95B77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917B732B-046B-423F-B2A7-3F583697408C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9552" y="771549"/>
            <a:ext cx="7488832" cy="416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831734"/>
      </p:ext>
    </p:extLst>
  </p:cSld>
  <p:clrMapOvr>
    <a:masterClrMapping/>
  </p:clrMapOvr>
  <p:transition spd="slow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6376"/>
            <a:ext cx="8219256" cy="274638"/>
          </a:xfrm>
        </p:spPr>
        <p:txBody>
          <a:bodyPr/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Сервис «Прозрачный бизнес»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016736-8874-46B9-8559-6A3A14B95B77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pic>
        <p:nvPicPr>
          <p:cNvPr id="7" name="Объект 6">
            <a:extLst>
              <a:ext uri="{FF2B5EF4-FFF2-40B4-BE49-F238E27FC236}">
                <a16:creationId xmlns="" xmlns:a16="http://schemas.microsoft.com/office/drawing/2014/main" id="{B5C7E7CE-525D-4C18-B4CE-585D4D7674A1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627534"/>
            <a:ext cx="7571184" cy="4309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280281"/>
      </p:ext>
    </p:extLst>
  </p:cSld>
  <p:clrMapOvr>
    <a:masterClrMapping/>
  </p:clrMapOvr>
  <p:transition spd="slow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1600"/>
            <a:ext cx="8229600" cy="309910"/>
          </a:xfrm>
        </p:spPr>
        <p:txBody>
          <a:bodyPr/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поиска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016736-8874-46B9-8559-6A3A14B95B77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pic>
        <p:nvPicPr>
          <p:cNvPr id="7" name="Объект 6">
            <a:extLst>
              <a:ext uri="{FF2B5EF4-FFF2-40B4-BE49-F238E27FC236}">
                <a16:creationId xmlns="" xmlns:a16="http://schemas.microsoft.com/office/drawing/2014/main" id="{A3563EA7-DA54-4C31-8C90-EFFAE58D7617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520" y="555526"/>
            <a:ext cx="7776864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409134"/>
      </p:ext>
    </p:extLst>
  </p:cSld>
  <p:clrMapOvr>
    <a:masterClrMapping/>
  </p:clrMapOvr>
  <p:transition spd="slow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79"/>
            <a:ext cx="7571184" cy="274637"/>
          </a:xfrm>
        </p:spPr>
        <p:txBody>
          <a:bodyPr/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из журнала о состоянии ЮЛ в реестре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016736-8874-46B9-8559-6A3A14B95B77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pic>
        <p:nvPicPr>
          <p:cNvPr id="7" name="Объект 6">
            <a:extLst>
              <a:ext uri="{FF2B5EF4-FFF2-40B4-BE49-F238E27FC236}">
                <a16:creationId xmlns="" xmlns:a16="http://schemas.microsoft.com/office/drawing/2014/main" id="{A295D0C7-CD84-495C-AD02-A148517A5409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528" y="555526"/>
            <a:ext cx="7704856" cy="4464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361491"/>
      </p:ext>
    </p:extLst>
  </p:cSld>
  <p:clrMapOvr>
    <a:masterClrMapping/>
  </p:clrMapOvr>
  <p:transition spd="slow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435350"/>
            <a:ext cx="9144000" cy="15843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59394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1275"/>
            <a:ext cx="9144000" cy="357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5" name="Picture 6" descr="Круглый герб ФНС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4238" y="11113"/>
            <a:ext cx="2160587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900113" y="3579813"/>
            <a:ext cx="7208837" cy="852487"/>
          </a:xfrm>
          <a:prstGeom prst="rect">
            <a:avLst/>
          </a:prstGeom>
        </p:spPr>
        <p:txBody>
          <a:bodyPr wrap="none" lIns="81630" tIns="40815" rIns="81630" bIns="40815" anchor="ctr"/>
          <a:lstStyle/>
          <a:p>
            <a:pPr algn="ctr" defTabSz="816296" fontAlgn="auto">
              <a:spcAft>
                <a:spcPts val="0"/>
              </a:spcAft>
              <a:defRPr/>
            </a:pPr>
            <a:r>
              <a:rPr lang="ru-RU" sz="3400" b="1" cap="all" dirty="0">
                <a:solidFill>
                  <a:srgbClr val="0070C0"/>
                </a:solidFill>
                <a:latin typeface="Constantia" panose="02030602050306030303" pitchFamily="18" charset="0"/>
                <a:ea typeface="+mj-ea"/>
                <a:cs typeface="Times New Roman" panose="02020603050405020304" pitchFamily="18" charset="0"/>
              </a:rPr>
              <a:t>Благодарю за внимание!</a:t>
            </a:r>
            <a:endParaRPr lang="ru-RU" sz="3400" b="1" dirty="0">
              <a:solidFill>
                <a:schemeClr val="accent6">
                  <a:lumMod val="75000"/>
                </a:schemeClr>
              </a:solidFill>
              <a:latin typeface="Constantia" panose="02030602050306030303" pitchFamily="18" charset="0"/>
              <a:cs typeface="+mn-cs"/>
            </a:endParaRPr>
          </a:p>
        </p:txBody>
      </p:sp>
    </p:spTree>
  </p:cSld>
  <p:clrMapOvr>
    <a:masterClrMapping/>
  </p:clrMapOvr>
  <p:transition spd="slow">
    <p:wipe dir="r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7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square">
        <a:spAutoFit/>
      </a:bodyPr>
      <a:lstStyle>
        <a:defPPr algn="ctr" eaLnBrk="1" hangingPunct="1">
          <a:spcBef>
            <a:spcPts val="0"/>
          </a:spcBef>
          <a:defRPr b="1" dirty="0" smtClean="0">
            <a:solidFill>
              <a:srgbClr val="009900"/>
            </a:solidFill>
            <a:latin typeface="Arial Narrow" pitchFamily="34" charset="0"/>
          </a:defRPr>
        </a:defPPr>
      </a:lstStyle>
    </a:sp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16092</TotalTime>
  <Words>101</Words>
  <Application>Microsoft Office PowerPoint</Application>
  <PresentationFormat>Экран (16:9)</PresentationFormat>
  <Paragraphs>38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1" baseType="lpstr">
      <vt:lpstr>Тема Office</vt:lpstr>
      <vt:lpstr>17_Специальное оформление</vt:lpstr>
      <vt:lpstr>Презентация PowerPoint</vt:lpstr>
      <vt:lpstr>Признаки недействующего юридического лица</vt:lpstr>
      <vt:lpstr>Признаки недействующего предпринимателя</vt:lpstr>
      <vt:lpstr>Способы направления документов</vt:lpstr>
      <vt:lpstr>Публикация в журнале</vt:lpstr>
      <vt:lpstr>Сервис «Прозрачный бизнес»</vt:lpstr>
      <vt:lpstr>Результаты поиска</vt:lpstr>
      <vt:lpstr>Информация из журнала о состоянии ЮЛ в реестре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Воронова Светлана Анатольевна</dc:creator>
  <cp:lastModifiedBy>Васильев Николай Иванович</cp:lastModifiedBy>
  <cp:revision>960</cp:revision>
  <cp:lastPrinted>2016-10-11T12:55:48Z</cp:lastPrinted>
  <dcterms:created xsi:type="dcterms:W3CDTF">2013-10-15T07:15:37Z</dcterms:created>
  <dcterms:modified xsi:type="dcterms:W3CDTF">2021-06-01T08:32:49Z</dcterms:modified>
</cp:coreProperties>
</file>