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4" r:id="rId3"/>
  </p:sldMasterIdLst>
  <p:notesMasterIdLst>
    <p:notesMasterId r:id="rId12"/>
  </p:notesMasterIdLst>
  <p:sldIdLst>
    <p:sldId id="293" r:id="rId4"/>
    <p:sldId id="283" r:id="rId5"/>
    <p:sldId id="284" r:id="rId6"/>
    <p:sldId id="286" r:id="rId7"/>
    <p:sldId id="288" r:id="rId8"/>
    <p:sldId id="294" r:id="rId9"/>
    <p:sldId id="290" r:id="rId10"/>
    <p:sldId id="295" r:id="rId11"/>
  </p:sldIdLst>
  <p:sldSz cx="9144000" cy="5143500" type="screen16x9"/>
  <p:notesSz cx="6718300" cy="98679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toly Gaverdovsky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E7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0" autoAdjust="0"/>
  </p:normalViewPr>
  <p:slideViewPr>
    <p:cSldViewPr snapToGrid="0">
      <p:cViewPr varScale="1">
        <p:scale>
          <a:sx n="95" d="100"/>
          <a:sy n="95" d="100"/>
        </p:scale>
        <p:origin x="-81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39775"/>
            <a:ext cx="657860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1830" y="4687253"/>
            <a:ext cx="5374640" cy="444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34385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3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05482" y="9372792"/>
            <a:ext cx="2911263" cy="4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8921" indent="-28804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52187" indent="-230437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13062" indent="-230437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73935" indent="-230437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34809" indent="-230437" defTabSz="104977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95684" indent="-230437" defTabSz="104977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56559" indent="-230437" defTabSz="104977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917434" indent="-230437" defTabSz="104977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9771" eaLnBrk="1" hangingPunct="1"/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49771" eaLnBrk="1" hangingPunct="1"/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4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0100"/>
            <a:ext cx="7102476" cy="3995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6077" y="5062396"/>
            <a:ext cx="5328607" cy="4795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0100"/>
            <a:ext cx="7102476" cy="3995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6077" y="5062396"/>
            <a:ext cx="5328607" cy="4795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0100"/>
            <a:ext cx="7102476" cy="3995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6077" y="5062396"/>
            <a:ext cx="5328607" cy="4795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0100"/>
            <a:ext cx="7102476" cy="3995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6077" y="5062396"/>
            <a:ext cx="5328607" cy="4795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0100"/>
            <a:ext cx="7102476" cy="3995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6077" y="5062396"/>
            <a:ext cx="5328607" cy="4795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0100"/>
            <a:ext cx="7102476" cy="3995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6077" y="5062396"/>
            <a:ext cx="5328607" cy="4795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3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04736" y="9372454"/>
            <a:ext cx="2911996" cy="49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72" tIns="45336" rIns="90672" bIns="45336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554" indent="-285599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2392" indent="-228479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599349" indent="-228479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6305" indent="-228479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3260" indent="-228479" defTabSz="104084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0217" indent="-228479" defTabSz="104084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7174" indent="-228479" defTabSz="104084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4131" indent="-228479" defTabSz="104084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0847" eaLnBrk="1" hangingPunct="1"/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40847" eaLnBrk="1" hangingPunct="1"/>
              <a:t>8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/>
        </p:nvSpPr>
        <p:spPr>
          <a:xfrm>
            <a:off x="5926139" y="3845718"/>
            <a:ext cx="923925" cy="282179"/>
          </a:xfrm>
          <a:prstGeom prst="rect">
            <a:avLst/>
          </a:prstGeom>
          <a:noFill/>
        </p:spPr>
        <p:txBody>
          <a:bodyPr lIns="80147" tIns="40074" rIns="80147" bIns="40074"/>
          <a:lstStyle/>
          <a:p>
            <a:pPr defTabSz="914239">
              <a:buClrTx/>
              <a:buFontTx/>
              <a:buNone/>
              <a:defRPr/>
            </a:pPr>
            <a:endParaRPr lang="ru-RU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4"/>
            <a:ext cx="7320689" cy="3621940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5858" indent="2783">
              <a:defRPr>
                <a:latin typeface="+mj-lt"/>
              </a:defRPr>
            </a:lvl2pPr>
            <a:lvl3pPr marL="551012" indent="-228197">
              <a:tabLst/>
              <a:defRPr>
                <a:latin typeface="+mj-lt"/>
              </a:defRPr>
            </a:lvl3pPr>
            <a:lvl4pPr marL="0" indent="315858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A0BCA7-F36E-44A3-A193-BD845981684A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86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4"/>
            <a:ext cx="7320689" cy="3621940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8641" indent="0">
              <a:defRPr>
                <a:latin typeface="+mj-lt"/>
              </a:defRPr>
            </a:lvl2pPr>
            <a:lvl3pPr marL="551012" indent="-228197">
              <a:defRPr>
                <a:latin typeface="+mj-lt"/>
              </a:defRPr>
            </a:lvl3pPr>
            <a:lvl4pPr marL="0" indent="315858">
              <a:defRPr>
                <a:latin typeface="+mj-lt"/>
              </a:defRPr>
            </a:lvl4pPr>
            <a:lvl5pPr marL="125786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7" y="375802"/>
            <a:ext cx="7337901" cy="829352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EA346B-A80A-41C4-9AD2-5858E0B87083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66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4"/>
            <a:ext cx="3620764" cy="3521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0" y="1205154"/>
            <a:ext cx="3644897" cy="3521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360240-F3AF-4015-A96F-532759648995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83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205154"/>
            <a:ext cx="3674753" cy="4260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1631157"/>
            <a:ext cx="3674753" cy="31959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5" cy="4260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5" cy="31860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2E1B1-9B36-4BEE-B5A5-CA615E97236C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97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F28D0D-B444-43BB-A15A-37B6E55D1177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704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0" y="4405313"/>
            <a:ext cx="566738" cy="488156"/>
          </a:xfrm>
        </p:spPr>
        <p:txBody>
          <a:bodyPr/>
          <a:lstStyle>
            <a:lvl1pPr>
              <a:defRPr/>
            </a:lvl1pPr>
          </a:lstStyle>
          <a:p>
            <a:fld id="{770A186E-51BA-4C24-A90C-7E75AD7F79D1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04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C45B6-62F9-46FF-8403-4F968C1479C5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65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6022B-FAE8-47B1-8C71-AA7872093596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F5B6A-5BEB-4660-92A1-B49664361AB6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7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1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BC801-D552-4676-917C-6386F3C42149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46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_tver copy_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857250"/>
            <a:ext cx="8858250" cy="417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Coat_of_Arms_of_Tver_oblas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07157"/>
            <a:ext cx="357188" cy="33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270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239"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75" y="540544"/>
            <a:ext cx="9036050" cy="369316"/>
          </a:xfrm>
          <a:prstGeom prst="rect">
            <a:avLst/>
          </a:prstGeom>
          <a:solidFill>
            <a:srgbClr val="173CB4"/>
          </a:solidFill>
        </p:spPr>
        <p:txBody>
          <a:bodyPr lIns="91424" tIns="45712" rIns="91424" bIns="45712">
            <a:spAutoFit/>
          </a:bodyPr>
          <a:lstStyle/>
          <a:p>
            <a:pPr defTabSz="914239">
              <a:buClrTx/>
              <a:buFontTx/>
              <a:buNone/>
              <a:defRPr/>
            </a:pPr>
            <a:endParaRPr lang="ru-RU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10" descr="FNS-logo_2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226" y="53578"/>
            <a:ext cx="804863" cy="62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000" y="897565"/>
            <a:ext cx="9000000" cy="42054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10588" y="4929187"/>
            <a:ext cx="633412" cy="21431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8633FB70-09F2-4769-8B3E-26466F8AC2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778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BFDDD-A478-4D53-9C5B-0536F1804789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25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766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58" y="1080"/>
            <a:ext cx="9142642" cy="514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6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51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5926767" y="3845477"/>
            <a:ext cx="923088" cy="282930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>
              <a:buClrTx/>
              <a:buFontTx/>
              <a:buNone/>
              <a:defRPr/>
            </a:pPr>
            <a:endParaRPr lang="ru-RU" sz="1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205153"/>
            <a:ext cx="7320689" cy="3621940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51EF3-2B59-450C-891B-40788279967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84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643" cy="514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205153"/>
            <a:ext cx="7320689" cy="3621940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375802"/>
            <a:ext cx="7337901" cy="82935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CE84-E637-4857-A304-9542EE06BB2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3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643" cy="514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759380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2572290"/>
            <a:ext cx="7320689" cy="225480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AEBB8-D7B0-4CB1-96D7-553F9EDF010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01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3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29" y="1205153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49CDE-18C9-472C-A913-F179A7DAE5B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28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87BBA-BC1A-4016-88D2-BD8DA530BE7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2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2B5A-3502-414A-B944-ECDCD63D9B7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85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4404858"/>
            <a:ext cx="567428" cy="489188"/>
          </a:xfrm>
        </p:spPr>
        <p:txBody>
          <a:bodyPr/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53F58F0D-E94F-44CC-89D3-D9F9F4B949D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69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02945-678A-40CE-849C-7FF64D65C8E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85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12992-A9CC-46F6-8AFD-8321082E2DE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362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49B79-F077-4DD5-89C2-790D228FD81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1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EDE0-729B-4F59-911F-E1B4F2F9890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81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_tver copy_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536" y="857430"/>
            <a:ext cx="8858929" cy="417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Coat_of_Arms_of_Tver_oblas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536" y="106909"/>
            <a:ext cx="357017" cy="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270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0" tIns="40815" rIns="81630" bIns="40815" anchor="ctr"/>
          <a:lstStyle/>
          <a:p>
            <a:pPr algn="ctr" defTabSz="816296">
              <a:buClrTx/>
              <a:buFontTx/>
              <a:buNone/>
              <a:defRPr/>
            </a:pPr>
            <a:endParaRPr lang="ru-RU" sz="1600" kern="12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00" y="541024"/>
            <a:ext cx="9035401" cy="328648"/>
          </a:xfrm>
          <a:prstGeom prst="rect">
            <a:avLst/>
          </a:prstGeom>
          <a:solidFill>
            <a:srgbClr val="173CB4"/>
          </a:solidFill>
        </p:spPr>
        <p:txBody>
          <a:bodyPr lIns="81630" tIns="40815" rIns="81630" bIns="40815">
            <a:spAutoFit/>
          </a:bodyPr>
          <a:lstStyle/>
          <a:p>
            <a:pPr defTabSz="816296">
              <a:buClrTx/>
              <a:buFontTx/>
              <a:buNone/>
              <a:defRPr/>
            </a:pPr>
            <a:endParaRPr lang="ru-RU" sz="1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10" descr="FNS-logo_2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9776" y="53995"/>
            <a:ext cx="804987" cy="6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000" y="897565"/>
            <a:ext cx="9000000" cy="42054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10056" y="4929683"/>
            <a:ext cx="633944" cy="2138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9192A0B4-C170-4817-92FB-FA8880B011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890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57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2"/>
            <a:ext cx="73437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buClrTx/>
              <a:buFontTx/>
              <a:buNone/>
              <a:defRPr/>
            </a:pPr>
            <a:endParaRPr lang="ru-RU" kern="1200"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buClrTx/>
              <a:buFontTx/>
              <a:buNone/>
              <a:defRPr/>
            </a:pPr>
            <a:endParaRPr lang="ru-RU" kern="1200"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1" y="4531519"/>
            <a:ext cx="619125" cy="473869"/>
          </a:xfrm>
          <a:prstGeom prst="rect">
            <a:avLst/>
          </a:prstGeom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lnSpc>
                <a:spcPts val="2100"/>
              </a:lnSpc>
              <a:defRPr sz="2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DA3FD78-9F0F-419A-A3C6-2973F93ECE6A}" type="slidenum">
              <a:rPr lang="ru-RU" kern="1200">
                <a:solidFill>
                  <a:prstClr val="white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kern="1200">
              <a:solidFill>
                <a:prstClr val="white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26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00736" algn="l" defTabSz="914179" rtl="0" eaLnBrk="1" fontAlgn="base" hangingPunct="1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801472" algn="l" defTabSz="914179" rtl="0" eaLnBrk="1" fontAlgn="base" hangingPunct="1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202207" algn="l" defTabSz="914179" rtl="0" eaLnBrk="1" fontAlgn="base" hangingPunct="1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602943" algn="l" defTabSz="914179" rtl="0" eaLnBrk="1" fontAlgn="base" hangingPunct="1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7500" indent="-317500" algn="l" defTabSz="912813" rtl="0" fontAlgn="base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7500" indent="80963" algn="l" defTabSz="912813" rtl="0" fontAlgn="base">
        <a:spcBef>
          <a:spcPct val="20000"/>
        </a:spcBef>
        <a:spcAft>
          <a:spcPct val="0"/>
        </a:spcAft>
        <a:buFont typeface="Arial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23888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marL="1401763" indent="-1085850" algn="just" defTabSz="912813" rtl="0" fontAlgn="base">
        <a:lnSpc>
          <a:spcPts val="1575"/>
        </a:lnSpc>
        <a:spcBef>
          <a:spcPts val="350"/>
        </a:spcBef>
        <a:spcAft>
          <a:spcPct val="0"/>
        </a:spcAft>
        <a:buFont typeface="Arial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300" indent="344488" algn="l" defTabSz="912813" rtl="0" fontAlgn="base">
        <a:lnSpc>
          <a:spcPts val="1575"/>
        </a:lnSpc>
        <a:spcBef>
          <a:spcPts val="350"/>
        </a:spcBef>
        <a:spcAft>
          <a:spcPct val="0"/>
        </a:spcAft>
        <a:buFont typeface="Arial" charset="0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47" y="367162"/>
            <a:ext cx="7343979" cy="83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47" y="1199754"/>
            <a:ext cx="7343979" cy="362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4767700"/>
            <a:ext cx="2133962" cy="273211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67" y="4767700"/>
            <a:ext cx="2896867" cy="273211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4531204"/>
            <a:ext cx="620370" cy="474071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38320520-3D2E-4341-8D90-9DBB62BDD74C}" type="slidenum">
              <a:rPr lang="ru-RU" kern="1200">
                <a:solidFill>
                  <a:prstClr val="white"/>
                </a:solidFill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ru-RU" kern="1200" dirty="0">
              <a:solidFill>
                <a:prstClr val="white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29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hdr="0" ftr="0" dt="0"/>
  <p:txStyles>
    <p:titleStyle>
      <a:lvl1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805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5609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3414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31219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505" indent="-284505" algn="l" defTabSz="816242" rtl="0" eaLnBrk="0" fontAlgn="base" hangingPunct="0">
        <a:spcBef>
          <a:spcPct val="20000"/>
        </a:spcBef>
        <a:spcAft>
          <a:spcPct val="0"/>
        </a:spcAft>
        <a:buFont typeface="+mj-lt"/>
        <a:defRPr sz="28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505" indent="73301" algn="l" defTabSz="816242" rtl="0" eaLnBrk="0" fontAlgn="base" hangingPunct="0">
        <a:spcBef>
          <a:spcPct val="20000"/>
        </a:spcBef>
        <a:spcAft>
          <a:spcPct val="0"/>
        </a:spcAft>
        <a:buFont typeface="Arial" charset="0"/>
        <a:defRPr sz="19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28" indent="-203750" algn="l" defTabSz="81624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rgbClr val="504F53"/>
          </a:solidFill>
          <a:latin typeface="+mj-lt"/>
          <a:ea typeface="+mn-ea"/>
          <a:cs typeface="+mn-cs"/>
        </a:defRPr>
      </a:lvl3pPr>
      <a:lvl4pPr marL="1252317" indent="-970297" algn="just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charset="0"/>
        <a:defRPr sz="13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109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charset="0"/>
        <a:defRPr sz="11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386" y="3586306"/>
            <a:ext cx="458178" cy="145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71" y="433918"/>
            <a:ext cx="1653505" cy="138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770914" y="4595997"/>
            <a:ext cx="7535623" cy="44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50" tIns="44176" rIns="88350" bIns="44176">
            <a:spAutoFit/>
          </a:bodyPr>
          <a:lstStyle/>
          <a:p>
            <a:pPr algn="ctr" defTabSz="883154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23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n-ea"/>
                <a:cs typeface="Arial" charset="0"/>
              </a:rPr>
              <a:t>16.05.2019</a:t>
            </a:r>
            <a:endParaRPr lang="ru-RU" sz="2300" b="1" kern="1200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7204" y="127429"/>
            <a:ext cx="8283042" cy="4915643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0" tIns="44176" rIns="88350" bIns="44176" anchor="ctr"/>
          <a:lstStyle/>
          <a:p>
            <a:pPr algn="ctr" defTabSz="883154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2000" kern="1200" dirty="0">
              <a:solidFill>
                <a:prstClr val="white"/>
              </a:solidFill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900617" y="1938310"/>
            <a:ext cx="6811687" cy="11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439" tIns="38720" rIns="77439" bIns="3872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1700" kern="1200" dirty="0">
                <a:solidFill>
                  <a:srgbClr val="104E7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Начальник </a:t>
            </a:r>
            <a:r>
              <a:rPr lang="ru-RU" sz="1700" kern="1200" dirty="0" smtClean="0">
                <a:solidFill>
                  <a:srgbClr val="104E7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отдела налогообложения доходов физических лиц и администрирования страховых взносов</a:t>
            </a:r>
            <a:endParaRPr lang="ru-RU" sz="1700" kern="1200" dirty="0">
              <a:solidFill>
                <a:srgbClr val="104E7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1700" kern="1200" dirty="0">
                <a:solidFill>
                  <a:srgbClr val="104E7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УФНС России по Тверской области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1700" kern="1200" dirty="0" smtClean="0">
                <a:solidFill>
                  <a:srgbClr val="104E7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Е.В. Павлова</a:t>
            </a:r>
            <a:endParaRPr lang="ru-RU" sz="1700" kern="1200" dirty="0">
              <a:solidFill>
                <a:srgbClr val="104E7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42"/>
          <p:cNvSpPr txBox="1">
            <a:spLocks noChangeArrowheads="1"/>
          </p:cNvSpPr>
          <p:nvPr/>
        </p:nvSpPr>
        <p:spPr bwMode="auto">
          <a:xfrm>
            <a:off x="611561" y="3184944"/>
            <a:ext cx="7863915" cy="40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439" tIns="38720" rIns="77439" bIns="3872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kern="1200" dirty="0" smtClean="0">
                <a:solidFill>
                  <a:srgbClr val="1F497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Новый налоговый режим для </a:t>
            </a:r>
            <a:r>
              <a:rPr lang="ru-RU" kern="1200" dirty="0" err="1" smtClean="0">
                <a:solidFill>
                  <a:srgbClr val="1F497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самозанятых</a:t>
            </a:r>
            <a:endParaRPr lang="ru-RU" b="1" kern="1200" dirty="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67663" y="162392"/>
            <a:ext cx="3332787" cy="118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ea typeface="Trebuchet MS"/>
                <a:cs typeface="Trebuchet MS"/>
                <a:sym typeface="Trebuchet MS"/>
              </a:rPr>
              <a:t>Основная идея проекта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1" y="2052562"/>
            <a:ext cx="563477" cy="56347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47678" y="2015874"/>
            <a:ext cx="31004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100"/>
            </a:pP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Дать людям альтернативную возможность </a:t>
            </a:r>
            <a:r>
              <a:rPr lang="ru-RU" sz="1800" b="1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выгодно</a:t>
            </a: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 для себя, максимально </a:t>
            </a:r>
            <a:r>
              <a:rPr lang="ru-RU" sz="1800" b="1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просто</a:t>
            </a: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 и </a:t>
            </a:r>
            <a:r>
              <a:rPr lang="ru-RU" sz="1800" b="1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удобно</a:t>
            </a: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, в привычной для них среде, вести легальную деятельность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6775" y="0"/>
            <a:ext cx="4467225" cy="51519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50075" y="1348045"/>
            <a:ext cx="29460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solidFill>
                  <a:schemeClr val="bg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«Льготный» специальный </a:t>
            </a:r>
            <a:endParaRPr lang="en-US" dirty="0" smtClean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r>
              <a:rPr lang="en-US" dirty="0">
                <a:solidFill>
                  <a:schemeClr val="bg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режим </a:t>
            </a:r>
            <a:r>
              <a:rPr lang="ru-RU" dirty="0">
                <a:solidFill>
                  <a:schemeClr val="bg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(не новый налог)</a:t>
            </a: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r>
              <a:rPr lang="ru-RU" dirty="0">
                <a:solidFill>
                  <a:schemeClr val="bg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Расчеты с клиентами и взаимодействие с ФНС через специальное мобильное приложение</a:t>
            </a: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r>
              <a:rPr lang="ru-RU" dirty="0">
                <a:solidFill>
                  <a:schemeClr val="bg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Длительный эксперимент с неизменными ключевыми параметрами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7373" y="585941"/>
            <a:ext cx="2463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ЧТО ПРЕДЛАГАЕТСЯ?</a:t>
            </a:r>
            <a:endParaRPr lang="ru-RU" sz="1600" b="1" dirty="0">
              <a:solidFill>
                <a:srgbClr val="00B0F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579B8C-A93E-41B9-9A42-96F01EEC4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30" y="2571750"/>
            <a:ext cx="753790" cy="7537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0FFAF0-6A37-4DBF-9825-A88D4D476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530" y="1253379"/>
            <a:ext cx="753791" cy="7537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92F2711-5CB3-4E6A-9326-2D9DE9DAE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530" y="3890120"/>
            <a:ext cx="753791" cy="753791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822" y="3686734"/>
            <a:ext cx="458178" cy="145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8741555" y="4758358"/>
            <a:ext cx="346712" cy="393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 smtClean="0">
                <a:solidFill>
                  <a:schemeClr val="bg1"/>
                </a:solidFill>
              </a:rPr>
              <a:t>2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" y="1470308"/>
            <a:ext cx="6755394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Shape 146"/>
          <p:cNvSpPr txBox="1"/>
          <p:nvPr/>
        </p:nvSpPr>
        <p:spPr>
          <a:xfrm>
            <a:off x="267662" y="226946"/>
            <a:ext cx="5018713" cy="1011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Налогоплательщик – участник эксперимента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050" name="Picture 2" descr="C:\Users\0000-0~1\AppData\Local\Temp\Rar$DIa6060.11261\2.0 Формулиров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692" y="0"/>
            <a:ext cx="23723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2744" y="1512394"/>
            <a:ext cx="41244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Физическое лицо, в том числе индивидуальный предприниматель: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ведет деятельность на территории пилотного региона</a:t>
            </a:r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перешел на специальный налоговый режим</a:t>
            </a:r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получает профессиональный доход:</a:t>
            </a:r>
          </a:p>
          <a:p>
            <a:r>
              <a:rPr lang="ru-RU" sz="1200" dirty="0">
                <a:solidFill>
                  <a:srgbClr val="00B0F0"/>
                </a:solidFill>
              </a:rPr>
              <a:t>доход физических лиц от деятельности, при ведении которой они </a:t>
            </a:r>
            <a:r>
              <a:rPr lang="ru-RU" sz="1200" b="1" dirty="0">
                <a:solidFill>
                  <a:srgbClr val="00B0F0"/>
                </a:solidFill>
              </a:rPr>
              <a:t>не имеют работодателя и не привлекают наемных работников</a:t>
            </a:r>
            <a:r>
              <a:rPr lang="ru-RU" sz="1200" dirty="0">
                <a:solidFill>
                  <a:srgbClr val="00B0F0"/>
                </a:solidFill>
              </a:rPr>
              <a:t> по трудовым договорам, а также доход от использования имущества.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9" y="2404281"/>
            <a:ext cx="402497" cy="4024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4" y="2957749"/>
            <a:ext cx="402497" cy="4024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4" y="3511217"/>
            <a:ext cx="402497" cy="402497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763543" y="0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1795D9FF-2687-470A-A4E7-64B55DCC5D96}"/>
              </a:ext>
            </a:extLst>
          </p:cNvPr>
          <p:cNvSpPr/>
          <p:nvPr/>
        </p:nvSpPr>
        <p:spPr>
          <a:xfrm>
            <a:off x="5311095" y="2772962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2,4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5447F0C-4387-4A91-9DD6-ED8784FF793F}"/>
              </a:ext>
            </a:extLst>
          </p:cNvPr>
          <p:cNvSpPr/>
          <p:nvPr/>
        </p:nvSpPr>
        <p:spPr>
          <a:xfrm>
            <a:off x="4900727" y="3758690"/>
            <a:ext cx="18311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B0F0"/>
                </a:solidFill>
              </a:rPr>
              <a:t>млн. руб. - предельный уровень профессионального дохода в год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564" y="3702346"/>
            <a:ext cx="458178" cy="145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8715281" y="4749900"/>
            <a:ext cx="419769" cy="393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 smtClean="0">
                <a:solidFill>
                  <a:schemeClr val="bg1"/>
                </a:solidFill>
              </a:rPr>
              <a:t>3</a:t>
            </a:fld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921" y="3389409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38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1066800"/>
            <a:ext cx="5800725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Shape 146"/>
          <p:cNvSpPr txBox="1"/>
          <p:nvPr/>
        </p:nvSpPr>
        <p:spPr>
          <a:xfrm>
            <a:off x="267662" y="226947"/>
            <a:ext cx="468533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Постановка на учет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26" name="Picture 2" descr="C:\Users\0000-05-323\Desktop\Мой налог\База знаний НПД 1.0\База знаний НПД 1.0\5.1 Способ регистрации гражданина РФ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16"/>
          <a:stretch/>
        </p:blipFill>
        <p:spPr bwMode="auto">
          <a:xfrm>
            <a:off x="5800725" y="0"/>
            <a:ext cx="3058685" cy="514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59622" y="1234996"/>
            <a:ext cx="3374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  <a:latin typeface="+mn-lt"/>
                <a:ea typeface="Trebuchet MS"/>
                <a:cs typeface="Trebuchet MS"/>
                <a:sym typeface="Trebuchet MS"/>
              </a:rPr>
              <a:t>По паспорту РФ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-2" y="3401472"/>
            <a:ext cx="5800725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94819" y="3433223"/>
            <a:ext cx="370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  <a:latin typeface="+mn-lt"/>
                <a:ea typeface="Trebuchet MS"/>
                <a:cs typeface="Trebuchet MS"/>
                <a:sym typeface="Trebuchet MS"/>
              </a:rPr>
              <a:t>Через личный кабинет физического лица</a:t>
            </a:r>
          </a:p>
        </p:txBody>
      </p:sp>
      <p:pic>
        <p:nvPicPr>
          <p:cNvPr id="1028" name="Picture 4" descr="C:\Users\0000-05-323\Desktop\Мой налог\База знаний НПД 1.0\База знаний НПД 1.0\10.3_Регистрация. Позитивный сценарий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9" t="12037" r="24738" b="64630"/>
          <a:stretch/>
        </p:blipFill>
        <p:spPr bwMode="auto">
          <a:xfrm>
            <a:off x="959622" y="1771649"/>
            <a:ext cx="872828" cy="87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9622" y="2651460"/>
            <a:ext cx="13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Сканирование паспорта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46749" y="2651460"/>
            <a:ext cx="1877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Подтверждение личности (фото лица)</a:t>
            </a:r>
          </a:p>
        </p:txBody>
      </p:sp>
      <p:pic>
        <p:nvPicPr>
          <p:cNvPr id="1030" name="Picture 6" descr="C:\Users\0000-05-323\Desktop\Мой налог\База знаний НПД 1.0\База знаний НПД 1.0\12.2_Подтверждение личности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6" t="11296" r="25940" b="64074"/>
          <a:stretch/>
        </p:blipFill>
        <p:spPr bwMode="auto">
          <a:xfrm>
            <a:off x="2594943" y="1753428"/>
            <a:ext cx="767029" cy="88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94819" y="4299504"/>
            <a:ext cx="13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Ввод ИНН и пароля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800724" y="0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7B52548-5DC4-49A9-89F8-CFA772D41982}"/>
              </a:ext>
            </a:extLst>
          </p:cNvPr>
          <p:cNvSpPr/>
          <p:nvPr/>
        </p:nvSpPr>
        <p:spPr>
          <a:xfrm>
            <a:off x="6085315" y="2871453"/>
            <a:ext cx="2774095" cy="32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как налогоплательщика НПД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3E98C1E-08BD-47F7-ABBE-AD72A9A05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93" y="2695139"/>
            <a:ext cx="379330" cy="37933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3DD5D5F-8CAF-437E-91C8-7D8F86B57B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1367" y="2695139"/>
            <a:ext cx="379330" cy="379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4BB4B38-A8BC-42C2-847A-7783F6A48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93" y="4343183"/>
            <a:ext cx="379330" cy="37933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688698"/>
            <a:ext cx="4572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8748221" y="4761169"/>
            <a:ext cx="334358" cy="393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 smtClean="0">
                <a:solidFill>
                  <a:schemeClr val="bg1"/>
                </a:solidFill>
              </a:rPr>
              <a:t>4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17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600701" y="923924"/>
            <a:ext cx="3543300" cy="42280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Shape 146"/>
          <p:cNvSpPr txBox="1"/>
          <p:nvPr/>
        </p:nvSpPr>
        <p:spPr>
          <a:xfrm>
            <a:off x="267662" y="239193"/>
            <a:ext cx="834293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Основные параметры налогового режима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3192" y="1460892"/>
            <a:ext cx="31388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Объект налогообложения – доходы от реализации товаров (работ, услуг, имущественных прав)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Без НДФЛ и НДС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Налоговый вычет до 10 тысяч рублей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Не требуется применение ККТ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Регистрации в качестве ИП не требуется</a:t>
            </a:r>
          </a:p>
        </p:txBody>
      </p:sp>
      <p:sp>
        <p:nvSpPr>
          <p:cNvPr id="10" name="Овал 9"/>
          <p:cNvSpPr/>
          <p:nvPr/>
        </p:nvSpPr>
        <p:spPr>
          <a:xfrm>
            <a:off x="2147493" y="1127551"/>
            <a:ext cx="923926" cy="94297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4%</a:t>
            </a:r>
          </a:p>
        </p:txBody>
      </p:sp>
      <p:sp>
        <p:nvSpPr>
          <p:cNvPr id="7" name="Овал 6"/>
          <p:cNvSpPr/>
          <p:nvPr/>
        </p:nvSpPr>
        <p:spPr>
          <a:xfrm>
            <a:off x="2133598" y="1845497"/>
            <a:ext cx="923926" cy="94297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052" y="1485751"/>
            <a:ext cx="14361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Налоговая ставка </a:t>
            </a:r>
            <a:r>
              <a:rPr lang="ru-RU" sz="1200" dirty="0"/>
              <a:t>(включены отчисления в ФОМС)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132936" y="1337429"/>
            <a:ext cx="185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реализации физическим лицам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3332" y="2023497"/>
            <a:ext cx="233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реализации юридическим лицам и ИП</a:t>
            </a:r>
          </a:p>
        </p:txBody>
      </p:sp>
      <p:sp>
        <p:nvSpPr>
          <p:cNvPr id="12" name="Овал 11"/>
          <p:cNvSpPr/>
          <p:nvPr/>
        </p:nvSpPr>
        <p:spPr>
          <a:xfrm>
            <a:off x="2147493" y="2907326"/>
            <a:ext cx="923926" cy="942975"/>
          </a:xfrm>
          <a:prstGeom prst="ellips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532" y="3086424"/>
            <a:ext cx="139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Налоговый период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3332" y="3117201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календарный месяц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5294" y="4277049"/>
            <a:ext cx="139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Налоговая декларация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42ACBF8-5D16-457F-8441-9353C89E5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06" y="4093580"/>
            <a:ext cx="951711" cy="9517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33332" y="4274513"/>
            <a:ext cx="151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представляется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694632"/>
            <a:ext cx="4572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8748221" y="4758357"/>
            <a:ext cx="334358" cy="393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 smtClean="0">
                <a:solidFill>
                  <a:schemeClr val="bg1"/>
                </a:solidFill>
              </a:rPr>
              <a:t>5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9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" y="1123240"/>
            <a:ext cx="4377823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>
              <a:solidFill>
                <a:srgbClr val="FFFFFF"/>
              </a:solidFill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267663" y="226947"/>
            <a:ext cx="38014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800" dirty="0">
                <a:sym typeface="Trebuchet MS"/>
              </a:rPr>
              <a:t>Расчеты</a:t>
            </a:r>
            <a:endParaRPr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94821" y="3644925"/>
            <a:ext cx="370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2222"/>
            </a:pPr>
            <a:r>
              <a:rPr lang="ru-RU" sz="1800" b="1" dirty="0">
                <a:solidFill>
                  <a:srgbClr val="FFFFFF"/>
                </a:solidFill>
                <a:ea typeface="Trebuchet MS"/>
                <a:cs typeface="Trebuchet MS"/>
                <a:sym typeface="Trebuchet MS"/>
              </a:rPr>
              <a:t>Через личный кабинет физического лица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377821" y="-5046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0000-05-323\Desktop\Мой налог\База знаний НПД 1.0\База знаний НПД 1.0\15.1_Новая продажа. Физи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30" y="0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0000-05-323\Desktop\Мой налог\База знаний НПД 1.0\База знаний НПД 1.0\15.4_Новая продажа. Физи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57" y="-2523"/>
            <a:ext cx="248194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0000-05-323\Desktop\Мой налог\База знаний НПД 1.0\База знаний НПД 1.0\15.2_Новая продажа. Физик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57" y="3510885"/>
            <a:ext cx="751920" cy="16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9F8BF548-D858-45D6-AA0F-3EF939796EF0}"/>
              </a:ext>
            </a:extLst>
          </p:cNvPr>
          <p:cNvCxnSpPr>
            <a:stCxn id="3" idx="2"/>
            <a:endCxn id="15" idx="0"/>
          </p:cNvCxnSpPr>
          <p:nvPr/>
        </p:nvCxnSpPr>
        <p:spPr>
          <a:xfrm>
            <a:off x="362236" y="2722929"/>
            <a:ext cx="0" cy="130503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5953" y="2373562"/>
            <a:ext cx="36618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Указать стоимость и название услуги</a:t>
            </a:r>
          </a:p>
          <a:p>
            <a:endParaRPr lang="ru-RU" dirty="0"/>
          </a:p>
          <a:p>
            <a:r>
              <a:rPr lang="ru-RU" dirty="0"/>
              <a:t>Указать категорию покупателя (физическое или юридическое лицо)</a:t>
            </a:r>
          </a:p>
          <a:p>
            <a:endParaRPr lang="ru-RU" dirty="0"/>
          </a:p>
          <a:p>
            <a:r>
              <a:rPr lang="ru-RU" dirty="0"/>
              <a:t>Нажать кнопку «Выдать чек» – чек сформируется в облаке ФНС</a:t>
            </a:r>
          </a:p>
          <a:p>
            <a:endParaRPr lang="ru-RU" dirty="0"/>
          </a:p>
          <a:p>
            <a:r>
              <a:rPr lang="ru-RU" dirty="0"/>
              <a:t>Нажать кнопку «Отправить чек»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3073" y="1123240"/>
            <a:ext cx="4110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2222"/>
            </a:pPr>
            <a:r>
              <a:rPr lang="ru-RU" sz="1800" b="1" dirty="0">
                <a:solidFill>
                  <a:srgbClr val="FFFFFF"/>
                </a:solidFill>
              </a:rPr>
              <a:t>Самый простой способ фиксации расчета и выдачи чека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26FF7BB-8EA9-474D-94EC-92C5B44880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571" y="2343599"/>
            <a:ext cx="379330" cy="3793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E840BBA-59C2-4AB9-8DAF-20FAFD96A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571" y="2906543"/>
            <a:ext cx="379330" cy="3793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0985D14-DE7A-4035-BD09-D2B87EB732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571" y="3467254"/>
            <a:ext cx="379330" cy="37933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7DC7366-5055-4693-96C2-C85AF1C72B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571" y="4027965"/>
            <a:ext cx="379330" cy="37933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686175"/>
            <a:ext cx="4572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8748221" y="4749900"/>
            <a:ext cx="334358" cy="393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 smtClean="0">
                <a:solidFill>
                  <a:schemeClr val="bg1"/>
                </a:solidFill>
              </a:rPr>
              <a:t>6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3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" y="1466554"/>
            <a:ext cx="4377823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/>
          </a:p>
        </p:txBody>
      </p:sp>
      <p:sp>
        <p:nvSpPr>
          <p:cNvPr id="146" name="Shape 146"/>
          <p:cNvSpPr txBox="1"/>
          <p:nvPr/>
        </p:nvSpPr>
        <p:spPr>
          <a:xfrm>
            <a:off x="267663" y="226946"/>
            <a:ext cx="2978457" cy="89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Оплата налога «в один клик»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377821" y="-5046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0000-05-323\Desktop\Мой налог\База знаний НПД 1.0\База знаний НПД 1.0\17.1_Оплата налог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822" y="-5046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0000-05-323\Desktop\Мой налог\База знаний НПД 1.0\База знаний НПД 1.0\17.3_Оплата налог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7" y="-5046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5" y="3229420"/>
            <a:ext cx="4377823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7659" y="1506851"/>
            <a:ext cx="367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</a:rPr>
              <a:t>Пользователь может согласиться с расчетом ФНС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6240" y="3388068"/>
            <a:ext cx="3672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</a:rPr>
              <a:t>Или указать свою сумму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19" y="4121373"/>
            <a:ext cx="916774" cy="8131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F2FE665-F712-4892-A45F-6584BC63E1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0765" y="2421071"/>
            <a:ext cx="686628" cy="68662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712362"/>
            <a:ext cx="4572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8748221" y="4776087"/>
            <a:ext cx="334358" cy="393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 smtClean="0">
                <a:solidFill>
                  <a:schemeClr val="bg1"/>
                </a:solidFill>
              </a:rPr>
              <a:t>7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3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4661" y="164557"/>
            <a:ext cx="8283042" cy="4915643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73" tIns="39437" rIns="78873" bIns="39437" anchor="ctr"/>
          <a:lstStyle/>
          <a:p>
            <a:pPr algn="ctr" defTabSz="78842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800" kern="1200" dirty="0">
              <a:solidFill>
                <a:prstClr val="white"/>
              </a:solidFill>
            </a:endParaRPr>
          </a:p>
        </p:txBody>
      </p:sp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690529" y="4595997"/>
            <a:ext cx="7535623" cy="40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3" tIns="39437" rIns="78873" bIns="39437">
            <a:spAutoFit/>
          </a:bodyPr>
          <a:lstStyle/>
          <a:p>
            <a:pPr algn="ctr" defTabSz="78842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2100" b="1" kern="12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ea typeface="+mn-ea"/>
                <a:cs typeface="Arial" charset="0"/>
              </a:rPr>
              <a:t>201</a:t>
            </a:r>
            <a:r>
              <a:rPr lang="en-US" sz="2100" b="1" kern="12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ea typeface="+mn-ea"/>
                <a:cs typeface="Arial" charset="0"/>
              </a:rPr>
              <a:t>9</a:t>
            </a:r>
            <a:endParaRPr lang="ru-RU" sz="2100" b="1" kern="1200" dirty="0">
              <a:solidFill>
                <a:prstClr val="white">
                  <a:lumMod val="50000"/>
                </a:prstClr>
              </a:solidFill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32882" y="2148333"/>
            <a:ext cx="6811687" cy="43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133" tIns="34567" rIns="69133" bIns="34567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1612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kern="1200" dirty="0" smtClean="0">
                <a:solidFill>
                  <a:srgbClr val="104E72"/>
                </a:solidFill>
                <a:ea typeface="+mn-ea"/>
                <a:cs typeface="Arial" pitchFamily="34" charset="0"/>
              </a:rPr>
              <a:t>Спасибо за внимание!</a:t>
            </a:r>
            <a:endParaRPr lang="ru-RU" sz="2400" kern="1200" dirty="0">
              <a:solidFill>
                <a:srgbClr val="104E72"/>
              </a:solidFill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 квартал 20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322</Words>
  <Application>Microsoft Office PowerPoint</Application>
  <PresentationFormat>Экран (16:9)</PresentationFormat>
  <Paragraphs>83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Simple Light</vt:lpstr>
      <vt:lpstr>Тема2</vt:lpstr>
      <vt:lpstr>1 квартал 2013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a.budarin</dc:creator>
  <cp:lastModifiedBy>Самсонова Софья Юрьевна</cp:lastModifiedBy>
  <cp:revision>131</cp:revision>
  <cp:lastPrinted>2018-11-16T11:03:47Z</cp:lastPrinted>
  <dcterms:modified xsi:type="dcterms:W3CDTF">2019-05-07T11:42:10Z</dcterms:modified>
</cp:coreProperties>
</file>