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3" r:id="rId1"/>
  </p:sldMasterIdLst>
  <p:notesMasterIdLst>
    <p:notesMasterId r:id="rId12"/>
  </p:notesMasterIdLst>
  <p:sldIdLst>
    <p:sldId id="288" r:id="rId2"/>
    <p:sldId id="358" r:id="rId3"/>
    <p:sldId id="372" r:id="rId4"/>
    <p:sldId id="373" r:id="rId5"/>
    <p:sldId id="371" r:id="rId6"/>
    <p:sldId id="362" r:id="rId7"/>
    <p:sldId id="374" r:id="rId8"/>
    <p:sldId id="375" r:id="rId9"/>
    <p:sldId id="376" r:id="rId10"/>
    <p:sldId id="359" r:id="rId11"/>
  </p:sldIdLst>
  <p:sldSz cx="10693400" cy="7561263"/>
  <p:notesSz cx="6808788" cy="9940925"/>
  <p:defaultTextStyle>
    <a:defPPr>
      <a:defRPr lang="ru-RU"/>
    </a:defPPr>
    <a:lvl1pPr marL="0" algn="l" defTabSz="1041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792" algn="l" defTabSz="1041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1585" algn="l" defTabSz="1041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2376" algn="l" defTabSz="1041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3170" algn="l" defTabSz="1041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3960" algn="l" defTabSz="1041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4755" algn="l" defTabSz="1041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5547" algn="l" defTabSz="1041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6337" algn="l" defTabSz="1041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96" autoAdjust="0"/>
    <p:restoredTop sz="96161" autoAdjust="0"/>
  </p:normalViewPr>
  <p:slideViewPr>
    <p:cSldViewPr showGuides="1">
      <p:cViewPr varScale="1">
        <p:scale>
          <a:sx n="62" d="100"/>
          <a:sy n="62" d="100"/>
        </p:scale>
        <p:origin x="-1020" y="-78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0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89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3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5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92" algn="l" defTabSz="10415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585" algn="l" defTabSz="10415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376" algn="l" defTabSz="10415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170" algn="l" defTabSz="10415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3960" algn="l" defTabSz="10415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4755" algn="l" defTabSz="10415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5547" algn="l" defTabSz="10415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6337" algn="l" defTabSz="10415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7713"/>
            <a:ext cx="5275262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318" indent="-28550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2027" indent="-22840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98839" indent="-22840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5648" indent="-22840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2458" indent="-228406" defTabSz="10405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9269" indent="-228406" defTabSz="10405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6081" indent="-228406" defTabSz="10405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2891" indent="-228406" defTabSz="10405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0514" eaLnBrk="1" hangingPunct="1"/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0514" eaLnBrk="1" hangingPunct="1"/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D889-3B36-4046-BB63-5A37E967B37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BB5E-878D-477C-BD04-FFA06D03016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1583"/>
            <a:ext cx="10691812" cy="7558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3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8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63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4" y="2114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43" y="1771674"/>
            <a:ext cx="8561139" cy="5324475"/>
          </a:xfrm>
        </p:spPr>
        <p:txBody>
          <a:bodyPr/>
          <a:lstStyle>
            <a:lvl1pPr marL="363025" indent="0">
              <a:buFontTx/>
              <a:buNone/>
              <a:defRPr b="1">
                <a:latin typeface="+mj-lt"/>
              </a:defRPr>
            </a:lvl1pPr>
            <a:lvl2pPr marL="359853" indent="3175">
              <a:defRPr>
                <a:latin typeface="+mj-lt"/>
              </a:defRPr>
            </a:lvl2pPr>
            <a:lvl3pPr marL="627764" indent="-259983">
              <a:tabLst/>
              <a:defRPr>
                <a:latin typeface="+mj-lt"/>
              </a:defRPr>
            </a:lvl3pPr>
            <a:lvl4pPr marL="0" indent="35985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81" y="5652845"/>
            <a:ext cx="1080120" cy="415498"/>
          </a:xfrm>
          <a:prstGeom prst="rect">
            <a:avLst/>
          </a:prstGeom>
          <a:noFill/>
        </p:spPr>
        <p:txBody>
          <a:bodyPr wrap="square" lIns="91312" tIns="45657" rIns="91312" bIns="45657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7" y="552474"/>
            <a:ext cx="8580438" cy="1219199"/>
          </a:xfrm>
        </p:spPr>
        <p:txBody>
          <a:bodyPr/>
          <a:lstStyle>
            <a:lvl1pPr marL="0" marR="0" indent="0" defTabSz="1041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1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" y="532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43" y="1771674"/>
            <a:ext cx="8561139" cy="5324475"/>
          </a:xfrm>
        </p:spPr>
        <p:txBody>
          <a:bodyPr/>
          <a:lstStyle>
            <a:lvl1pPr marL="363025" indent="0">
              <a:buFontTx/>
              <a:buNone/>
              <a:defRPr b="1">
                <a:latin typeface="+mj-lt"/>
              </a:defRPr>
            </a:lvl1pPr>
            <a:lvl2pPr marL="363025" indent="0">
              <a:defRPr>
                <a:latin typeface="+mj-lt"/>
              </a:defRPr>
            </a:lvl2pPr>
            <a:lvl3pPr marL="627764" indent="-259983">
              <a:defRPr>
                <a:latin typeface="+mj-lt"/>
              </a:defRPr>
            </a:lvl3pPr>
            <a:lvl4pPr marL="0" indent="359853">
              <a:defRPr>
                <a:latin typeface="+mj-lt"/>
              </a:defRPr>
            </a:lvl4pPr>
            <a:lvl5pPr marL="143307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74"/>
            <a:ext cx="8581268" cy="1219199"/>
          </a:xfrm>
        </p:spPr>
        <p:txBody>
          <a:bodyPr/>
          <a:lstStyle>
            <a:lvl1pPr marL="0" marR="0" indent="0" defTabSz="1041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1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D889-3B36-4046-BB63-5A37E967B37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4" y="2114"/>
            <a:ext cx="10691813" cy="75586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6930881" y="5652845"/>
            <a:ext cx="1080120" cy="415498"/>
          </a:xfrm>
          <a:prstGeom prst="rect">
            <a:avLst/>
          </a:prstGeom>
          <a:noFill/>
        </p:spPr>
        <p:txBody>
          <a:bodyPr wrap="square" lIns="91312" tIns="45657" rIns="91312" bIns="45657" rtlCol="0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70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D889-3B36-4046-BB63-5A37E967B37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" y="13"/>
            <a:ext cx="10691813" cy="7558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08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D889-3B36-4046-BB63-5A37E967B37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4" y="2114"/>
            <a:ext cx="10691813" cy="7558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1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09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4" y="2114"/>
            <a:ext cx="10691813" cy="7558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42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2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9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650" r:id="rId13"/>
    <p:sldLayoutId id="2147483661" r:id="rId14"/>
  </p:sldLayoutIdLst>
  <p:hf hdr="0" ftr="0" dt="0"/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0B7130AFCC5B530530A9A7B06782F1E4798DC5FC71D15FB3BFCAF59600406A6E0D3E3D9DD6610AF6C0E2B8A8322EEE37079D05B617D0338z473N" TargetMode="External"/><Relationship Id="rId2" Type="http://schemas.openxmlformats.org/officeDocument/2006/relationships/hyperlink" Target="consultantplus://offline/ref=C46B093457D47D243DD89C025F3333F2F051A7FFEC2A77A7ACB20A0B733A8F914C65AB432AF7A010A7D88E5F076730DEBC7B6BDED47DF689lEcA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08" y="5221140"/>
            <a:ext cx="535813" cy="210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7" y="900998"/>
            <a:ext cx="1584176" cy="17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2964" y="330802"/>
            <a:ext cx="9686557" cy="700112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913" tIns="62470" rIns="124913" bIns="62470" anchor="ctr"/>
          <a:lstStyle/>
          <a:p>
            <a:pPr algn="ctr" defTabSz="1248501">
              <a:defRPr/>
            </a:pPr>
            <a:endParaRPr lang="ru-RU" sz="29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53224" y="2610055"/>
            <a:ext cx="8685964" cy="10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41" tIns="54730" rIns="109441" bIns="5473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Начальник отдела регистрации и учета налогоплательщиков</a:t>
            </a:r>
            <a:endParaRPr lang="ru-RU" dirty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УФНС России по </a:t>
            </a:r>
            <a:r>
              <a:rPr lang="ru-RU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Тверской области</a:t>
            </a:r>
            <a:endParaRPr lang="ru-RU" dirty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Т.А. Громова</a:t>
            </a:r>
            <a:endParaRPr lang="ru-RU" dirty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1053224" y="4200711"/>
            <a:ext cx="8685964" cy="140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41" tIns="54730" rIns="109441" bIns="5473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«Порядок </a:t>
            </a:r>
            <a:r>
              <a:rPr lang="ru-RU" sz="2800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формирования, поддержание в актуальном состоянии  и пользование  </a:t>
            </a:r>
            <a:r>
              <a:rPr lang="ru-RU" sz="2800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Единого реестра </a:t>
            </a:r>
            <a:r>
              <a:rPr lang="ru-RU" sz="2800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субъектов малого и среднего </a:t>
            </a:r>
            <a:r>
              <a:rPr lang="ru-RU" sz="2800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предпринимательства</a:t>
            </a:r>
            <a:r>
              <a:rPr lang="ru-RU" sz="2800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(РСМП)»</a:t>
            </a:r>
            <a:endParaRPr lang="ru-RU" sz="2800" dirty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2"/>
          <p:cNvSpPr txBox="1">
            <a:spLocks noChangeArrowheads="1"/>
          </p:cNvSpPr>
          <p:nvPr/>
        </p:nvSpPr>
        <p:spPr bwMode="auto">
          <a:xfrm>
            <a:off x="901700" y="6756400"/>
            <a:ext cx="881221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9" tIns="50400" rIns="100799" bIns="50400">
            <a:spAutoFit/>
          </a:bodyPr>
          <a:lstStyle/>
          <a:p>
            <a:pPr algn="ctr" defTabSz="1007592">
              <a:defRPr/>
            </a:pPr>
            <a:r>
              <a:rPr lang="ru-RU" sz="2646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2019</a:t>
            </a:r>
            <a:endParaRPr lang="ru-RU" sz="2646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11196" y="6806888"/>
            <a:ext cx="648072" cy="402567"/>
          </a:xfrm>
        </p:spPr>
        <p:txBody>
          <a:bodyPr/>
          <a:lstStyle/>
          <a:p>
            <a:fld id="{E20E89E6-FE54-4E13-859C-1FA908D70D39}" type="slidenum">
              <a:rPr lang="ru-RU" sz="2400" smtClean="0">
                <a:solidFill>
                  <a:schemeClr val="bg1"/>
                </a:solidFill>
              </a:rPr>
              <a:pPr/>
              <a:t>10</a:t>
            </a:fld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14128" r="10443" b="12294"/>
          <a:stretch>
            <a:fillRect/>
          </a:stretch>
        </p:blipFill>
        <p:spPr bwMode="auto">
          <a:xfrm>
            <a:off x="534670" y="1044327"/>
            <a:ext cx="9060502" cy="59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5"/>
          </a:xfrm>
        </p:spPr>
        <p:txBody>
          <a:bodyPr>
            <a:normAutofit/>
          </a:bodyPr>
          <a:lstStyle/>
          <a:p>
            <a:r>
              <a:rPr lang="ru-RU" sz="2807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Статистика РСМП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348" y="3126715"/>
            <a:ext cx="6481089" cy="27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7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Единый реестр субъектов малого и среднего предпринимательства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60720" y="6806888"/>
            <a:ext cx="438100" cy="402567"/>
          </a:xfrm>
        </p:spPr>
        <p:txBody>
          <a:bodyPr/>
          <a:lstStyle/>
          <a:p>
            <a:pPr defTabSz="930656">
              <a:defRPr/>
            </a:pPr>
            <a:r>
              <a:rPr lang="ru-RU" sz="2800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26169" y="4738256"/>
            <a:ext cx="9634551" cy="2566829"/>
            <a:chOff x="2547119" y="-3221"/>
            <a:chExt cx="4367312" cy="2376258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47119" y="-3221"/>
              <a:ext cx="4367312" cy="2376258"/>
            </a:xfrm>
            <a:prstGeom prst="roundRect">
              <a:avLst>
                <a:gd name="adj" fmla="val 5000"/>
              </a:avLst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547119" y="424"/>
              <a:ext cx="430686" cy="123593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160" rIns="83171" bIns="0" numCol="1" spcCol="1270" anchor="t" anchorCtr="0">
              <a:noAutofit/>
            </a:bodyPr>
            <a:lstStyle/>
            <a:p>
              <a:pPr defTabSz="831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black"/>
                  </a:solidFill>
                  <a:latin typeface="Calibri"/>
                </a:rPr>
                <a:t>Состав реестра</a:t>
              </a:r>
            </a:p>
          </p:txBody>
        </p:sp>
      </p:grpSp>
      <p:sp>
        <p:nvSpPr>
          <p:cNvPr id="10" name="Полилиния 9"/>
          <p:cNvSpPr/>
          <p:nvPr/>
        </p:nvSpPr>
        <p:spPr>
          <a:xfrm rot="16200000">
            <a:off x="-167512" y="1870498"/>
            <a:ext cx="2925833" cy="2393510"/>
          </a:xfrm>
          <a:custGeom>
            <a:avLst/>
            <a:gdLst>
              <a:gd name="connsiteX0" fmla="*/ 0 w 2038578"/>
              <a:gd name="connsiteY0" fmla="*/ 101929 h 2376258"/>
              <a:gd name="connsiteX1" fmla="*/ 101929 w 2038578"/>
              <a:gd name="connsiteY1" fmla="*/ 0 h 2376258"/>
              <a:gd name="connsiteX2" fmla="*/ 1936649 w 2038578"/>
              <a:gd name="connsiteY2" fmla="*/ 0 h 2376258"/>
              <a:gd name="connsiteX3" fmla="*/ 2038578 w 2038578"/>
              <a:gd name="connsiteY3" fmla="*/ 101929 h 2376258"/>
              <a:gd name="connsiteX4" fmla="*/ 2038578 w 2038578"/>
              <a:gd name="connsiteY4" fmla="*/ 2274329 h 2376258"/>
              <a:gd name="connsiteX5" fmla="*/ 1936649 w 2038578"/>
              <a:gd name="connsiteY5" fmla="*/ 2376258 h 2376258"/>
              <a:gd name="connsiteX6" fmla="*/ 101929 w 2038578"/>
              <a:gd name="connsiteY6" fmla="*/ 2376258 h 2376258"/>
              <a:gd name="connsiteX7" fmla="*/ 0 w 2038578"/>
              <a:gd name="connsiteY7" fmla="*/ 2274329 h 2376258"/>
              <a:gd name="connsiteX8" fmla="*/ 0 w 2038578"/>
              <a:gd name="connsiteY8" fmla="*/ 101929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578" h="2376258">
                <a:moveTo>
                  <a:pt x="1951133" y="1"/>
                </a:moveTo>
                <a:cubicBezTo>
                  <a:pt x="1999428" y="1"/>
                  <a:pt x="2038578" y="53195"/>
                  <a:pt x="2038578" y="118814"/>
                </a:cubicBezTo>
                <a:lnTo>
                  <a:pt x="2038578" y="2257444"/>
                </a:lnTo>
                <a:cubicBezTo>
                  <a:pt x="2038578" y="2323063"/>
                  <a:pt x="1999428" y="2376257"/>
                  <a:pt x="1951133" y="2376257"/>
                </a:cubicBezTo>
                <a:lnTo>
                  <a:pt x="87445" y="2376257"/>
                </a:lnTo>
                <a:cubicBezTo>
                  <a:pt x="39150" y="2376257"/>
                  <a:pt x="0" y="2323063"/>
                  <a:pt x="0" y="2257444"/>
                </a:cubicBezTo>
                <a:lnTo>
                  <a:pt x="0" y="118814"/>
                </a:lnTo>
                <a:cubicBezTo>
                  <a:pt x="0" y="53195"/>
                  <a:pt x="39150" y="1"/>
                  <a:pt x="87445" y="1"/>
                </a:cubicBezTo>
                <a:lnTo>
                  <a:pt x="1951133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0202" tIns="64163" rIns="83172" bIns="1907203" numCol="1" spcCol="1270" anchor="t" anchorCtr="0">
            <a:noAutofit/>
          </a:bodyPr>
          <a:lstStyle/>
          <a:p>
            <a:pPr algn="ctr" defTabSz="8316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Основани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я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534670" y="1655162"/>
            <a:ext cx="1859702" cy="2557518"/>
          </a:xfrm>
          <a:custGeom>
            <a:avLst/>
            <a:gdLst>
              <a:gd name="connsiteX0" fmla="*/ 0 w 1518741"/>
              <a:gd name="connsiteY0" fmla="*/ 0 h 2376258"/>
              <a:gd name="connsiteX1" fmla="*/ 1518741 w 1518741"/>
              <a:gd name="connsiteY1" fmla="*/ 0 h 2376258"/>
              <a:gd name="connsiteX2" fmla="*/ 1518741 w 1518741"/>
              <a:gd name="connsiteY2" fmla="*/ 2376258 h 2376258"/>
              <a:gd name="connsiteX3" fmla="*/ 0 w 1518741"/>
              <a:gd name="connsiteY3" fmla="*/ 2376258 h 2376258"/>
              <a:gd name="connsiteX4" fmla="*/ 0 w 1518741"/>
              <a:gd name="connsiteY4" fmla="*/ 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741" h="2376258">
                <a:moveTo>
                  <a:pt x="0" y="0"/>
                </a:moveTo>
                <a:lnTo>
                  <a:pt x="1518741" y="0"/>
                </a:lnTo>
                <a:lnTo>
                  <a:pt x="1518741" y="2376258"/>
                </a:lnTo>
                <a:lnTo>
                  <a:pt x="0" y="237625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6090" rIns="0" bIns="0" numCol="1" spcCol="1270" anchor="t" anchorCtr="0">
            <a:noAutofit/>
          </a:bodyPr>
          <a:lstStyle/>
          <a:p>
            <a:pPr defTabSz="4678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Поручение Президента Российской Федерации по итогам заседания Государственного совета Российской Федерации 7.04.2015;</a:t>
            </a:r>
          </a:p>
          <a:p>
            <a:pPr defTabSz="4678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Поручение Правительства Российской Федерации от 5 мая 2015 г. № ДМ-П13-3001 (пункт 3).</a:t>
            </a:r>
          </a:p>
          <a:p>
            <a:pPr defTabSz="4678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 rot="16200000">
            <a:off x="3881072" y="292300"/>
            <a:ext cx="2957163" cy="5518578"/>
          </a:xfrm>
          <a:custGeom>
            <a:avLst/>
            <a:gdLst>
              <a:gd name="connsiteX0" fmla="*/ 0 w 4586502"/>
              <a:gd name="connsiteY0" fmla="*/ 118813 h 2376258"/>
              <a:gd name="connsiteX1" fmla="*/ 118813 w 4586502"/>
              <a:gd name="connsiteY1" fmla="*/ 0 h 2376258"/>
              <a:gd name="connsiteX2" fmla="*/ 4467689 w 4586502"/>
              <a:gd name="connsiteY2" fmla="*/ 0 h 2376258"/>
              <a:gd name="connsiteX3" fmla="*/ 4586502 w 4586502"/>
              <a:gd name="connsiteY3" fmla="*/ 118813 h 2376258"/>
              <a:gd name="connsiteX4" fmla="*/ 4586502 w 4586502"/>
              <a:gd name="connsiteY4" fmla="*/ 2257445 h 2376258"/>
              <a:gd name="connsiteX5" fmla="*/ 4467689 w 4586502"/>
              <a:gd name="connsiteY5" fmla="*/ 2376258 h 2376258"/>
              <a:gd name="connsiteX6" fmla="*/ 118813 w 4586502"/>
              <a:gd name="connsiteY6" fmla="*/ 2376258 h 2376258"/>
              <a:gd name="connsiteX7" fmla="*/ 0 w 4586502"/>
              <a:gd name="connsiteY7" fmla="*/ 2257445 h 2376258"/>
              <a:gd name="connsiteX8" fmla="*/ 0 w 4586502"/>
              <a:gd name="connsiteY8" fmla="*/ 118813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6502" h="2376258">
                <a:moveTo>
                  <a:pt x="4357175" y="0"/>
                </a:moveTo>
                <a:cubicBezTo>
                  <a:pt x="4483828" y="0"/>
                  <a:pt x="4586500" y="27560"/>
                  <a:pt x="4586500" y="61557"/>
                </a:cubicBezTo>
                <a:lnTo>
                  <a:pt x="4586500" y="2314701"/>
                </a:lnTo>
                <a:cubicBezTo>
                  <a:pt x="4586500" y="2348698"/>
                  <a:pt x="4483828" y="2376258"/>
                  <a:pt x="4357175" y="2376258"/>
                </a:cubicBezTo>
                <a:lnTo>
                  <a:pt x="229327" y="2376258"/>
                </a:lnTo>
                <a:cubicBezTo>
                  <a:pt x="102674" y="2376258"/>
                  <a:pt x="2" y="2348698"/>
                  <a:pt x="2" y="2314701"/>
                </a:cubicBezTo>
                <a:lnTo>
                  <a:pt x="2" y="61557"/>
                </a:lnTo>
                <a:cubicBezTo>
                  <a:pt x="2" y="27560"/>
                  <a:pt x="102674" y="0"/>
                  <a:pt x="229327" y="0"/>
                </a:cubicBezTo>
                <a:lnTo>
                  <a:pt x="4357175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0203" tIns="64160" rIns="83172" bIns="4290928" numCol="1" spcCol="1270" anchor="t" anchorCtr="0">
            <a:noAutofit/>
          </a:bodyPr>
          <a:lstStyle/>
          <a:p>
            <a:pPr algn="ctr" defTabSz="8316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Цели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042445" y="1594334"/>
            <a:ext cx="5076498" cy="3003355"/>
          </a:xfrm>
          <a:custGeom>
            <a:avLst/>
            <a:gdLst>
              <a:gd name="connsiteX0" fmla="*/ 0 w 3416944"/>
              <a:gd name="connsiteY0" fmla="*/ 0 h 2376258"/>
              <a:gd name="connsiteX1" fmla="*/ 3416944 w 3416944"/>
              <a:gd name="connsiteY1" fmla="*/ 0 h 2376258"/>
              <a:gd name="connsiteX2" fmla="*/ 3416944 w 3416944"/>
              <a:gd name="connsiteY2" fmla="*/ 2376258 h 2376258"/>
              <a:gd name="connsiteX3" fmla="*/ 0 w 3416944"/>
              <a:gd name="connsiteY3" fmla="*/ 2376258 h 2376258"/>
              <a:gd name="connsiteX4" fmla="*/ 0 w 3416944"/>
              <a:gd name="connsiteY4" fmla="*/ 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944" h="2376258">
                <a:moveTo>
                  <a:pt x="0" y="0"/>
                </a:moveTo>
                <a:lnTo>
                  <a:pt x="3416944" y="0"/>
                </a:lnTo>
                <a:lnTo>
                  <a:pt x="3416944" y="2376258"/>
                </a:lnTo>
                <a:lnTo>
                  <a:pt x="0" y="237625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6090" rIns="0" bIns="0" numCol="1" spcCol="1270" anchor="t" anchorCtr="0">
            <a:noAutofit/>
          </a:bodyPr>
          <a:lstStyle/>
          <a:p>
            <a:pPr defTabSz="4678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Информирование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пользователей о статусе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ЮЛ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или ИП 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законом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24.07.2007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г.  № 209-ФЗ «О развитии малого и среднего предпринимательства в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РФ,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законом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5.04.2013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г. № 44-ФЗ 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законом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18.07.2011.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 223-ФЗ «О закупках товаров, работ, услуг отдельными видами юридических лиц»;</a:t>
            </a:r>
          </a:p>
          <a:p>
            <a:pPr defTabSz="4678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организация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планирования контрольно-надзорной деятельности в отношении малых предприятий</a:t>
            </a:r>
          </a:p>
          <a:p>
            <a:pPr defTabSz="4678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оценка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объемов налоговых поступлений от малых и средних предприятий и разработки на этой основе инструментов стимулирования субъектов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муниципальных образований к развитию МСП;</a:t>
            </a:r>
          </a:p>
          <a:p>
            <a:pPr defTabSz="4678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 rot="16200000">
            <a:off x="7886192" y="1989600"/>
            <a:ext cx="2942527" cy="2273650"/>
          </a:xfrm>
          <a:custGeom>
            <a:avLst/>
            <a:gdLst>
              <a:gd name="connsiteX0" fmla="*/ 0 w 1713842"/>
              <a:gd name="connsiteY0" fmla="*/ 85692 h 2376296"/>
              <a:gd name="connsiteX1" fmla="*/ 85692 w 1713842"/>
              <a:gd name="connsiteY1" fmla="*/ 0 h 2376296"/>
              <a:gd name="connsiteX2" fmla="*/ 1628150 w 1713842"/>
              <a:gd name="connsiteY2" fmla="*/ 0 h 2376296"/>
              <a:gd name="connsiteX3" fmla="*/ 1713842 w 1713842"/>
              <a:gd name="connsiteY3" fmla="*/ 85692 h 2376296"/>
              <a:gd name="connsiteX4" fmla="*/ 1713842 w 1713842"/>
              <a:gd name="connsiteY4" fmla="*/ 2290604 h 2376296"/>
              <a:gd name="connsiteX5" fmla="*/ 1628150 w 1713842"/>
              <a:gd name="connsiteY5" fmla="*/ 2376296 h 2376296"/>
              <a:gd name="connsiteX6" fmla="*/ 85692 w 1713842"/>
              <a:gd name="connsiteY6" fmla="*/ 2376296 h 2376296"/>
              <a:gd name="connsiteX7" fmla="*/ 0 w 1713842"/>
              <a:gd name="connsiteY7" fmla="*/ 2290604 h 2376296"/>
              <a:gd name="connsiteX8" fmla="*/ 0 w 1713842"/>
              <a:gd name="connsiteY8" fmla="*/ 85692 h 237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3842" h="2376296">
                <a:moveTo>
                  <a:pt x="1652038" y="1"/>
                </a:moveTo>
                <a:cubicBezTo>
                  <a:pt x="1686171" y="1"/>
                  <a:pt x="1713841" y="53197"/>
                  <a:pt x="1713841" y="118816"/>
                </a:cubicBezTo>
                <a:lnTo>
                  <a:pt x="1713841" y="2257480"/>
                </a:lnTo>
                <a:cubicBezTo>
                  <a:pt x="1713841" y="2323099"/>
                  <a:pt x="1686171" y="2376295"/>
                  <a:pt x="1652038" y="2376295"/>
                </a:cubicBezTo>
                <a:lnTo>
                  <a:pt x="61804" y="2376295"/>
                </a:lnTo>
                <a:cubicBezTo>
                  <a:pt x="27671" y="2376295"/>
                  <a:pt x="1" y="2323099"/>
                  <a:pt x="1" y="2257480"/>
                </a:cubicBezTo>
                <a:lnTo>
                  <a:pt x="1" y="118816"/>
                </a:lnTo>
                <a:cubicBezTo>
                  <a:pt x="1" y="53197"/>
                  <a:pt x="27671" y="1"/>
                  <a:pt x="61804" y="1"/>
                </a:cubicBezTo>
                <a:lnTo>
                  <a:pt x="1652038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0209" tIns="0" rIns="83171" bIns="1603395" numCol="1" spcCol="1270" anchor="t" anchorCtr="0">
            <a:noAutofit/>
          </a:bodyPr>
          <a:lstStyle/>
          <a:p>
            <a:pPr algn="r" defTabSz="8316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Источники сведений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8715075" y="1764409"/>
            <a:ext cx="1681618" cy="2605688"/>
          </a:xfrm>
          <a:custGeom>
            <a:avLst/>
            <a:gdLst>
              <a:gd name="connsiteX0" fmla="*/ 0 w 1276812"/>
              <a:gd name="connsiteY0" fmla="*/ 0 h 2376296"/>
              <a:gd name="connsiteX1" fmla="*/ 1276812 w 1276812"/>
              <a:gd name="connsiteY1" fmla="*/ 0 h 2376296"/>
              <a:gd name="connsiteX2" fmla="*/ 1276812 w 1276812"/>
              <a:gd name="connsiteY2" fmla="*/ 2376296 h 2376296"/>
              <a:gd name="connsiteX3" fmla="*/ 0 w 1276812"/>
              <a:gd name="connsiteY3" fmla="*/ 2376296 h 2376296"/>
              <a:gd name="connsiteX4" fmla="*/ 0 w 1276812"/>
              <a:gd name="connsiteY4" fmla="*/ 0 h 237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812" h="2376296">
                <a:moveTo>
                  <a:pt x="0" y="0"/>
                </a:moveTo>
                <a:lnTo>
                  <a:pt x="1276812" y="0"/>
                </a:lnTo>
                <a:lnTo>
                  <a:pt x="1276812" y="2376296"/>
                </a:lnTo>
                <a:lnTo>
                  <a:pt x="0" y="23762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5717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содержащиеся в налоговой отчетности;</a:t>
            </a:r>
          </a:p>
          <a:p>
            <a:pPr defTabSz="5717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содержащихся в ЕГРЮЛ/ЕГРИП</a:t>
            </a:r>
          </a:p>
          <a:p>
            <a:pPr defTabSz="5717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поступившие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отдельных организаций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            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представленные в заявительном порядке. </a:t>
            </a:r>
          </a:p>
          <a:p>
            <a:pPr defTabSz="5717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314252" y="4904509"/>
            <a:ext cx="8424936" cy="210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defTabSz="1069299" eaLnBrk="0" hangingPunct="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527224" algn="l"/>
                <a:tab pos="737000" algn="l"/>
              </a:tabLst>
            </a:pPr>
            <a:r>
              <a:rPr lang="ru-RU" altLang="ru-RU" sz="1200" dirty="0" smtClean="0">
                <a:solidFill>
                  <a:prstClr val="black"/>
                </a:solidFill>
                <a:ea typeface="Times New Roman" pitchFamily="18" charset="0"/>
              </a:rPr>
              <a:t>наименование 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ЮЛ или фамилия, имя, отчество ИП, ИНН; - место нахождения ЮЛ, место жительства ИП;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marL="285750" indent="-285750" algn="just" defTabSz="1069299" eaLnBrk="0" hangingPunct="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527224" algn="l"/>
                <a:tab pos="737000" algn="l"/>
              </a:tabLst>
            </a:pPr>
            <a:r>
              <a:rPr lang="ru-RU" altLang="ru-RU" sz="1200" dirty="0" smtClean="0">
                <a:solidFill>
                  <a:prstClr val="black"/>
                </a:solidFill>
                <a:ea typeface="Times New Roman" pitchFamily="18" charset="0"/>
              </a:rPr>
              <a:t>категория 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субъекта МСП (среднее предприятие, малое предприятие или </a:t>
            </a:r>
            <a:r>
              <a:rPr lang="ru-RU" altLang="ru-RU" sz="1200" dirty="0" err="1">
                <a:solidFill>
                  <a:prstClr val="black"/>
                </a:solidFill>
                <a:ea typeface="Times New Roman" pitchFamily="18" charset="0"/>
              </a:rPr>
              <a:t>микропредприятие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);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marL="285750" indent="-285750" algn="just" defTabSz="1069299" eaLnBrk="0" hangingPunct="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527224" algn="l"/>
                <a:tab pos="737000" algn="l"/>
              </a:tabLst>
            </a:pPr>
            <a:r>
              <a:rPr lang="ru-RU" altLang="ru-RU" sz="1200" dirty="0" smtClean="0">
                <a:solidFill>
                  <a:prstClr val="black"/>
                </a:solidFill>
                <a:ea typeface="Times New Roman" pitchFamily="18" charset="0"/>
              </a:rPr>
              <a:t>указание 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на то, что ЮЛ, ИП является соответственно вновь созданным ЮЛ, вновь зарегистрированным ИП;</a:t>
            </a:r>
          </a:p>
          <a:p>
            <a:pPr marL="285750" indent="-285750" algn="just" defTabSz="1069299" eaLnBrk="0" hangingPunct="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527224" algn="l"/>
                <a:tab pos="737000" algn="l"/>
              </a:tabLst>
            </a:pPr>
            <a:r>
              <a:rPr lang="ru-RU" altLang="ru-RU" sz="1200" dirty="0" smtClean="0">
                <a:solidFill>
                  <a:prstClr val="black"/>
                </a:solidFill>
                <a:ea typeface="Times New Roman" pitchFamily="18" charset="0"/>
              </a:rPr>
              <a:t>сведения 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о видах деятельности субъекта МСП (основных и дополнительных); - сведения о производимых субъектами МСП товарах, работах, услугах; - сведения о наличии у субъекта МСП действующих лицензий;</a:t>
            </a:r>
          </a:p>
          <a:p>
            <a:pPr marL="285750" indent="-285750" algn="just" defTabSz="1069299" eaLnBrk="0" hangingPunct="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527224" algn="l"/>
                <a:tab pos="737000" algn="l"/>
              </a:tabLst>
            </a:pPr>
            <a:r>
              <a:rPr lang="ru-RU" altLang="ru-RU" sz="1200" dirty="0" smtClean="0">
                <a:solidFill>
                  <a:prstClr val="black"/>
                </a:solidFill>
                <a:ea typeface="Times New Roman" pitchFamily="18" charset="0"/>
              </a:rPr>
              <a:t>сведения 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об участии субъекта МСП в утвержденных программах партнерства отдельных видов юридических лиц с субъектами МСП и включении в реестр участников таких программ; - сведения о наличии в предшествующем календарном году заключенных государственных, муниципальных контрактов, договоров.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18" name="Блок-схема: извлечение 17"/>
          <p:cNvSpPr/>
          <p:nvPr/>
        </p:nvSpPr>
        <p:spPr>
          <a:xfrm rot="5400000">
            <a:off x="8086667" y="4101141"/>
            <a:ext cx="505248" cy="606502"/>
          </a:xfrm>
          <a:prstGeom prst="flowChartExtract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Блок-схема: извлечение 18"/>
          <p:cNvSpPr/>
          <p:nvPr/>
        </p:nvSpPr>
        <p:spPr>
          <a:xfrm rot="5400000">
            <a:off x="2568086" y="4101141"/>
            <a:ext cx="505248" cy="606502"/>
          </a:xfrm>
          <a:prstGeom prst="flowChartExtract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004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684287"/>
            <a:ext cx="9624060" cy="432048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solidFill>
                  <a:schemeClr val="tx2">
                    <a:lumMod val="75000"/>
                  </a:schemeClr>
                </a:solidFill>
              </a:rPr>
              <a:t>ТРЕТИЙ </a:t>
            </a:r>
            <a:r>
              <a:rPr lang="ru-RU" sz="3200" b="1" cap="all" dirty="0">
                <a:solidFill>
                  <a:schemeClr val="tx2">
                    <a:lumMod val="75000"/>
                  </a:schemeClr>
                </a:solidFill>
              </a:rPr>
              <a:t>ГОД ФУНКЦИОНИРОВАНИЯ реестра МСП</a:t>
            </a:r>
            <a:br>
              <a:rPr lang="ru-RU" sz="3200" b="1" cap="all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27220" y="6876976"/>
            <a:ext cx="347534" cy="288032"/>
          </a:xfrm>
        </p:spPr>
        <p:txBody>
          <a:bodyPr/>
          <a:lstStyle/>
          <a:p>
            <a:fld id="{E20E89E6-FE54-4E13-859C-1FA908D70D39}" type="slidenum">
              <a:rPr lang="ru-RU" sz="2800" smtClean="0">
                <a:solidFill>
                  <a:schemeClr val="bg1"/>
                </a:solidFill>
              </a:rPr>
              <a:pPr/>
              <a:t>3</a:t>
            </a:fld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86612"/>
              </p:ext>
            </p:extLst>
          </p:nvPr>
        </p:nvGraphicFramePr>
        <p:xfrm>
          <a:off x="810197" y="5292799"/>
          <a:ext cx="6840759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0760">
                  <a:extLst>
                    <a:ext uri="{9D8B030D-6E8A-4147-A177-3AD203B41FA5}">
                      <a16:colId xmlns="" xmlns:a16="http://schemas.microsoft.com/office/drawing/2014/main" val="1548808820"/>
                    </a:ext>
                  </a:extLst>
                </a:gridCol>
                <a:gridCol w="1588029">
                  <a:extLst>
                    <a:ext uri="{9D8B030D-6E8A-4147-A177-3AD203B41FA5}">
                      <a16:colId xmlns="" xmlns:a16="http://schemas.microsoft.com/office/drawing/2014/main" val="387034928"/>
                    </a:ext>
                  </a:extLst>
                </a:gridCol>
                <a:gridCol w="2081970">
                  <a:extLst>
                    <a:ext uri="{9D8B030D-6E8A-4147-A177-3AD203B41FA5}">
                      <a16:colId xmlns="" xmlns:a16="http://schemas.microsoft.com/office/drawing/2014/main" val="908190952"/>
                    </a:ext>
                  </a:extLst>
                </a:gridCol>
              </a:tblGrid>
              <a:tr h="210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Тверская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01.08.2016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01.04.2019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44972727"/>
                  </a:ext>
                </a:extLst>
              </a:tr>
              <a:tr h="23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44761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48274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1258057"/>
                  </a:ext>
                </a:extLst>
              </a:tr>
              <a:tr h="23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ЮЛ Микро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18025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18578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50873178"/>
                  </a:ext>
                </a:extLst>
              </a:tr>
              <a:tr h="23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ЮЛ Малое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1962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5709521"/>
                  </a:ext>
                </a:extLst>
              </a:tr>
              <a:tr h="23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ЮЛ Среднее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32159256"/>
                  </a:ext>
                </a:extLst>
              </a:tr>
              <a:tr h="23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ИП Микро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24279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27308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28988686"/>
                  </a:ext>
                </a:extLst>
              </a:tr>
              <a:tr h="23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ИП Малое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5849667"/>
                  </a:ext>
                </a:extLst>
              </a:tr>
              <a:tr h="23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ИП Среднее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95870493"/>
                  </a:ext>
                </a:extLst>
              </a:tr>
            </a:tbl>
          </a:graphicData>
        </a:graphic>
      </p:graphicFrame>
      <p:pic>
        <p:nvPicPr>
          <p:cNvPr id="5123" name="Рисунок 5" descr="Описание: Реестр субъектов малого и среднего предпринимательства -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900311"/>
            <a:ext cx="8928992" cy="441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722964" y="5730894"/>
            <a:ext cx="2016224" cy="93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 01.04.2019       ЕГРЮЛ </a:t>
            </a:r>
            <a:r>
              <a:rPr lang="ru-RU" sz="1400" b="1" dirty="0">
                <a:solidFill>
                  <a:schemeClr val="bg1"/>
                </a:solidFill>
              </a:rPr>
              <a:t>– 31 тыс</a:t>
            </a:r>
            <a:r>
              <a:rPr lang="ru-RU" sz="1400" b="1" dirty="0" smtClean="0">
                <a:solidFill>
                  <a:schemeClr val="bg1"/>
                </a:solidFill>
              </a:rPr>
              <a:t>. ЮЛ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ЕГРИП – 32 тыс. ИП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302802"/>
            <a:ext cx="9204518" cy="81353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Организационно-правовая форма субъектов МСП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5212" y="6876974"/>
            <a:ext cx="360040" cy="360041"/>
          </a:xfrm>
        </p:spPr>
        <p:txBody>
          <a:bodyPr/>
          <a:lstStyle/>
          <a:p>
            <a:fld id="{E20E89E6-FE54-4E13-859C-1FA908D70D39}" type="slidenum">
              <a:rPr lang="ru-RU" sz="2800" smtClean="0">
                <a:solidFill>
                  <a:schemeClr val="bg1"/>
                </a:solidFill>
              </a:rPr>
              <a:pPr/>
              <a:t>4</a:t>
            </a:fld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98228" y="2756210"/>
            <a:ext cx="3006629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коммерческие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12945" y="2756210"/>
            <a:ext cx="310616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некоммерческие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114451" y="1540228"/>
            <a:ext cx="3600401" cy="360040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PF Din Text Cond Pro Thin" panose="02000000000000000000" pitchFamily="2" charset="0"/>
              </a:rPr>
              <a:t>ЮРИДИЧЕСКИЕ ЛИЦА</a:t>
            </a:r>
            <a:endParaRPr lang="ru-RU" sz="2400" b="1" dirty="0">
              <a:solidFill>
                <a:srgbClr val="002060"/>
              </a:solidFill>
              <a:latin typeface="PF Din Text Cond Pro Thin" panose="02000000000000000000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164" y="3370825"/>
            <a:ext cx="4392488" cy="2354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Хозяйствующие общества (ООО , АО), хозяйственные партнерства, производственные кооперативы, Крестьянско-фермерские хозяйства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12945" y="3622852"/>
            <a:ext cx="3371765" cy="1849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Потребительские кооперативы</a:t>
            </a:r>
            <a:endParaRPr lang="ru-RU" sz="28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18408" y="1937121"/>
            <a:ext cx="1386450" cy="819089"/>
          </a:xfrm>
          <a:prstGeom prst="straightConnector1">
            <a:avLst/>
          </a:prstGeom>
          <a:ln w="25400"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56774" y="1908264"/>
            <a:ext cx="1290126" cy="791484"/>
          </a:xfrm>
          <a:prstGeom prst="straightConnector1">
            <a:avLst/>
          </a:prstGeom>
          <a:ln w="25400"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4"/>
          <p:cNvSpPr txBox="1">
            <a:spLocks/>
          </p:cNvSpPr>
          <p:nvPr/>
        </p:nvSpPr>
        <p:spPr>
          <a:xfrm>
            <a:off x="1242244" y="6159441"/>
            <a:ext cx="7416824" cy="717533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PF Din Text Cond Pro Thin" panose="02000000000000000000" pitchFamily="2" charset="0"/>
              </a:rPr>
              <a:t>Индивидуальные предприниматели</a:t>
            </a:r>
            <a:endParaRPr lang="ru-RU" sz="2800" b="1" dirty="0">
              <a:solidFill>
                <a:srgbClr val="002060"/>
              </a:solidFill>
              <a:latin typeface="PF Din Text Cond Pr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субъектам малого предпринимательства относятся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Согласно </a:t>
            </a:r>
            <a:r>
              <a:rPr lang="ru-RU" dirty="0">
                <a:hlinkClick r:id="rId2"/>
              </a:rPr>
              <a:t>ст. 3</a:t>
            </a:r>
            <a:r>
              <a:rPr lang="ru-RU" dirty="0"/>
              <a:t> Закона № 209-ФЗ к субъектам малого предпринимательства относятся хозяйствующие субъекты (юридические лица и индивидуальные предприниматели), отнесенные в соответствии с условиями, установленными Федеральным законом от 24.07.2007 № 209-ФЗ "О развитии малого и среднего предпринимательства в Российской Федерации" (далее - Закон № 209-ФЗ), к малым предприятиям, в том числе к </a:t>
            </a:r>
            <a:r>
              <a:rPr lang="ru-RU" dirty="0" err="1"/>
              <a:t>микропредприятиям</a:t>
            </a:r>
            <a:r>
              <a:rPr lang="ru-RU" dirty="0"/>
              <a:t>, </a:t>
            </a:r>
            <a:r>
              <a:rPr lang="ru-RU" b="1" dirty="0"/>
              <a:t>сведения о которых внесены в единый реестр субъектов малого и среднего предпринимательства. </a:t>
            </a:r>
            <a:r>
              <a:rPr lang="ru-RU" b="1" dirty="0" smtClean="0"/>
              <a:t>(</a:t>
            </a:r>
            <a:r>
              <a:rPr lang="ru-RU" b="1" dirty="0"/>
              <a:t>в ред. Федерального </a:t>
            </a:r>
            <a:r>
              <a:rPr lang="ru-RU" b="1" dirty="0">
                <a:hlinkClick r:id="rId3"/>
              </a:rPr>
              <a:t>закона от 03.08.2018 N 313-ФЗ)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3204" y="6804967"/>
            <a:ext cx="347534" cy="402567"/>
          </a:xfrm>
        </p:spPr>
        <p:txBody>
          <a:bodyPr/>
          <a:lstStyle/>
          <a:p>
            <a:fld id="{E20E89E6-FE54-4E13-859C-1FA908D70D39}" type="slidenum">
              <a:rPr lang="ru-RU" sz="2800" smtClean="0">
                <a:solidFill>
                  <a:schemeClr val="bg1"/>
                </a:solidFill>
              </a:rPr>
              <a:pPr/>
              <a:t>5</a:t>
            </a:fld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228" y="468263"/>
            <a:ext cx="8928992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Основные критерии отнесения к субъектам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малого предпринимательства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16527" y="6876975"/>
            <a:ext cx="275526" cy="402567"/>
          </a:xfrm>
          <a:noFill/>
        </p:spPr>
        <p:txBody>
          <a:bodyPr/>
          <a:lstStyle/>
          <a:p>
            <a:fld id="{E20E89E6-FE54-4E13-859C-1FA908D70D39}" type="slidenum">
              <a:rPr lang="ru-RU" sz="2800" smtClean="0">
                <a:solidFill>
                  <a:schemeClr val="bg1"/>
                </a:solidFill>
              </a:rPr>
              <a:pPr/>
              <a:t>6</a:t>
            </a:fld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nalog-nalog.ru/files/pic_12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8"/>
          <a:stretch/>
        </p:blipFill>
        <p:spPr bwMode="auto">
          <a:xfrm>
            <a:off x="1048393" y="1780567"/>
            <a:ext cx="8762803" cy="22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17316"/>
              </p:ext>
            </p:extLst>
          </p:nvPr>
        </p:nvGraphicFramePr>
        <p:xfrm>
          <a:off x="882204" y="5076775"/>
          <a:ext cx="8928992" cy="21686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7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8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22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Выручка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042872" rtl="0" eaLnBrk="1" latinLnBrk="0" hangingPunct="1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работников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Микро предприятия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>
                          <a:effectLst/>
                        </a:rPr>
                        <a:t>до 120 млн. рублей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>
                          <a:effectLst/>
                        </a:rPr>
                        <a:t>до 15 человек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Малые </a:t>
                      </a:r>
                      <a:r>
                        <a:rPr lang="ru-RU" sz="1800" dirty="0">
                          <a:effectLst/>
                        </a:rPr>
                        <a:t>предприятия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>
                          <a:effectLst/>
                        </a:rPr>
                        <a:t>до 800 млн. рублей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>
                          <a:effectLst/>
                        </a:rPr>
                        <a:t>15-100 человек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Средние предприятия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>
                          <a:effectLst/>
                        </a:rPr>
                        <a:t>до 2 млрд. рублей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>
                          <a:effectLst/>
                        </a:rPr>
                        <a:t>101-250 человек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98227" y="3963471"/>
            <a:ext cx="8735141" cy="780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Величина дохода и среднесписочной численности                                за предшествующий год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8393" y="1432796"/>
            <a:ext cx="87849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Структура уставного капитала для ООО и АО</a:t>
            </a:r>
            <a:endParaRPr lang="ru-RU" sz="2400" b="1" dirty="0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3978548" y="4788743"/>
            <a:ext cx="234888" cy="243542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7163995" y="4788743"/>
            <a:ext cx="234888" cy="243542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5229256" y="1924939"/>
            <a:ext cx="234888" cy="243542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04" y="302802"/>
            <a:ext cx="9276526" cy="88554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Условия для отдельных хозяйственных обществ и хозяйственных партнерств к субъектам СМП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11196" y="6876975"/>
            <a:ext cx="563558" cy="402567"/>
          </a:xfrm>
        </p:spPr>
        <p:txBody>
          <a:bodyPr/>
          <a:lstStyle/>
          <a:p>
            <a:fld id="{E20E89E6-FE54-4E13-859C-1FA908D70D39}" type="slidenum">
              <a:rPr lang="ru-RU" sz="2800" smtClean="0">
                <a:solidFill>
                  <a:schemeClr val="bg1"/>
                </a:solidFill>
              </a:rPr>
              <a:pPr/>
              <a:t>7</a:t>
            </a:fld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80860"/>
              </p:ext>
            </p:extLst>
          </p:nvPr>
        </p:nvGraphicFramePr>
        <p:xfrm>
          <a:off x="534670" y="1485583"/>
          <a:ext cx="9060502" cy="5227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0502">
                  <a:extLst>
                    <a:ext uri="{9D8B030D-6E8A-4147-A177-3AD203B41FA5}">
                      <a16:colId xmlns="" xmlns:a16="http://schemas.microsoft.com/office/drawing/2014/main" val="1859435515"/>
                    </a:ext>
                  </a:extLst>
                </a:gridCol>
              </a:tblGrid>
              <a:tr h="6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АО с акциями, относящимися к инновационному сектору экономики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45" marR="6684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0482650"/>
                  </a:ext>
                </a:extLst>
              </a:tr>
              <a:tr h="181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Организации ведущие деятельность по внедрению результатов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интеллектуальной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деятельности, исключительные права на которые принадлежат учредителям (участникам) - бюджетным, автономным научным учреждениям либо являющимся бюджетными учреждениями, автономными учреждениями образовательным организациям высшего образования;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45" marR="6684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811370"/>
                  </a:ext>
                </a:extLst>
              </a:tr>
              <a:tr h="557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Организации – участники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Сколково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»;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45" marR="6684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5126519"/>
                  </a:ext>
                </a:extLst>
              </a:tr>
              <a:tr h="1990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учредителями (участниками) хозяйственных обществ, хозяйственных партнерств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№ 127-ФЗ «О науке и государственной научно-технической политике». Юридические лица включаются в данный перечень в порядке, установленном Правительством Российской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Федерации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45" marR="6684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81058"/>
                  </a:ext>
                </a:extLst>
              </a:tr>
              <a:tr h="222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45" marR="6684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5357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4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3204" y="6896305"/>
            <a:ext cx="419542" cy="402567"/>
          </a:xfrm>
        </p:spPr>
        <p:txBody>
          <a:bodyPr/>
          <a:lstStyle/>
          <a:p>
            <a:fld id="{E20E89E6-FE54-4E13-859C-1FA908D70D39}" type="slidenum"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00288"/>
            <a:ext cx="55816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452688"/>
            <a:ext cx="55816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605088"/>
            <a:ext cx="55816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5" descr="Описание: Реестр субъектов малого и среднего предпринимательства -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1" y="945493"/>
            <a:ext cx="878050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3204" y="6876975"/>
            <a:ext cx="419541" cy="402567"/>
          </a:xfrm>
        </p:spPr>
        <p:txBody>
          <a:bodyPr/>
          <a:lstStyle/>
          <a:p>
            <a:fld id="{E20E89E6-FE54-4E13-859C-1FA908D70D39}" type="slidenum">
              <a:rPr lang="ru-RU" sz="2800" smtClean="0">
                <a:solidFill>
                  <a:schemeClr val="bg1"/>
                </a:solidFill>
              </a:rPr>
              <a:pPr/>
              <a:t>9</a:t>
            </a:fld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Рисунок 6" descr="Описание: Реестр субъектов малого и среднего предпринимательства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7" y="828303"/>
            <a:ext cx="856895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2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0</TotalTime>
  <Words>599</Words>
  <Application>Microsoft Office PowerPoint</Application>
  <PresentationFormat>Произвольный</PresentationFormat>
  <Paragraphs>94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Единый реестр субъектов малого и среднего предпринимательства</vt:lpstr>
      <vt:lpstr>ТРЕТИЙ ГОД ФУНКЦИОНИРОВАНИЯ реестра МСП </vt:lpstr>
      <vt:lpstr>Организационно-правовая форма субъектов МСП</vt:lpstr>
      <vt:lpstr>К субъектам малого предпринимательства относятся</vt:lpstr>
      <vt:lpstr>Основные критерии отнесения к субъектам малого предпринимательства</vt:lpstr>
      <vt:lpstr>Условия для отдельных хозяйственных обществ и хозяйственных партнерств к субъектам СМП</vt:lpstr>
      <vt:lpstr>Презентация PowerPoint</vt:lpstr>
      <vt:lpstr>Презентация PowerPoint</vt:lpstr>
      <vt:lpstr>Статистика РСМП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2016-09-14T10:02:37Z</dcterms:created>
  <dcterms:modified xsi:type="dcterms:W3CDTF">2019-05-16T06:24:41Z</dcterms:modified>
</cp:coreProperties>
</file>