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0" r:id="rId2"/>
    <p:sldId id="320" r:id="rId3"/>
    <p:sldId id="297" r:id="rId4"/>
    <p:sldId id="326" r:id="rId5"/>
    <p:sldId id="321" r:id="rId6"/>
    <p:sldId id="327" r:id="rId7"/>
    <p:sldId id="274" r:id="rId8"/>
  </p:sldIdLst>
  <p:sldSz cx="12192000" cy="6858000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VERIN" initials="A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66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09" autoAdjust="0"/>
    <p:restoredTop sz="99756" autoAdjust="0"/>
  </p:normalViewPr>
  <p:slideViewPr>
    <p:cSldViewPr snapToGrid="0">
      <p:cViewPr>
        <p:scale>
          <a:sx n="75" d="100"/>
          <a:sy n="75" d="100"/>
        </p:scale>
        <p:origin x="-1134" y="-3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AEB3F9-773C-4C2E-A58E-7F7D2C4C8F73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CA3409-0CFB-4265-B40A-7035BBF25B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151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679EAA28-5044-4DBD-BB50-C44CBA39B94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36069" y="2692400"/>
            <a:ext cx="6519862" cy="1473200"/>
          </a:xfrm>
        </p:spPr>
        <p:txBody>
          <a:bodyPr>
            <a:normAutofit/>
          </a:bodyPr>
          <a:lstStyle>
            <a:lvl1pPr>
              <a:defRPr sz="24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ТЕМА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690CF1E8-495C-4FDF-9052-B211F8E3EB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36070" y="5700713"/>
            <a:ext cx="6617494" cy="973137"/>
          </a:xfrm>
        </p:spPr>
        <p:txBody>
          <a:bodyPr>
            <a:normAutofit/>
          </a:bodyPr>
          <a:lstStyle>
            <a:lvl1pPr>
              <a:defRPr sz="1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Докладчик</a:t>
            </a:r>
          </a:p>
        </p:txBody>
      </p:sp>
    </p:spTree>
    <p:extLst>
      <p:ext uri="{BB962C8B-B14F-4D97-AF65-F5344CB8AC3E}">
        <p14:creationId xmlns:p14="http://schemas.microsoft.com/office/powerpoint/2010/main" val="1996269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4DDD6370-4D4E-48BB-B06B-F9F6CA84BB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22667" y="3583379"/>
            <a:ext cx="6745183" cy="1320800"/>
          </a:xfrm>
        </p:spPr>
        <p:txBody>
          <a:bodyPr>
            <a:normAutofit/>
          </a:bodyPr>
          <a:lstStyle>
            <a:lvl1pPr algn="ctr">
              <a:defRPr sz="2400" cap="all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ru-RU" dirty="0"/>
              <a:t>ТЕМА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xmlns="" id="{4F78DF35-DBE4-4BB3-87AD-083C9BC366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22667" y="5878286"/>
            <a:ext cx="6745183" cy="652689"/>
          </a:xfrm>
        </p:spPr>
        <p:txBody>
          <a:bodyPr>
            <a:normAutofit/>
          </a:bodyPr>
          <a:lstStyle>
            <a:lvl1pPr algn="ctr">
              <a:defRPr sz="1600" cap="all" baseline="0"/>
            </a:lvl1pPr>
          </a:lstStyle>
          <a:p>
            <a:pPr lvl="0"/>
            <a:r>
              <a:rPr lang="ru-RU" dirty="0"/>
              <a:t>ДОКЛАДЧИК</a:t>
            </a:r>
          </a:p>
        </p:txBody>
      </p:sp>
    </p:spTree>
    <p:extLst>
      <p:ext uri="{BB962C8B-B14F-4D97-AF65-F5344CB8AC3E}">
        <p14:creationId xmlns:p14="http://schemas.microsoft.com/office/powerpoint/2010/main" val="3773274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C3ADFD2-8388-4CF9-90D4-0FA82C4144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FFF8B50-B9FF-4ED9-A943-D231ADD0501F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Поле для ввода информации 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00E2E8D-D75D-4A66-B406-8AB083A61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3782" y="6492874"/>
            <a:ext cx="796141" cy="48656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fld id="{8970D756-4916-40E7-8A77-5F85CA1AD3D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0064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C3ADFD2-8388-4CF9-90D4-0FA82C4144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FFF8B50-B9FF-4ED9-A943-D231ADD0501F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Поле для ввода информации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00E2E8D-D75D-4A66-B406-8AB083A61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3782" y="6492874"/>
            <a:ext cx="796141" cy="48656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fld id="{8970D756-4916-40E7-8A77-5F85CA1AD3D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1192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C3ADFD2-8388-4CF9-90D4-0FA82C4144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FFF8B50-B9FF-4ED9-A943-D231ADD0501F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Поле для ввода информации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00E2E8D-D75D-4A66-B406-8AB083A61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3782" y="6492874"/>
            <a:ext cx="796141" cy="48656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fld id="{8970D756-4916-40E7-8A77-5F85CA1AD3D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5954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C3ADFD2-8388-4CF9-90D4-0FA82C4144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FFF8B50-B9FF-4ED9-A943-D231ADD0501F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Поле для ввода информации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00E2E8D-D75D-4A66-B406-8AB083A61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3782" y="6492874"/>
            <a:ext cx="796141" cy="48656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fld id="{8970D756-4916-40E7-8A77-5F85CA1AD3D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4734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C3ADFD2-8388-4CF9-90D4-0FA82C4144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FFF8B50-B9FF-4ED9-A943-D231ADD0501F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Поле для ввода информации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00E2E8D-D75D-4A66-B406-8AB083A61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3782" y="6492874"/>
            <a:ext cx="796141" cy="48656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fld id="{8970D756-4916-40E7-8A77-5F85CA1AD3D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5255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C3ADFD2-8388-4CF9-90D4-0FA82C4144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FFF8B50-B9FF-4ED9-A943-D231ADD0501F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Поле для ввода информации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00E2E8D-D75D-4A66-B406-8AB083A61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3782" y="6492874"/>
            <a:ext cx="796141" cy="48656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fld id="{8970D756-4916-40E7-8A77-5F85CA1AD3D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3022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683EF34-0782-42FB-B10A-E388723F5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86" y="261257"/>
            <a:ext cx="11388436" cy="7006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Заголовок слайда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E818549-0F74-4611-AA8A-7CB60B9A36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1885" y="1092530"/>
            <a:ext cx="11388435" cy="5400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Поле для ввода информации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8342FFE-57DD-4BEB-8C7A-1940D0EBF8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492875"/>
            <a:ext cx="6056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0070C0"/>
                </a:solidFill>
              </a:defRPr>
            </a:lvl1pPr>
          </a:lstStyle>
          <a:p>
            <a:fld id="{BEAE7D85-22F9-4FB4-A8A3-D5794C4A4F5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1326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0" r:id="rId3"/>
    <p:sldLayoutId id="2147483661" r:id="rId4"/>
    <p:sldLayoutId id="2147483662" r:id="rId5"/>
    <p:sldLayoutId id="2147483663" r:id="rId6"/>
    <p:sldLayoutId id="2147483665" r:id="rId7"/>
    <p:sldLayoutId id="2147483666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 cap="all" baseline="0">
          <a:solidFill>
            <a:srgbClr val="C00000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 baseline="0">
          <a:solidFill>
            <a:srgbClr val="4D4D4D"/>
          </a:solidFill>
          <a:latin typeface="Trebuchet MS" panose="020B0603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6B467826-23FE-4DE7-B17D-26EB7140E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36068" y="2692400"/>
            <a:ext cx="6815931" cy="1473200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«ОБОСНОВАННОСТЬ ПРИМЕНЕНИЯ НУЛЕВОЙ СТАВКИ НДС ПРИ РЕАЛИЗАЦИИ ТОВАРОВ»</a:t>
            </a:r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CA0F1388-F688-42FA-8186-4915E9A8EB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ГЛАВНЫЙ ГОСУДАРСТВЕННЫЙ НАЛОГОВЫЙ ИНСПЕКТОР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отдела камерального контроля 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МАЧКАСОВА ИРИНА ЮРЬЕВНА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071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0D756-4916-40E7-8A77-5F85CA1AD3D2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7" name="Заголовок 4">
            <a:extLst>
              <a:ext uri="{FF2B5EF4-FFF2-40B4-BE49-F238E27FC236}">
                <a16:creationId xmlns:a16="http://schemas.microsoft.com/office/drawing/2014/main" xmlns="" id="{D1225FE7-6686-4DFC-AF9C-BC1FDDDA7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092" y="952500"/>
            <a:ext cx="11388436" cy="4572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порядок подтверждения обоснованности </a:t>
            </a:r>
            <a:r>
              <a:rPr lang="ru-RU" b="1" dirty="0">
                <a:solidFill>
                  <a:srgbClr val="FF0000"/>
                </a:solidFill>
              </a:rPr>
              <a:t>применения ставки НДС 0 процентов </a:t>
            </a:r>
            <a:r>
              <a:rPr lang="ru-RU" b="1" dirty="0" smtClean="0">
                <a:solidFill>
                  <a:srgbClr val="FF0000"/>
                </a:solidFill>
              </a:rPr>
              <a:t>регламентируется: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- статьей </a:t>
            </a:r>
            <a:r>
              <a:rPr lang="ru-RU" dirty="0">
                <a:solidFill>
                  <a:srgbClr val="0070C0"/>
                </a:solidFill>
              </a:rPr>
              <a:t>165 Кодекса</a:t>
            </a:r>
            <a:r>
              <a:rPr lang="ru-RU" dirty="0" smtClean="0">
                <a:solidFill>
                  <a:srgbClr val="0070C0"/>
                </a:solidFill>
              </a:rPr>
              <a:t>,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/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- Разделом </a:t>
            </a:r>
            <a:r>
              <a:rPr lang="ru-RU" dirty="0">
                <a:solidFill>
                  <a:srgbClr val="0070C0"/>
                </a:solidFill>
              </a:rPr>
              <a:t>2 Порядок применения косвенных налогов при экспорте товаров Протокола о порядке взимания косвенных налогов и механизме контроля за их уплатой при экспорте и импорте товаров, выполнении работ, оказании услуг (приложение № 18 к Договору о Евразийском экономическом союзе от 29.05.2014</a:t>
            </a:r>
            <a:r>
              <a:rPr lang="ru-RU" dirty="0" smtClean="0">
                <a:solidFill>
                  <a:srgbClr val="0070C0"/>
                </a:solidFill>
              </a:rPr>
              <a:t>). 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01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0D756-4916-40E7-8A77-5F85CA1AD3D2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6" name="Заголовок 4">
            <a:extLst>
              <a:ext uri="{FF2B5EF4-FFF2-40B4-BE49-F238E27FC236}">
                <a16:creationId xmlns:a16="http://schemas.microsoft.com/office/drawing/2014/main" xmlns="" id="{D1225FE7-6686-4DFC-AF9C-BC1FDDDA7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186" y="419100"/>
            <a:ext cx="11558814" cy="59436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В соответствии со статьей 165 Кодекса для подтверждения нулевой ставки по НДС налогоплательщик – экспортёр обязан представить в налоговый орган</a:t>
            </a:r>
            <a:r>
              <a:rPr lang="ru-RU" b="1" dirty="0" smtClean="0">
                <a:solidFill>
                  <a:srgbClr val="FF0000"/>
                </a:solidFill>
              </a:rPr>
              <a:t>: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- контракт</a:t>
            </a:r>
            <a:r>
              <a:rPr lang="ru-RU" dirty="0">
                <a:solidFill>
                  <a:srgbClr val="0070C0"/>
                </a:solidFill>
              </a:rPr>
              <a:t>, заключенный с иностранным покупателем на поставку товара (работ, услуг). 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- таможенную </a:t>
            </a:r>
            <a:r>
              <a:rPr lang="ru-RU" dirty="0">
                <a:solidFill>
                  <a:srgbClr val="0070C0"/>
                </a:solidFill>
              </a:rPr>
              <a:t>декларацию с соответствующими отметками таможенного органа, осуществившего выпуск, и таможни места убытия, подтвердившей вывоз товара за пределы территории РФ (</a:t>
            </a:r>
            <a:r>
              <a:rPr lang="ru-RU" dirty="0" err="1">
                <a:solidFill>
                  <a:srgbClr val="0070C0"/>
                </a:solidFill>
              </a:rPr>
              <a:t>пп</a:t>
            </a:r>
            <a:r>
              <a:rPr lang="ru-RU" dirty="0">
                <a:solidFill>
                  <a:srgbClr val="0070C0"/>
                </a:solidFill>
              </a:rPr>
              <a:t>. 3 п. 1 ст. 165 Кодекса). 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Копию </a:t>
            </a:r>
            <a:r>
              <a:rPr lang="ru-RU" dirty="0">
                <a:solidFill>
                  <a:srgbClr val="0070C0"/>
                </a:solidFill>
              </a:rPr>
              <a:t>электронной декларации на </a:t>
            </a:r>
            <a:r>
              <a:rPr lang="ru-RU" dirty="0" smtClean="0">
                <a:solidFill>
                  <a:srgbClr val="0070C0"/>
                </a:solidFill>
              </a:rPr>
              <a:t>товары </a:t>
            </a:r>
            <a:r>
              <a:rPr lang="ru-RU" dirty="0" err="1" smtClean="0">
                <a:solidFill>
                  <a:srgbClr val="0070C0"/>
                </a:solidFill>
              </a:rPr>
              <a:t>можНО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>
                <a:solidFill>
                  <a:srgbClr val="0070C0"/>
                </a:solidFill>
              </a:rPr>
              <a:t>распечатать на бумажном носителе из личного кабинета участника внешнеэкономической деятельности либо с помощью используемых </a:t>
            </a:r>
            <a:r>
              <a:rPr lang="ru-RU" dirty="0" smtClean="0">
                <a:solidFill>
                  <a:srgbClr val="0070C0"/>
                </a:solidFill>
              </a:rPr>
              <a:t>программных </a:t>
            </a:r>
            <a:r>
              <a:rPr lang="ru-RU" dirty="0">
                <a:solidFill>
                  <a:srgbClr val="0070C0"/>
                </a:solidFill>
              </a:rPr>
              <a:t>средств, имеющих доступ к Единой автоматизированной информационной системе таможенных органов </a:t>
            </a:r>
            <a:r>
              <a:rPr lang="ru-RU" i="1" dirty="0">
                <a:solidFill>
                  <a:srgbClr val="0070C0"/>
                </a:solidFill>
              </a:rPr>
              <a:t>(копия электронной декларации на товары заверяется налогоплательщиком – письмо ФНС России от 31.07.2018 № СД-4-3/14795@, письмо Минфина России от 05.11.2019 №03-07-08/84885). </a:t>
            </a:r>
            <a:r>
              <a:rPr lang="ru-RU" dirty="0">
                <a:solidFill>
                  <a:srgbClr val="0070C0"/>
                </a:solidFill>
              </a:rPr>
              <a:t/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В соответствии с нормами пункта 15 статьи 165 Кодекса для подтверждения обоснованности применения налоговой ставки 0 процентов и налоговых вычетов при реализации товаров вместо копий таможенных деклараций МОЖНО представить реестры таможенных деклараций по формату, установленному приказом ФНС России от 30.09.2015 </a:t>
            </a:r>
            <a:r>
              <a:rPr lang="ru-RU" dirty="0" smtClean="0">
                <a:solidFill>
                  <a:srgbClr val="0070C0"/>
                </a:solidFill>
              </a:rPr>
              <a:t>№ММВ-7-15/427</a:t>
            </a:r>
            <a:r>
              <a:rPr lang="ru-RU" dirty="0">
                <a:solidFill>
                  <a:srgbClr val="0070C0"/>
                </a:solidFill>
              </a:rPr>
              <a:t>@.</a:t>
            </a:r>
          </a:p>
        </p:txBody>
      </p:sp>
    </p:spTree>
    <p:extLst>
      <p:ext uri="{BB962C8B-B14F-4D97-AF65-F5344CB8AC3E}">
        <p14:creationId xmlns:p14="http://schemas.microsoft.com/office/powerpoint/2010/main" val="71554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0D756-4916-40E7-8A77-5F85CA1AD3D2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6" name="Заголовок 4">
            <a:extLst>
              <a:ext uri="{FF2B5EF4-FFF2-40B4-BE49-F238E27FC236}">
                <a16:creationId xmlns="" xmlns:a16="http://schemas.microsoft.com/office/drawing/2014/main" id="{D1225FE7-6686-4DFC-AF9C-BC1FDDDA7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86" y="261257"/>
            <a:ext cx="11388436" cy="996043"/>
          </a:xfrm>
        </p:spPr>
        <p:txBody>
          <a:bodyPr>
            <a:normAutofit/>
          </a:bodyPr>
          <a:lstStyle/>
          <a:p>
            <a:pPr algn="just"/>
            <a:r>
              <a:rPr lang="ru-RU" altLang="ru-RU" b="1" dirty="0">
                <a:solidFill>
                  <a:srgbClr val="FF0000"/>
                </a:solidFill>
                <a:latin typeface="Arial Narrow" pitchFamily="34" charset="0"/>
              </a:rPr>
              <a:t>Налоговый орган вправе истребовать документы, сведения из которых включены в Реестры </a:t>
            </a:r>
            <a:r>
              <a:rPr lang="ru-RU" altLang="ru-RU" b="1" dirty="0">
                <a:solidFill>
                  <a:srgbClr val="FF0000"/>
                </a:solidFill>
              </a:rPr>
              <a:t>сведений</a:t>
            </a:r>
            <a:r>
              <a:rPr lang="ru-RU" altLang="ru-RU" b="1" dirty="0">
                <a:solidFill>
                  <a:srgbClr val="FF0000"/>
                </a:solidFill>
                <a:latin typeface="Arial Narrow" pitchFamily="34" charset="0"/>
              </a:rPr>
              <a:t>, в следующих случаях: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3700" y="1582341"/>
            <a:ext cx="113157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 algn="just">
              <a:defRPr/>
            </a:pPr>
            <a:r>
              <a:rPr lang="ru-RU" sz="2000" dirty="0">
                <a:solidFill>
                  <a:srgbClr val="0070C0"/>
                </a:solidFill>
                <a:latin typeface="Trebuchet MS" panose="020B0603020202020204" pitchFamily="34" charset="0"/>
              </a:rPr>
              <a:t>а) выявлены несоответствия показателей, указанных в реестрах сведений, данным, полученным налоговыми органами из ФТС России;</a:t>
            </a:r>
          </a:p>
          <a:p>
            <a:pPr indent="180000" algn="just">
              <a:defRPr/>
            </a:pPr>
            <a:r>
              <a:rPr lang="ru-RU" sz="2000" dirty="0">
                <a:solidFill>
                  <a:srgbClr val="0070C0"/>
                </a:solidFill>
                <a:latin typeface="Trebuchet MS" panose="020B0603020202020204" pitchFamily="34" charset="0"/>
              </a:rPr>
              <a:t>	</a:t>
            </a:r>
          </a:p>
          <a:p>
            <a:pPr indent="180000" algn="just">
              <a:defRPr/>
            </a:pPr>
            <a:r>
              <a:rPr lang="ru-RU" sz="2000" dirty="0">
                <a:solidFill>
                  <a:srgbClr val="0070C0"/>
                </a:solidFill>
                <a:latin typeface="Trebuchet MS" panose="020B0603020202020204" pitchFamily="34" charset="0"/>
              </a:rPr>
              <a:t>б) сведения, содержащиеся в реестре сведений, не представляются ФТС России;</a:t>
            </a:r>
          </a:p>
          <a:p>
            <a:pPr indent="180000" algn="just">
              <a:defRPr/>
            </a:pPr>
            <a:endParaRPr lang="ru-RU" sz="2000" dirty="0">
              <a:solidFill>
                <a:srgbClr val="0070C0"/>
              </a:solidFill>
              <a:latin typeface="Trebuchet MS" panose="020B0603020202020204" pitchFamily="34" charset="0"/>
            </a:endParaRPr>
          </a:p>
          <a:p>
            <a:pPr indent="180000" algn="just">
              <a:defRPr/>
            </a:pPr>
            <a:r>
              <a:rPr lang="ru-RU" sz="2000" dirty="0">
                <a:solidFill>
                  <a:srgbClr val="0070C0"/>
                </a:solidFill>
                <a:latin typeface="Trebuchet MS" panose="020B0603020202020204" pitchFamily="34" charset="0"/>
              </a:rPr>
              <a:t>в) представлены реестры сведений, составленные по формам согласно приложениям 13 и 14 к Приказу.</a:t>
            </a:r>
          </a:p>
          <a:p>
            <a:pPr indent="180000" algn="just">
              <a:defRPr/>
            </a:pPr>
            <a:endParaRPr lang="ru-RU" sz="2000" i="1" dirty="0">
              <a:solidFill>
                <a:srgbClr val="0070C0"/>
              </a:solidFill>
              <a:latin typeface="Trebuchet MS" panose="020B0603020202020204" pitchFamily="34" charset="0"/>
            </a:endParaRPr>
          </a:p>
          <a:p>
            <a:pPr algn="just">
              <a:defRPr/>
            </a:pPr>
            <a:r>
              <a:rPr lang="ru-RU" sz="2000" i="1" dirty="0">
                <a:solidFill>
                  <a:srgbClr val="0070C0"/>
                </a:solidFill>
                <a:latin typeface="Trebuchet MS" panose="020B0603020202020204" pitchFamily="34" charset="0"/>
              </a:rPr>
              <a:t>Копии истребованных документов представляются налогоплательщиками в течение </a:t>
            </a:r>
            <a:r>
              <a:rPr lang="ru-RU" sz="2000" i="1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30 </a:t>
            </a:r>
            <a:r>
              <a:rPr lang="ru-RU" sz="2000" i="1" dirty="0">
                <a:solidFill>
                  <a:srgbClr val="0070C0"/>
                </a:solidFill>
                <a:latin typeface="Trebuchet MS" panose="020B0603020202020204" pitchFamily="34" charset="0"/>
              </a:rPr>
              <a:t>календарных дней с даты получения соответствующего требования налогового </a:t>
            </a:r>
            <a:r>
              <a:rPr lang="ru-RU" sz="2000" i="1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органа</a:t>
            </a:r>
          </a:p>
          <a:p>
            <a:pPr algn="just">
              <a:defRPr/>
            </a:pPr>
            <a:endParaRPr lang="ru-RU" sz="2000" i="1" dirty="0">
              <a:solidFill>
                <a:srgbClr val="0070C0"/>
              </a:solidFill>
              <a:latin typeface="Trebuchet MS" panose="020B0603020202020204" pitchFamily="34" charset="0"/>
            </a:endParaRPr>
          </a:p>
          <a:p>
            <a:pPr algn="just">
              <a:defRPr/>
            </a:pPr>
            <a:endParaRPr lang="ru-RU" sz="2000" i="1" dirty="0" smtClean="0">
              <a:solidFill>
                <a:srgbClr val="0070C0"/>
              </a:solidFill>
              <a:latin typeface="Trebuchet MS" panose="020B0603020202020204" pitchFamily="34" charset="0"/>
            </a:endParaRPr>
          </a:p>
          <a:p>
            <a:pPr algn="just">
              <a:defRPr/>
            </a:pPr>
            <a:endParaRPr lang="ru-RU" sz="2000" i="1" dirty="0">
              <a:solidFill>
                <a:srgbClr val="0070C0"/>
              </a:solidFill>
              <a:latin typeface="Trebuchet MS" panose="020B0603020202020204" pitchFamily="34" charset="0"/>
            </a:endParaRPr>
          </a:p>
          <a:p>
            <a:pPr algn="just">
              <a:defRPr/>
            </a:pPr>
            <a:endParaRPr lang="ru-RU" sz="2000" i="1" dirty="0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62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0D756-4916-40E7-8A77-5F85CA1AD3D2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7" name="Заголовок 4">
            <a:extLst>
              <a:ext uri="{FF2B5EF4-FFF2-40B4-BE49-F238E27FC236}">
                <a16:creationId xmlns:a16="http://schemas.microsoft.com/office/drawing/2014/main" xmlns="" id="{D1225FE7-6686-4DFC-AF9C-BC1FDDDA7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186" y="642257"/>
            <a:ext cx="11388436" cy="526324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Взимание косвенных налогов и механизм контроля за их уплатой при экспорте и импорте товаров осуществляются в порядке согласно Приложению № </a:t>
            </a:r>
            <a:r>
              <a:rPr lang="ru-RU" dirty="0" smtClean="0">
                <a:solidFill>
                  <a:srgbClr val="0070C0"/>
                </a:solidFill>
              </a:rPr>
              <a:t>18 (Протокол </a:t>
            </a:r>
            <a:r>
              <a:rPr lang="ru-RU" dirty="0">
                <a:solidFill>
                  <a:srgbClr val="0070C0"/>
                </a:solidFill>
              </a:rPr>
              <a:t>о порядке взимания косвенных налогов и механизме контроля за их уплатой при экспорте и импорте товаров, выполнении работ, оказании </a:t>
            </a:r>
            <a:r>
              <a:rPr lang="ru-RU" dirty="0" smtClean="0">
                <a:solidFill>
                  <a:srgbClr val="0070C0"/>
                </a:solidFill>
              </a:rPr>
              <a:t>услуг) к Договора </a:t>
            </a:r>
            <a:r>
              <a:rPr lang="ru-RU" dirty="0">
                <a:solidFill>
                  <a:srgbClr val="0070C0"/>
                </a:solidFill>
              </a:rPr>
              <a:t>о Евразийском экономическом союзе от </a:t>
            </a:r>
            <a:r>
              <a:rPr lang="ru-RU" dirty="0" smtClean="0">
                <a:solidFill>
                  <a:srgbClr val="0070C0"/>
                </a:solidFill>
              </a:rPr>
              <a:t>29.05.2014 ГОДА.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Пунктом 4 раздела 2 Протокола предусмотрено представление документов для подтверждения обоснованности применения ставки НДС 0 процентов и (или) освобождения от уплаты акцизов налогоплательщиком государства-члена, с территории которого вывезены товары. Одним из таких документов является заявление о ввозе товаров и уплате </a:t>
            </a:r>
            <a:r>
              <a:rPr lang="ru-RU" dirty="0" smtClean="0">
                <a:solidFill>
                  <a:srgbClr val="0070C0"/>
                </a:solidFill>
              </a:rPr>
              <a:t>косвенных </a:t>
            </a:r>
            <a:r>
              <a:rPr lang="ru-RU" dirty="0">
                <a:solidFill>
                  <a:srgbClr val="0070C0"/>
                </a:solidFill>
              </a:rPr>
              <a:t>налогов. 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/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Вместо заявлений </a:t>
            </a:r>
            <a:r>
              <a:rPr lang="ru-RU" dirty="0" smtClean="0">
                <a:solidFill>
                  <a:srgbClr val="0070C0"/>
                </a:solidFill>
              </a:rPr>
              <a:t>МОЖНО представить </a:t>
            </a:r>
            <a:r>
              <a:rPr lang="ru-RU" dirty="0">
                <a:solidFill>
                  <a:srgbClr val="0070C0"/>
                </a:solidFill>
              </a:rPr>
              <a:t>их перечень, который содержит реквизиты и сведения Заявлений (</a:t>
            </a:r>
            <a:r>
              <a:rPr lang="ru-RU" dirty="0" err="1">
                <a:solidFill>
                  <a:srgbClr val="0070C0"/>
                </a:solidFill>
              </a:rPr>
              <a:t>пп</a:t>
            </a:r>
            <a:r>
              <a:rPr lang="ru-RU" dirty="0">
                <a:solidFill>
                  <a:srgbClr val="0070C0"/>
                </a:solidFill>
              </a:rPr>
              <a:t>. 3 п. 4 Раздела 2 Протокола). Форма, порядок заполнения и формат представления в электронном виде Перечня заявлений для российских налогоплательщиков утверждены приказом ФНС России от 06.04.2015 № ММВ-7-15/139@.</a:t>
            </a:r>
            <a:br>
              <a:rPr lang="ru-RU" dirty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0D756-4916-40E7-8A77-5F85CA1AD3D2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5" name="Объект 4" descr="Разные моменты возникновения права на вычет и раздельный учет операций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799" y="660400"/>
            <a:ext cx="9969501" cy="558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530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0967DF9-068E-46AC-B3AF-D0849039D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0D756-4916-40E7-8A77-5F85CA1AD3D2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" y="2636914"/>
            <a:ext cx="12191999" cy="230425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cap="all" baseline="0">
                <a:solidFill>
                  <a:srgbClr val="C00000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 smtClean="0">
                <a:cs typeface="Arial" pitchFamily="34" charset="0"/>
              </a:rPr>
              <a:t/>
            </a:r>
            <a:br>
              <a:rPr lang="ru-RU" sz="2800" dirty="0" smtClean="0">
                <a:cs typeface="Arial" pitchFamily="34" charset="0"/>
              </a:rPr>
            </a:br>
            <a:r>
              <a:rPr lang="ru-RU" sz="2800" dirty="0" smtClean="0">
                <a:cs typeface="Arial" pitchFamily="34" charset="0"/>
              </a:rPr>
              <a:t/>
            </a:r>
            <a:br>
              <a:rPr lang="ru-RU" sz="2800" dirty="0" smtClean="0">
                <a:cs typeface="Arial" pitchFamily="34" charset="0"/>
              </a:rPr>
            </a:br>
            <a:r>
              <a:rPr lang="ru-RU" sz="4400" dirty="0" smtClean="0">
                <a:cs typeface="Arial" pitchFamily="34" charset="0"/>
              </a:rPr>
              <a:t>спасибо за внимание</a:t>
            </a:r>
            <a:r>
              <a:rPr lang="ru-RU" sz="4400" dirty="0" smtClean="0">
                <a:cs typeface="Calibri" pitchFamily="34" charset="0"/>
              </a:rPr>
              <a:t/>
            </a:r>
            <a:br>
              <a:rPr lang="ru-RU" sz="4400" dirty="0" smtClean="0">
                <a:cs typeface="Calibri" pitchFamily="34" charset="0"/>
              </a:rPr>
            </a:br>
            <a:r>
              <a:rPr lang="ru-RU" sz="4400" dirty="0" smtClean="0">
                <a:cs typeface="Arial" pitchFamily="34" charset="0"/>
              </a:rPr>
              <a:t/>
            </a:r>
            <a:br>
              <a:rPr lang="ru-RU" sz="4400" dirty="0" smtClean="0">
                <a:cs typeface="Arial" pitchFamily="34" charset="0"/>
              </a:rPr>
            </a:br>
            <a:endParaRPr lang="ru-RU" sz="44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6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УФНС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ия1" id="{21956C80-B3EC-44F0-A05B-361BCBA90925}" vid="{D9C7E3D0-E71E-4651-A0E9-47C5C0DBAF9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УФНС</Template>
  <TotalTime>8257</TotalTime>
  <Words>149</Words>
  <Application>Microsoft Office PowerPoint</Application>
  <PresentationFormat>Произвольный</PresentationFormat>
  <Paragraphs>24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Шаблон УФНС</vt:lpstr>
      <vt:lpstr>Презентация PowerPoint</vt:lpstr>
      <vt:lpstr>порядок подтверждения обоснованности применения ставки НДС 0 процентов регламентируется:   - статьей 165 Кодекса,  - Разделом 2 Порядок применения косвенных налогов при экспорте товаров Протокола о порядке взимания косвенных налогов и механизме контроля за их уплатой при экспорте и импорте товаров, выполнении работ, оказании услуг (приложение № 18 к Договору о Евразийском экономическом союзе от 29.05.2014). </vt:lpstr>
      <vt:lpstr>В соответствии со статьей 165 Кодекса для подтверждения нулевой ставки по НДС налогоплательщик – экспортёр обязан представить в налоговый орган:  - контракт, заключенный с иностранным покупателем на поставку товара (работ, услуг).   - таможенную декларацию с соответствующими отметками таможенного органа, осуществившего выпуск, и таможни места убытия, подтвердившей вывоз товара за пределы территории РФ (пп. 3 п. 1 ст. 165 Кодекса).  Копию электронной декларации на товары можНО распечатать на бумажном носителе из личного кабинета участника внешнеэкономической деятельности либо с помощью используемых программных средств, имеющих доступ к Единой автоматизированной информационной системе таможенных органов (копия электронной декларации на товары заверяется налогоплательщиком – письмо ФНС России от 31.07.2018 № СД-4-3/14795@, письмо Минфина России от 05.11.2019 №03-07-08/84885).   В соответствии с нормами пункта 15 статьи 165 Кодекса для подтверждения обоснованности применения налоговой ставки 0 процентов и налоговых вычетов при реализации товаров вместо копий таможенных деклараций МОЖНО представить реестры таможенных деклараций по формату, установленному приказом ФНС России от 30.09.2015 №ММВ-7-15/427@.</vt:lpstr>
      <vt:lpstr>Налоговый орган вправе истребовать документы, сведения из которых включены в Реестры сведений, в следующих случаях:</vt:lpstr>
      <vt:lpstr>Взимание косвенных налогов и механизм контроля за их уплатой при экспорте и импорте товаров осуществляются в порядке согласно Приложению № 18 (Протокол о порядке взимания косвенных налогов и механизме контроля за их уплатой при экспорте и импорте товаров, выполнении работ, оказании услуг) к Договора о Евразийском экономическом союзе от 29.05.2014 ГОДА.  Пунктом 4 раздела 2 Протокола предусмотрено представление документов для подтверждения обоснованности применения ставки НДС 0 процентов и (или) освобождения от уплаты акцизов налогоплательщиком государства-члена, с территории которого вывезены товары. Одним из таких документов является заявление о ввозе товаров и уплате косвенных налогов.   Вместо заявлений МОЖНО представить их перечень, который содержит реквизиты и сведения Заявлений (пп. 3 п. 4 Раздела 2 Протокола). Форма, порядок заполнения и формат представления в электронном виде Перечня заявлений для российских налогоплательщиков утверждены приказом ФНС России от 06.04.2015 № ММВ-7-15/139@.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Чиканов Станислав Николаевич</dc:creator>
  <cp:lastModifiedBy>Мачкасова Ирина Юрьевна</cp:lastModifiedBy>
  <cp:revision>573</cp:revision>
  <cp:lastPrinted>2019-08-07T07:33:07Z</cp:lastPrinted>
  <dcterms:created xsi:type="dcterms:W3CDTF">2018-02-07T07:55:02Z</dcterms:created>
  <dcterms:modified xsi:type="dcterms:W3CDTF">2019-11-28T07:25:47Z</dcterms:modified>
</cp:coreProperties>
</file>