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13"/>
  </p:notesMasterIdLst>
  <p:sldIdLst>
    <p:sldId id="256" r:id="rId2"/>
    <p:sldId id="354" r:id="rId3"/>
    <p:sldId id="356" r:id="rId4"/>
    <p:sldId id="357" r:id="rId5"/>
    <p:sldId id="363" r:id="rId6"/>
    <p:sldId id="360" r:id="rId7"/>
    <p:sldId id="355" r:id="rId8"/>
    <p:sldId id="358" r:id="rId9"/>
    <p:sldId id="361" r:id="rId10"/>
    <p:sldId id="364" r:id="rId11"/>
    <p:sldId id="362" r:id="rId12"/>
  </p:sldIdLst>
  <p:sldSz cx="10693400" cy="7561263"/>
  <p:notesSz cx="6797675" cy="9926638"/>
  <p:defaultTextStyle>
    <a:defPPr>
      <a:defRPr lang="ru-RU"/>
    </a:defPPr>
    <a:lvl1pPr algn="l" defTabSz="1041400" rtl="0" fontAlgn="base">
      <a:spcBef>
        <a:spcPct val="0"/>
      </a:spcBef>
      <a:spcAft>
        <a:spcPct val="0"/>
      </a:spcAft>
      <a:defRPr sz="21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1pPr>
    <a:lvl2pPr marL="519113" indent="-61913" algn="l" defTabSz="1041400" rtl="0" fontAlgn="base">
      <a:spcBef>
        <a:spcPct val="0"/>
      </a:spcBef>
      <a:spcAft>
        <a:spcPct val="0"/>
      </a:spcAft>
      <a:defRPr sz="21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2pPr>
    <a:lvl3pPr marL="1041400" indent="-127000" algn="l" defTabSz="1041400" rtl="0" fontAlgn="base">
      <a:spcBef>
        <a:spcPct val="0"/>
      </a:spcBef>
      <a:spcAft>
        <a:spcPct val="0"/>
      </a:spcAft>
      <a:defRPr sz="21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3pPr>
    <a:lvl4pPr marL="1562100" indent="-190500" algn="l" defTabSz="1041400" rtl="0" fontAlgn="base">
      <a:spcBef>
        <a:spcPct val="0"/>
      </a:spcBef>
      <a:spcAft>
        <a:spcPct val="0"/>
      </a:spcAft>
      <a:defRPr sz="21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4pPr>
    <a:lvl5pPr marL="2084388" indent="-255588" algn="l" defTabSz="1041400" rtl="0" fontAlgn="base">
      <a:spcBef>
        <a:spcPct val="0"/>
      </a:spcBef>
      <a:spcAft>
        <a:spcPct val="0"/>
      </a:spcAft>
      <a:defRPr sz="21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5pPr>
    <a:lvl6pPr marL="2286000" algn="l" defTabSz="914400" rtl="0" eaLnBrk="1" latinLnBrk="0" hangingPunct="1">
      <a:defRPr sz="21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6pPr>
    <a:lvl7pPr marL="2743200" algn="l" defTabSz="914400" rtl="0" eaLnBrk="1" latinLnBrk="0" hangingPunct="1">
      <a:defRPr sz="21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7pPr>
    <a:lvl8pPr marL="3200400" algn="l" defTabSz="914400" rtl="0" eaLnBrk="1" latinLnBrk="0" hangingPunct="1">
      <a:defRPr sz="21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8pPr>
    <a:lvl9pPr marL="3657600" algn="l" defTabSz="914400" rtl="0" eaLnBrk="1" latinLnBrk="0" hangingPunct="1">
      <a:defRPr sz="21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5AA9"/>
    <a:srgbClr val="CC0000"/>
    <a:srgbClr val="002A50"/>
    <a:srgbClr val="008000"/>
    <a:srgbClr val="504F53"/>
    <a:srgbClr val="3319F3"/>
    <a:srgbClr val="EC20D4"/>
    <a:srgbClr val="EB1BB0"/>
  </p:clrMru>
</p:presentationPr>
</file>

<file path=ppt/tableStyles.xml><?xml version="1.0" encoding="utf-8"?>
<a:tblStyleLst xmlns:a="http://schemas.openxmlformats.org/drawingml/2006/main" def="{5C22544A-7EE6-4342-B048-85BDC9FD1C3A}"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C083E6E3-FA7D-4D7B-A595-EF9225AFEA82}" styleName="Светлый стиль 1 - акцент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8799B23B-EC83-4686-B30A-512413B5E67A}" styleName="Светлый стиль 3 - акцент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CF1AB2-1976-4502-BF36-3FF5EA218861}" styleName="Средний стиль 4 -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125E5076-3810-47DD-B79F-674D7AD40C01}" styleName="Темный стиль 1 - акцент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0660B408-B3CF-4A94-85FC-2B1E0A45F4A2}" styleName="Темный стиль 2 - акцент 1/акцент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BC89EF96-8CEA-46FF-86C4-4CE0E7609802}" styleName="Светлый стиль 3 - акцент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84" autoAdjust="0"/>
    <p:restoredTop sz="94660"/>
  </p:normalViewPr>
  <p:slideViewPr>
    <p:cSldViewPr>
      <p:cViewPr varScale="1">
        <p:scale>
          <a:sx n="47" d="100"/>
          <a:sy n="47" d="100"/>
        </p:scale>
        <p:origin x="-1350" y="-102"/>
      </p:cViewPr>
      <p:guideLst>
        <p:guide orient="horz" pos="2382"/>
        <p:guide orient="horz" pos="1116"/>
        <p:guide orient="horz" pos="348"/>
        <p:guide orient="horz" pos="4470"/>
        <p:guide pos="3368"/>
        <p:guide pos="828"/>
        <p:guide pos="1824"/>
        <p:guide pos="6011"/>
        <p:guide pos="6457"/>
        <p:guide pos="606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defTabSz="1043056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defTabSz="1043056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6F9B74D7-0A7F-46A0-A0B7-A3C951B07452}" type="datetimeFigureOut">
              <a:rPr lang="ru-RU"/>
              <a:pPr>
                <a:defRPr/>
              </a:pPr>
              <a:t>12.02.2020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766763" y="744538"/>
            <a:ext cx="5264150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450" y="4714875"/>
            <a:ext cx="5438775" cy="44672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defTabSz="1043056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49688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defTabSz="1043056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CF8820CE-E975-433F-ACB5-8F356E7519D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defTabSz="1041400" rtl="0" eaLnBrk="0" fontAlgn="base" hangingPunct="0">
      <a:spcBef>
        <a:spcPct val="30000"/>
      </a:spcBef>
      <a:spcAft>
        <a:spcPct val="0"/>
      </a:spcAft>
      <a:defRPr sz="1400" kern="1200">
        <a:solidFill>
          <a:schemeClr val="tx1"/>
        </a:solidFill>
        <a:latin typeface="+mn-lt"/>
        <a:ea typeface="+mn-ea"/>
        <a:cs typeface="+mn-cs"/>
      </a:defRPr>
    </a:lvl1pPr>
    <a:lvl2pPr marL="519113" algn="l" defTabSz="1041400" rtl="0" eaLnBrk="0" fontAlgn="base" hangingPunct="0">
      <a:spcBef>
        <a:spcPct val="30000"/>
      </a:spcBef>
      <a:spcAft>
        <a:spcPct val="0"/>
      </a:spcAft>
      <a:defRPr sz="1400" kern="1200">
        <a:solidFill>
          <a:schemeClr val="tx1"/>
        </a:solidFill>
        <a:latin typeface="+mn-lt"/>
        <a:ea typeface="+mn-ea"/>
        <a:cs typeface="+mn-cs"/>
      </a:defRPr>
    </a:lvl2pPr>
    <a:lvl3pPr marL="1041400" algn="l" defTabSz="1041400" rtl="0" eaLnBrk="0" fontAlgn="base" hangingPunct="0">
      <a:spcBef>
        <a:spcPct val="30000"/>
      </a:spcBef>
      <a:spcAft>
        <a:spcPct val="0"/>
      </a:spcAft>
      <a:defRPr sz="1400" kern="1200">
        <a:solidFill>
          <a:schemeClr val="tx1"/>
        </a:solidFill>
        <a:latin typeface="+mn-lt"/>
        <a:ea typeface="+mn-ea"/>
        <a:cs typeface="+mn-cs"/>
      </a:defRPr>
    </a:lvl3pPr>
    <a:lvl4pPr marL="1562100" algn="l" defTabSz="1041400" rtl="0" eaLnBrk="0" fontAlgn="base" hangingPunct="0">
      <a:spcBef>
        <a:spcPct val="30000"/>
      </a:spcBef>
      <a:spcAft>
        <a:spcPct val="0"/>
      </a:spcAft>
      <a:defRPr sz="1400" kern="1200">
        <a:solidFill>
          <a:schemeClr val="tx1"/>
        </a:solidFill>
        <a:latin typeface="+mn-lt"/>
        <a:ea typeface="+mn-ea"/>
        <a:cs typeface="+mn-cs"/>
      </a:defRPr>
    </a:lvl4pPr>
    <a:lvl5pPr marL="2084388" algn="l" defTabSz="1041400" rtl="0" eaLnBrk="0" fontAlgn="base" hangingPunct="0">
      <a:spcBef>
        <a:spcPct val="30000"/>
      </a:spcBef>
      <a:spcAft>
        <a:spcPct val="0"/>
      </a:spcAft>
      <a:defRPr sz="1400" kern="1200">
        <a:solidFill>
          <a:schemeClr val="tx1"/>
        </a:solidFill>
        <a:latin typeface="+mn-lt"/>
        <a:ea typeface="+mn-ea"/>
        <a:cs typeface="+mn-cs"/>
      </a:defRPr>
    </a:lvl5pPr>
    <a:lvl6pPr marL="2606719" algn="l" defTabSz="1042688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6pPr>
    <a:lvl7pPr marL="3128064" algn="l" defTabSz="1042688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7pPr>
    <a:lvl8pPr marL="3649408" algn="l" defTabSz="1042688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8pPr>
    <a:lvl9pPr marL="4170751" algn="l" defTabSz="1042688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Z:\Projects\Текущие\Проектная\FNS_2012\_БРЭНДБУК\out\PPT\3_1_present-01.jp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88" y="1588"/>
            <a:ext cx="10691812" cy="7558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02005" y="3708625"/>
            <a:ext cx="9089390" cy="1620771"/>
          </a:xfrm>
        </p:spPr>
        <p:txBody>
          <a:bodyPr>
            <a:normAutofit/>
          </a:bodyPr>
          <a:lstStyle>
            <a:lvl1pPr>
              <a:defRPr sz="5700" b="1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604010" y="5364807"/>
            <a:ext cx="7485380" cy="1932323"/>
          </a:xfrm>
        </p:spPr>
        <p:txBody>
          <a:bodyPr>
            <a:normAutofit/>
          </a:bodyPr>
          <a:lstStyle>
            <a:lvl1pPr marL="0" indent="0" algn="ctr">
              <a:buNone/>
              <a:defRPr sz="3200" b="0">
                <a:solidFill>
                  <a:schemeClr val="bg1"/>
                </a:solidFill>
                <a:latin typeface="+mj-lt"/>
              </a:defRPr>
            </a:lvl1pPr>
            <a:lvl2pPr marL="52134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4268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5640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08537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60671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12806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64940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17075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dirty="0" smtClean="0"/>
              <a:t>Образец подзаголовка</a:t>
            </a:r>
            <a:endParaRPr lang="ru-RU" dirty="0"/>
          </a:p>
        </p:txBody>
      </p:sp>
    </p:spTree>
  </p:cSld>
  <p:clrMapOvr>
    <a:masterClrMapping/>
  </p:clrMapOvr>
  <p:transition spd="slow">
    <p:pull dir="r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C707726-5D8E-4051-A57C-819C26B92009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 spd="slow">
    <p:pull dir="r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9067112" y="334306"/>
            <a:ext cx="2812588" cy="711318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25639" y="334306"/>
            <a:ext cx="8263250" cy="711318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3EB16F2-033F-46E9-B475-9E70B127B994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 spd="slow">
    <p:pull dir="r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Z:\Projects\Текущие\Проектная\FNS_2012\_БРЭНДБУК\out\PPT\3_1_present_A4-03.pn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88" y="1588"/>
            <a:ext cx="10691812" cy="7559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9"/>
          <p:cNvSpPr txBox="1">
            <a:spLocks noChangeArrowheads="1"/>
          </p:cNvSpPr>
          <p:nvPr userDrawn="1"/>
        </p:nvSpPr>
        <p:spPr bwMode="auto">
          <a:xfrm>
            <a:off x="6931025" y="5653088"/>
            <a:ext cx="1079500" cy="415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392" tIns="45696" rIns="91392" bIns="45696"/>
          <a:lstStyle>
            <a:lvl1pPr eaLnBrk="0" hangingPunct="0">
              <a:defRPr sz="21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sz="21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sz="21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sz="21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sz="21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defTabSz="1042620" eaLnBrk="1" hangingPunct="1">
              <a:defRPr/>
            </a:pPr>
            <a:endParaRPr lang="ru-RU" smtClean="0">
              <a:latin typeface="Calibri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962028" y="1771652"/>
            <a:ext cx="8561139" cy="5324475"/>
          </a:xfrm>
        </p:spPr>
        <p:txBody>
          <a:bodyPr/>
          <a:lstStyle>
            <a:lvl1pPr marL="363410" indent="0">
              <a:buFontTx/>
              <a:buNone/>
              <a:defRPr b="1">
                <a:latin typeface="+mj-lt"/>
              </a:defRPr>
            </a:lvl1pPr>
            <a:lvl2pPr marL="360235" indent="3175">
              <a:defRPr>
                <a:latin typeface="+mj-lt"/>
              </a:defRPr>
            </a:lvl2pPr>
            <a:lvl3pPr marL="628428" indent="-260258">
              <a:tabLst/>
              <a:defRPr>
                <a:latin typeface="+mj-lt"/>
              </a:defRPr>
            </a:lvl3pPr>
            <a:lvl4pPr marL="0" indent="360235">
              <a:lnSpc>
                <a:spcPts val="1800"/>
              </a:lnSpc>
              <a:spcBef>
                <a:spcPts val="400"/>
              </a:spcBef>
              <a:defRPr>
                <a:latin typeface="+mj-lt"/>
              </a:defRPr>
            </a:lvl4pPr>
            <a:lvl5pPr>
              <a:lnSpc>
                <a:spcPts val="1800"/>
              </a:lnSpc>
              <a:spcBef>
                <a:spcPts val="400"/>
              </a:spcBef>
              <a:buNone/>
              <a:defRPr>
                <a:latin typeface="+mj-lt"/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13" name="Заголовок 12"/>
          <p:cNvSpPr>
            <a:spLocks noGrp="1"/>
          </p:cNvSpPr>
          <p:nvPr>
            <p:ph type="title"/>
          </p:nvPr>
        </p:nvSpPr>
        <p:spPr>
          <a:xfrm>
            <a:off x="962026" y="552454"/>
            <a:ext cx="8580438" cy="1219199"/>
          </a:xfrm>
        </p:spPr>
        <p:txBody>
          <a:bodyPr/>
          <a:lstStyle>
            <a:lvl1pPr marL="0" marR="0" indent="0" defTabSz="1042688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tabLst/>
              <a:defRPr sz="5400"/>
            </a:lvl1pPr>
          </a:lstStyle>
          <a:p>
            <a:pPr lvl="0"/>
            <a:r>
              <a:rPr lang="ru-RU" noProof="0" dirty="0" smtClean="0"/>
              <a:t>Образец заголовка</a:t>
            </a:r>
          </a:p>
        </p:txBody>
      </p:sp>
      <p:sp>
        <p:nvSpPr>
          <p:cNvPr id="6" name="Номер слайда 1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AD8B62-7897-46EE-B26F-89AA8A492144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 spd="slow">
    <p:pull dir="r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Z:\Projects\Текущие\Проектная\FNS_2012\_БРЭНДБУК\out\PPT\3_1_present_A4-03.pn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0691813" cy="7558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2028" y="1116335"/>
            <a:ext cx="8561139" cy="2232248"/>
          </a:xfrm>
        </p:spPr>
        <p:txBody>
          <a:bodyPr anchor="t"/>
          <a:lstStyle>
            <a:lvl1pPr algn="l">
              <a:defRPr sz="4600" b="1" cap="all"/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2028" y="3781425"/>
            <a:ext cx="8561139" cy="3314700"/>
          </a:xfrm>
        </p:spPr>
        <p:txBody>
          <a:bodyPr/>
          <a:lstStyle>
            <a:lvl1pPr marL="0" indent="0">
              <a:buNone/>
              <a:defRPr sz="2300">
                <a:solidFill>
                  <a:schemeClr val="tx1">
                    <a:tint val="75000"/>
                  </a:schemeClr>
                </a:solidFill>
              </a:defRPr>
            </a:lvl1pPr>
            <a:lvl2pPr marL="521344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2pPr>
            <a:lvl3pPr marL="1042688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56403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208537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60671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312806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64940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417075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Номер слайда 1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9F2DD5-BC73-4BFB-94E1-DA40DA0D8B53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 spd="slow">
    <p:pull dir="r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Z:\Projects\Текущие\Проектная\FNS_2012\_БРЭНДБУК\out\PPT\3_1_present_A4-03.pn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88" y="1588"/>
            <a:ext cx="10691812" cy="7559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2026" y="552451"/>
            <a:ext cx="8580438" cy="1219200"/>
          </a:xfrm>
        </p:spPr>
        <p:txBody>
          <a:bodyPr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962026" y="1771650"/>
            <a:ext cx="4234282" cy="5177334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3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279960" y="1771650"/>
            <a:ext cx="4262505" cy="5177334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3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6" name="Номер слайда 1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F170E2-30FF-4042-9449-ED16B9809B13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 spd="slow">
    <p:pull dir="r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2026" y="552450"/>
            <a:ext cx="9196705" cy="12192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2027" y="1771650"/>
            <a:ext cx="4297419" cy="626250"/>
          </a:xfrm>
        </p:spPr>
        <p:txBody>
          <a:bodyPr anchor="b"/>
          <a:lstStyle>
            <a:lvl1pPr marL="0" indent="0">
              <a:buNone/>
              <a:defRPr sz="2700" b="1"/>
            </a:lvl1pPr>
            <a:lvl2pPr marL="521344" indent="0">
              <a:buNone/>
              <a:defRPr sz="2300" b="1"/>
            </a:lvl2pPr>
            <a:lvl3pPr marL="1042688" indent="0">
              <a:buNone/>
              <a:defRPr sz="2100" b="1"/>
            </a:lvl3pPr>
            <a:lvl4pPr marL="1564032" indent="0">
              <a:buNone/>
              <a:defRPr sz="1800" b="1"/>
            </a:lvl4pPr>
            <a:lvl5pPr marL="2085376" indent="0">
              <a:buNone/>
              <a:defRPr sz="1800" b="1"/>
            </a:lvl5pPr>
            <a:lvl6pPr marL="2606719" indent="0">
              <a:buNone/>
              <a:defRPr sz="1800" b="1"/>
            </a:lvl6pPr>
            <a:lvl7pPr marL="3128064" indent="0">
              <a:buNone/>
              <a:defRPr sz="1800" b="1"/>
            </a:lvl7pPr>
            <a:lvl8pPr marL="3649408" indent="0">
              <a:buNone/>
              <a:defRPr sz="1800" b="1"/>
            </a:lvl8pPr>
            <a:lvl9pPr marL="4170751" indent="0">
              <a:buNone/>
              <a:defRPr sz="18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962027" y="2397901"/>
            <a:ext cx="4297419" cy="4698224"/>
          </a:xfrm>
        </p:spPr>
        <p:txBody>
          <a:bodyPr/>
          <a:lstStyle>
            <a:lvl1pPr>
              <a:defRPr sz="2700"/>
            </a:lvl1pPr>
            <a:lvl2pPr>
              <a:defRPr sz="2300"/>
            </a:lvl2pPr>
            <a:lvl3pPr>
              <a:defRPr sz="21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5346703" y="1771650"/>
            <a:ext cx="4195762" cy="626250"/>
          </a:xfrm>
        </p:spPr>
        <p:txBody>
          <a:bodyPr anchor="b"/>
          <a:lstStyle>
            <a:lvl1pPr marL="0" indent="0">
              <a:buNone/>
              <a:defRPr sz="2700" b="1"/>
            </a:lvl1pPr>
            <a:lvl2pPr marL="521344" indent="0">
              <a:buNone/>
              <a:defRPr sz="2300" b="1"/>
            </a:lvl2pPr>
            <a:lvl3pPr marL="1042688" indent="0">
              <a:buNone/>
              <a:defRPr sz="2100" b="1"/>
            </a:lvl3pPr>
            <a:lvl4pPr marL="1564032" indent="0">
              <a:buNone/>
              <a:defRPr sz="1800" b="1"/>
            </a:lvl4pPr>
            <a:lvl5pPr marL="2085376" indent="0">
              <a:buNone/>
              <a:defRPr sz="1800" b="1"/>
            </a:lvl5pPr>
            <a:lvl6pPr marL="2606719" indent="0">
              <a:buNone/>
              <a:defRPr sz="1800" b="1"/>
            </a:lvl6pPr>
            <a:lvl7pPr marL="3128064" indent="0">
              <a:buNone/>
              <a:defRPr sz="1800" b="1"/>
            </a:lvl7pPr>
            <a:lvl8pPr marL="3649408" indent="0">
              <a:buNone/>
              <a:defRPr sz="1800" b="1"/>
            </a:lvl8pPr>
            <a:lvl9pPr marL="4170751" indent="0">
              <a:buNone/>
              <a:defRPr sz="18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5346703" y="2412479"/>
            <a:ext cx="4195762" cy="4683646"/>
          </a:xfrm>
        </p:spPr>
        <p:txBody>
          <a:bodyPr/>
          <a:lstStyle>
            <a:lvl1pPr>
              <a:defRPr sz="2700"/>
            </a:lvl1pPr>
            <a:lvl2pPr>
              <a:defRPr sz="2300"/>
            </a:lvl2pPr>
            <a:lvl3pPr>
              <a:defRPr sz="21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E203601-3F26-41C2-9876-C440D8A51998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 spd="slow">
    <p:pull dir="r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Z:\Projects\Текущие\Проектная\FNS_2012\_БРЭНДБУК\out\PPT\3_1_present_A4-03.pn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88" y="1588"/>
            <a:ext cx="10691812" cy="7559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2026" y="552451"/>
            <a:ext cx="9196705" cy="1219200"/>
          </a:xfrm>
        </p:spPr>
        <p:txBody>
          <a:bodyPr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4" name="Дата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A89B20-75BD-41DE-A436-E5DC7CE132C8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  <p:sp>
        <p:nvSpPr>
          <p:cNvPr id="6" name="Нижний колонтитул 12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  <p:transition spd="slow">
    <p:pull dir="r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9578975" y="6475413"/>
            <a:ext cx="663575" cy="717550"/>
          </a:xfrm>
        </p:spPr>
        <p:txBody>
          <a:bodyPr/>
          <a:lstStyle>
            <a:lvl1pPr algn="ctr">
              <a:defRPr sz="2700" i="0">
                <a:solidFill>
                  <a:schemeClr val="bg1"/>
                </a:solidFill>
                <a:latin typeface="+mj-lt"/>
              </a:defRPr>
            </a:lvl1pPr>
          </a:lstStyle>
          <a:p>
            <a:pPr>
              <a:defRPr/>
            </a:pPr>
            <a:fld id="{91B7F86F-B726-4D0B-AD02-92A628EB2EDE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 spd="slow">
    <p:pull dir="r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4673" y="301050"/>
            <a:ext cx="3518055" cy="1281214"/>
          </a:xfrm>
        </p:spPr>
        <p:txBody>
          <a:bodyPr anchor="b"/>
          <a:lstStyle>
            <a:lvl1pPr algn="l">
              <a:defRPr sz="23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180822" y="301051"/>
            <a:ext cx="5977908" cy="6453328"/>
          </a:xfrm>
        </p:spPr>
        <p:txBody>
          <a:bodyPr/>
          <a:lstStyle>
            <a:lvl1pPr>
              <a:defRPr sz="3700"/>
            </a:lvl1pPr>
            <a:lvl2pPr>
              <a:defRPr sz="3200"/>
            </a:lvl2pPr>
            <a:lvl3pPr>
              <a:defRPr sz="2700"/>
            </a:lvl3pPr>
            <a:lvl4pPr>
              <a:defRPr sz="2300"/>
            </a:lvl4pPr>
            <a:lvl5pPr>
              <a:defRPr sz="2300"/>
            </a:lvl5pPr>
            <a:lvl6pPr>
              <a:defRPr sz="2300"/>
            </a:lvl6pPr>
            <a:lvl7pPr>
              <a:defRPr sz="2300"/>
            </a:lvl7pPr>
            <a:lvl8pPr>
              <a:defRPr sz="2300"/>
            </a:lvl8pPr>
            <a:lvl9pPr>
              <a:defRPr sz="23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34673" y="1582265"/>
            <a:ext cx="3518055" cy="5172114"/>
          </a:xfrm>
        </p:spPr>
        <p:txBody>
          <a:bodyPr/>
          <a:lstStyle>
            <a:lvl1pPr marL="0" indent="0">
              <a:buNone/>
              <a:defRPr sz="1600"/>
            </a:lvl1pPr>
            <a:lvl2pPr marL="521344" indent="0">
              <a:buNone/>
              <a:defRPr sz="1400"/>
            </a:lvl2pPr>
            <a:lvl3pPr marL="1042688" indent="0">
              <a:buNone/>
              <a:defRPr sz="1100"/>
            </a:lvl3pPr>
            <a:lvl4pPr marL="1564032" indent="0">
              <a:buNone/>
              <a:defRPr sz="1000"/>
            </a:lvl4pPr>
            <a:lvl5pPr marL="2085376" indent="0">
              <a:buNone/>
              <a:defRPr sz="1000"/>
            </a:lvl5pPr>
            <a:lvl6pPr marL="2606719" indent="0">
              <a:buNone/>
              <a:defRPr sz="1000"/>
            </a:lvl6pPr>
            <a:lvl7pPr marL="3128064" indent="0">
              <a:buNone/>
              <a:defRPr sz="1000"/>
            </a:lvl7pPr>
            <a:lvl8pPr marL="3649408" indent="0">
              <a:buNone/>
              <a:defRPr sz="1000"/>
            </a:lvl8pPr>
            <a:lvl9pPr marL="4170751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27D3FF6-F855-4243-8312-599C42867901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 spd="slow">
    <p:pull dir="r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95981" y="5292884"/>
            <a:ext cx="6416040" cy="624855"/>
          </a:xfrm>
        </p:spPr>
        <p:txBody>
          <a:bodyPr anchor="b"/>
          <a:lstStyle>
            <a:lvl1pPr algn="l">
              <a:defRPr sz="23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095981" y="675613"/>
            <a:ext cx="6416040" cy="4536758"/>
          </a:xfrm>
        </p:spPr>
        <p:txBody>
          <a:bodyPr lIns="104269" tIns="52135" rIns="104269" bIns="52135" rtlCol="0">
            <a:normAutofit/>
          </a:bodyPr>
          <a:lstStyle>
            <a:lvl1pPr marL="0" indent="0">
              <a:buNone/>
              <a:defRPr sz="3700"/>
            </a:lvl1pPr>
            <a:lvl2pPr marL="521344" indent="0">
              <a:buNone/>
              <a:defRPr sz="3200"/>
            </a:lvl2pPr>
            <a:lvl3pPr marL="1042688" indent="0">
              <a:buNone/>
              <a:defRPr sz="2700"/>
            </a:lvl3pPr>
            <a:lvl4pPr marL="1564032" indent="0">
              <a:buNone/>
              <a:defRPr sz="2300"/>
            </a:lvl4pPr>
            <a:lvl5pPr marL="2085376" indent="0">
              <a:buNone/>
              <a:defRPr sz="2300"/>
            </a:lvl5pPr>
            <a:lvl6pPr marL="2606719" indent="0">
              <a:buNone/>
              <a:defRPr sz="2300"/>
            </a:lvl6pPr>
            <a:lvl7pPr marL="3128064" indent="0">
              <a:buNone/>
              <a:defRPr sz="2300"/>
            </a:lvl7pPr>
            <a:lvl8pPr marL="3649408" indent="0">
              <a:buNone/>
              <a:defRPr sz="2300"/>
            </a:lvl8pPr>
            <a:lvl9pPr marL="4170751" indent="0">
              <a:buNone/>
              <a:defRPr sz="23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095981" y="5917739"/>
            <a:ext cx="6416040" cy="887398"/>
          </a:xfrm>
        </p:spPr>
        <p:txBody>
          <a:bodyPr/>
          <a:lstStyle>
            <a:lvl1pPr marL="0" indent="0">
              <a:buNone/>
              <a:defRPr sz="1600"/>
            </a:lvl1pPr>
            <a:lvl2pPr marL="521344" indent="0">
              <a:buNone/>
              <a:defRPr sz="1400"/>
            </a:lvl2pPr>
            <a:lvl3pPr marL="1042688" indent="0">
              <a:buNone/>
              <a:defRPr sz="1100"/>
            </a:lvl3pPr>
            <a:lvl4pPr marL="1564032" indent="0">
              <a:buNone/>
              <a:defRPr sz="1000"/>
            </a:lvl4pPr>
            <a:lvl5pPr marL="2085376" indent="0">
              <a:buNone/>
              <a:defRPr sz="1000"/>
            </a:lvl5pPr>
            <a:lvl6pPr marL="2606719" indent="0">
              <a:buNone/>
              <a:defRPr sz="1000"/>
            </a:lvl6pPr>
            <a:lvl7pPr marL="3128064" indent="0">
              <a:buNone/>
              <a:defRPr sz="1000"/>
            </a:lvl7pPr>
            <a:lvl8pPr marL="3649408" indent="0">
              <a:buNone/>
              <a:defRPr sz="1000"/>
            </a:lvl8pPr>
            <a:lvl9pPr marL="4170751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1AB324C-371C-4D11-AE55-5EC66280200B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 spd="slow">
    <p:pull dir="r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954088" y="539750"/>
            <a:ext cx="8588375" cy="1223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04251" tIns="52125" rIns="104251" bIns="52125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954088" y="1763713"/>
            <a:ext cx="8588375" cy="5332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04251" tIns="52125" rIns="104251" bIns="5212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 bwMode="auto">
          <a:xfrm>
            <a:off x="534988" y="7008813"/>
            <a:ext cx="2495550" cy="401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04251" tIns="52125" rIns="104251" bIns="52125" numCol="1" anchor="ctr" anchorCtr="0" compatLnSpc="1">
            <a:prstTxWarp prst="textNoShape">
              <a:avLst/>
            </a:prstTxWarp>
          </a:bodyPr>
          <a:lstStyle>
            <a:lvl1pPr algn="l" defTabSz="1042688" fontAlgn="auto">
              <a:spcBef>
                <a:spcPts val="0"/>
              </a:spcBef>
              <a:spcAft>
                <a:spcPts val="0"/>
              </a:spcAft>
              <a:defRPr sz="14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 bwMode="auto">
          <a:xfrm>
            <a:off x="3652838" y="7008813"/>
            <a:ext cx="3387725" cy="401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04251" tIns="52125" rIns="104251" bIns="52125" numCol="1" anchor="ctr" anchorCtr="0" compatLnSpc="1">
            <a:prstTxWarp prst="textNoShape">
              <a:avLst/>
            </a:prstTxWarp>
          </a:bodyPr>
          <a:lstStyle>
            <a:lvl1pPr algn="ctr" defTabSz="1042688" fontAlgn="auto">
              <a:spcBef>
                <a:spcPts val="0"/>
              </a:spcBef>
              <a:spcAft>
                <a:spcPts val="0"/>
              </a:spcAft>
              <a:defRPr sz="14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 bwMode="auto">
          <a:xfrm>
            <a:off x="9736138" y="6661150"/>
            <a:ext cx="723900" cy="696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04251" tIns="52125" rIns="104251" bIns="52125" numCol="1" anchor="ctr" anchorCtr="0" compatLnSpc="1">
            <a:prstTxWarp prst="textNoShape">
              <a:avLst/>
            </a:prstTxWarp>
          </a:bodyPr>
          <a:lstStyle>
            <a:lvl1pPr algn="ctr" defTabSz="1042688" fontAlgn="auto">
              <a:lnSpc>
                <a:spcPts val="2400"/>
              </a:lnSpc>
              <a:spcBef>
                <a:spcPts val="0"/>
              </a:spcBef>
              <a:spcAft>
                <a:spcPts val="0"/>
              </a:spcAft>
              <a:defRPr sz="2700">
                <a:solidFill>
                  <a:schemeClr val="bg1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3751D9F0-FF89-4BA6-8B34-EBFDD558C510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5108" r:id="rId1"/>
    <p:sldLayoutId id="2147485109" r:id="rId2"/>
    <p:sldLayoutId id="2147485110" r:id="rId3"/>
    <p:sldLayoutId id="2147485111" r:id="rId4"/>
    <p:sldLayoutId id="2147485103" r:id="rId5"/>
    <p:sldLayoutId id="2147485112" r:id="rId6"/>
    <p:sldLayoutId id="2147485113" r:id="rId7"/>
    <p:sldLayoutId id="2147485104" r:id="rId8"/>
    <p:sldLayoutId id="2147485105" r:id="rId9"/>
    <p:sldLayoutId id="2147485106" r:id="rId10"/>
    <p:sldLayoutId id="2147485107" r:id="rId11"/>
  </p:sldLayoutIdLst>
  <p:transition spd="slow">
    <p:pull dir="r"/>
  </p:transition>
  <p:hf hdr="0" ftr="0" dt="0"/>
  <p:txStyles>
    <p:titleStyle>
      <a:lvl1pPr algn="l" defTabSz="1041400" rtl="0" eaLnBrk="0" fontAlgn="base" hangingPunct="0">
        <a:lnSpc>
          <a:spcPts val="5200"/>
        </a:lnSpc>
        <a:spcBef>
          <a:spcPct val="0"/>
        </a:spcBef>
        <a:spcAft>
          <a:spcPct val="0"/>
        </a:spcAft>
        <a:defRPr sz="4200" b="1" kern="1200">
          <a:solidFill>
            <a:srgbClr val="005AA9"/>
          </a:solidFill>
          <a:latin typeface="+mj-lt"/>
          <a:ea typeface="+mj-ea"/>
          <a:cs typeface="+mj-cs"/>
        </a:defRPr>
      </a:lvl1pPr>
      <a:lvl2pPr algn="l" defTabSz="1041400" rtl="0" eaLnBrk="0" fontAlgn="base" hangingPunct="0">
        <a:lnSpc>
          <a:spcPts val="5200"/>
        </a:lnSpc>
        <a:spcBef>
          <a:spcPct val="0"/>
        </a:spcBef>
        <a:spcAft>
          <a:spcPct val="0"/>
        </a:spcAft>
        <a:defRPr sz="4200" b="1">
          <a:solidFill>
            <a:srgbClr val="005AA9"/>
          </a:solidFill>
          <a:latin typeface="Calibri" pitchFamily="34" charset="0"/>
        </a:defRPr>
      </a:lvl2pPr>
      <a:lvl3pPr algn="l" defTabSz="1041400" rtl="0" eaLnBrk="0" fontAlgn="base" hangingPunct="0">
        <a:lnSpc>
          <a:spcPts val="5200"/>
        </a:lnSpc>
        <a:spcBef>
          <a:spcPct val="0"/>
        </a:spcBef>
        <a:spcAft>
          <a:spcPct val="0"/>
        </a:spcAft>
        <a:defRPr sz="4200" b="1">
          <a:solidFill>
            <a:srgbClr val="005AA9"/>
          </a:solidFill>
          <a:latin typeface="Calibri" pitchFamily="34" charset="0"/>
        </a:defRPr>
      </a:lvl3pPr>
      <a:lvl4pPr algn="l" defTabSz="1041400" rtl="0" eaLnBrk="0" fontAlgn="base" hangingPunct="0">
        <a:lnSpc>
          <a:spcPts val="5200"/>
        </a:lnSpc>
        <a:spcBef>
          <a:spcPct val="0"/>
        </a:spcBef>
        <a:spcAft>
          <a:spcPct val="0"/>
        </a:spcAft>
        <a:defRPr sz="4200" b="1">
          <a:solidFill>
            <a:srgbClr val="005AA9"/>
          </a:solidFill>
          <a:latin typeface="Calibri" pitchFamily="34" charset="0"/>
        </a:defRPr>
      </a:lvl4pPr>
      <a:lvl5pPr algn="l" defTabSz="1041400" rtl="0" eaLnBrk="0" fontAlgn="base" hangingPunct="0">
        <a:lnSpc>
          <a:spcPts val="5200"/>
        </a:lnSpc>
        <a:spcBef>
          <a:spcPct val="0"/>
        </a:spcBef>
        <a:spcAft>
          <a:spcPct val="0"/>
        </a:spcAft>
        <a:defRPr sz="4200" b="1">
          <a:solidFill>
            <a:srgbClr val="005AA9"/>
          </a:solidFill>
          <a:latin typeface="Calibri" pitchFamily="34" charset="0"/>
        </a:defRPr>
      </a:lvl5pPr>
      <a:lvl6pPr marL="457040" algn="l" defTabSz="1042620" rtl="0" fontAlgn="base">
        <a:lnSpc>
          <a:spcPts val="5198"/>
        </a:lnSpc>
        <a:spcBef>
          <a:spcPct val="0"/>
        </a:spcBef>
        <a:spcAft>
          <a:spcPct val="0"/>
        </a:spcAft>
        <a:defRPr sz="4200" b="1">
          <a:solidFill>
            <a:srgbClr val="005AA9"/>
          </a:solidFill>
          <a:latin typeface="Calibri" pitchFamily="34" charset="0"/>
        </a:defRPr>
      </a:lvl6pPr>
      <a:lvl7pPr marL="914077" algn="l" defTabSz="1042620" rtl="0" fontAlgn="base">
        <a:lnSpc>
          <a:spcPts val="5198"/>
        </a:lnSpc>
        <a:spcBef>
          <a:spcPct val="0"/>
        </a:spcBef>
        <a:spcAft>
          <a:spcPct val="0"/>
        </a:spcAft>
        <a:defRPr sz="4200" b="1">
          <a:solidFill>
            <a:srgbClr val="005AA9"/>
          </a:solidFill>
          <a:latin typeface="Calibri" pitchFamily="34" charset="0"/>
        </a:defRPr>
      </a:lvl7pPr>
      <a:lvl8pPr marL="1371116" algn="l" defTabSz="1042620" rtl="0" fontAlgn="base">
        <a:lnSpc>
          <a:spcPts val="5198"/>
        </a:lnSpc>
        <a:spcBef>
          <a:spcPct val="0"/>
        </a:spcBef>
        <a:spcAft>
          <a:spcPct val="0"/>
        </a:spcAft>
        <a:defRPr sz="4200" b="1">
          <a:solidFill>
            <a:srgbClr val="005AA9"/>
          </a:solidFill>
          <a:latin typeface="Calibri" pitchFamily="34" charset="0"/>
        </a:defRPr>
      </a:lvl8pPr>
      <a:lvl9pPr marL="1828154" algn="l" defTabSz="1042620" rtl="0" fontAlgn="base">
        <a:lnSpc>
          <a:spcPts val="5198"/>
        </a:lnSpc>
        <a:spcBef>
          <a:spcPct val="0"/>
        </a:spcBef>
        <a:spcAft>
          <a:spcPct val="0"/>
        </a:spcAft>
        <a:defRPr sz="4200" b="1">
          <a:solidFill>
            <a:srgbClr val="005AA9"/>
          </a:solidFill>
          <a:latin typeface="Calibri" pitchFamily="34" charset="0"/>
        </a:defRPr>
      </a:lvl9pPr>
    </p:titleStyle>
    <p:bodyStyle>
      <a:lvl1pPr marL="361950" indent="-361950" algn="l" defTabSz="1041400" rtl="0" eaLnBrk="0" fontAlgn="base" hangingPunct="0">
        <a:spcBef>
          <a:spcPct val="20000"/>
        </a:spcBef>
        <a:spcAft>
          <a:spcPct val="0"/>
        </a:spcAft>
        <a:buFont typeface="+mj-lt"/>
        <a:defRPr sz="3700" kern="1200">
          <a:solidFill>
            <a:srgbClr val="005AA9"/>
          </a:solidFill>
          <a:latin typeface="+mj-lt"/>
          <a:ea typeface="+mn-ea"/>
          <a:cs typeface="+mn-cs"/>
        </a:defRPr>
      </a:lvl1pPr>
      <a:lvl2pPr marL="361950" indent="92075" algn="l" defTabSz="1041400" rtl="0" eaLnBrk="0" fontAlgn="base" hangingPunct="0">
        <a:spcBef>
          <a:spcPct val="20000"/>
        </a:spcBef>
        <a:spcAft>
          <a:spcPct val="0"/>
        </a:spcAft>
        <a:buFont typeface="Arial" pitchFamily="34" charset="0"/>
        <a:defRPr sz="2400" kern="1200">
          <a:solidFill>
            <a:srgbClr val="504F53"/>
          </a:solidFill>
          <a:latin typeface="+mj-lt"/>
          <a:ea typeface="+mn-ea"/>
          <a:cs typeface="+mn-cs"/>
        </a:defRPr>
      </a:lvl2pPr>
      <a:lvl3pPr marL="711200" indent="-258763" algn="l" defTabSz="10414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rgbClr val="504F53"/>
          </a:solidFill>
          <a:latin typeface="+mj-lt"/>
          <a:ea typeface="+mn-ea"/>
          <a:cs typeface="+mn-cs"/>
        </a:defRPr>
      </a:lvl3pPr>
      <a:lvl4pPr marL="1598613" indent="-1238250" algn="just" defTabSz="1041400" rtl="0" eaLnBrk="0" fontAlgn="base" hangingPunct="0">
        <a:lnSpc>
          <a:spcPts val="1800"/>
        </a:lnSpc>
        <a:spcBef>
          <a:spcPts val="400"/>
        </a:spcBef>
        <a:spcAft>
          <a:spcPct val="0"/>
        </a:spcAft>
        <a:buFont typeface="Arial" pitchFamily="34" charset="0"/>
        <a:defRPr sz="1600" kern="1200">
          <a:solidFill>
            <a:srgbClr val="504F53"/>
          </a:solidFill>
          <a:latin typeface="+mj-lt"/>
          <a:ea typeface="+mn-ea"/>
          <a:cs typeface="+mn-cs"/>
        </a:defRPr>
      </a:lvl4pPr>
      <a:lvl5pPr marL="1431925" indent="393700" algn="l" defTabSz="1041400" rtl="0" eaLnBrk="0" fontAlgn="base" hangingPunct="0">
        <a:lnSpc>
          <a:spcPts val="1800"/>
        </a:lnSpc>
        <a:spcBef>
          <a:spcPts val="400"/>
        </a:spcBef>
        <a:spcAft>
          <a:spcPct val="0"/>
        </a:spcAft>
        <a:buFont typeface="Arial" pitchFamily="34" charset="0"/>
        <a:defRPr sz="1400" kern="1200">
          <a:solidFill>
            <a:srgbClr val="8D8C90"/>
          </a:solidFill>
          <a:latin typeface="+mj-lt"/>
          <a:ea typeface="+mn-ea"/>
          <a:cs typeface="+mn-cs"/>
        </a:defRPr>
      </a:lvl5pPr>
      <a:lvl6pPr marL="2867392" indent="-260672" algn="l" defTabSz="1042688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6pPr>
      <a:lvl7pPr marL="3388735" indent="-260672" algn="l" defTabSz="1042688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7pPr>
      <a:lvl8pPr marL="3910080" indent="-260672" algn="l" defTabSz="1042688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8pPr>
      <a:lvl9pPr marL="4431424" indent="-260672" algn="l" defTabSz="1042688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1042688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21344" algn="l" defTabSz="1042688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1042688" algn="l" defTabSz="1042688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564032" algn="l" defTabSz="1042688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4pPr>
      <a:lvl5pPr marL="2085376" algn="l" defTabSz="1042688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5pPr>
      <a:lvl6pPr marL="2606719" algn="l" defTabSz="1042688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3128064" algn="l" defTabSz="1042688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3649408" algn="l" defTabSz="1042688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4170751" algn="l" defTabSz="1042688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Заголовок 1"/>
          <p:cNvSpPr>
            <a:spLocks noGrp="1"/>
          </p:cNvSpPr>
          <p:nvPr>
            <p:ph type="ctrTitle"/>
          </p:nvPr>
        </p:nvSpPr>
        <p:spPr>
          <a:xfrm>
            <a:off x="666750" y="4068763"/>
            <a:ext cx="9359900" cy="1260475"/>
          </a:xfrm>
        </p:spPr>
        <p:txBody>
          <a:bodyPr>
            <a:noAutofit/>
          </a:bodyPr>
          <a:lstStyle/>
          <a:p>
            <a:pPr algn="ctr" eaLnBrk="1" hangingPunct="1">
              <a:lnSpc>
                <a:spcPct val="100000"/>
              </a:lnSpc>
              <a:defRPr/>
            </a:pPr>
            <a:r>
              <a:rPr lang="ru-RU" sz="3600" dirty="0"/>
              <a:t>Н</a:t>
            </a:r>
            <a:r>
              <a:rPr lang="ru-RU" sz="3600" dirty="0" smtClean="0"/>
              <a:t>овый </a:t>
            </a:r>
            <a:r>
              <a:rPr lang="ru-RU" sz="3600" dirty="0"/>
              <a:t>порядок представления годовой бухгалтерской отчетности  </a:t>
            </a:r>
            <a:endParaRPr lang="ru-RU" sz="36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itchFamily="34" charset="0"/>
              <a:cs typeface="Arial" pitchFamily="34" charset="0"/>
            </a:endParaRPr>
          </a:p>
        </p:txBody>
      </p:sp>
      <p:sp>
        <p:nvSpPr>
          <p:cNvPr id="17411" name="Подзаголовок 2"/>
          <p:cNvSpPr>
            <a:spLocks noGrp="1"/>
          </p:cNvSpPr>
          <p:nvPr>
            <p:ph type="subTitle" idx="1"/>
          </p:nvPr>
        </p:nvSpPr>
        <p:spPr>
          <a:xfrm>
            <a:off x="882650" y="6013450"/>
            <a:ext cx="8858250" cy="1150938"/>
          </a:xfrm>
        </p:spPr>
        <p:txBody>
          <a:bodyPr>
            <a:normAutofit lnSpcReduction="10000"/>
          </a:bodyPr>
          <a:lstStyle/>
          <a:p>
            <a:pPr eaLnBrk="1" hangingPunct="1">
              <a:spcBef>
                <a:spcPct val="0"/>
              </a:spcBef>
              <a:defRPr/>
            </a:pPr>
            <a:r>
              <a:rPr lang="ru-RU" sz="2000" dirty="0" smtClean="0">
                <a:latin typeface="Arial Narrow" pitchFamily="34" charset="0"/>
                <a:cs typeface="Arial" pitchFamily="34" charset="0"/>
              </a:rPr>
              <a:t>Начальник отдела работы с налогоплательщиками</a:t>
            </a:r>
            <a:endParaRPr lang="en-US" sz="2000" dirty="0" smtClean="0">
              <a:latin typeface="Arial Narrow" pitchFamily="34" charset="0"/>
              <a:cs typeface="Arial" pitchFamily="34" charset="0"/>
            </a:endParaRPr>
          </a:p>
          <a:p>
            <a:pPr eaLnBrk="1" hangingPunct="1">
              <a:spcBef>
                <a:spcPct val="0"/>
              </a:spcBef>
              <a:defRPr/>
            </a:pPr>
            <a:r>
              <a:rPr lang="ru-RU" sz="2000" dirty="0" err="1" smtClean="0">
                <a:latin typeface="Arial Narrow" pitchFamily="34" charset="0"/>
                <a:cs typeface="Arial" pitchFamily="34" charset="0"/>
              </a:rPr>
              <a:t>Грищукова</a:t>
            </a:r>
            <a:r>
              <a:rPr lang="ru-RU" sz="2000" dirty="0" smtClean="0">
                <a:latin typeface="Arial Narrow" pitchFamily="34" charset="0"/>
                <a:cs typeface="Arial" pitchFamily="34" charset="0"/>
              </a:rPr>
              <a:t> Ольга Александровна</a:t>
            </a:r>
          </a:p>
          <a:p>
            <a:pPr eaLnBrk="1" hangingPunct="1">
              <a:spcBef>
                <a:spcPct val="0"/>
              </a:spcBef>
              <a:defRPr/>
            </a:pPr>
            <a:endParaRPr lang="ru-RU" sz="1800" dirty="0" smtClean="0">
              <a:latin typeface="Arial Narrow" pitchFamily="34" charset="0"/>
              <a:cs typeface="Arial" pitchFamily="34" charset="0"/>
            </a:endParaRPr>
          </a:p>
          <a:p>
            <a:pPr eaLnBrk="1" hangingPunct="1">
              <a:spcBef>
                <a:spcPct val="0"/>
              </a:spcBef>
              <a:defRPr/>
            </a:pPr>
            <a:r>
              <a:rPr lang="ru-RU" sz="1800" dirty="0" smtClean="0">
                <a:latin typeface="Arial Narrow" pitchFamily="34" charset="0"/>
                <a:cs typeface="Arial" pitchFamily="34" charset="0"/>
              </a:rPr>
              <a:t>г. Чита, 20</a:t>
            </a:r>
            <a:r>
              <a:rPr lang="en-US" sz="1800" dirty="0" smtClean="0">
                <a:latin typeface="Arial Narrow" pitchFamily="34" charset="0"/>
                <a:cs typeface="Arial" pitchFamily="34" charset="0"/>
              </a:rPr>
              <a:t>20</a:t>
            </a:r>
            <a:r>
              <a:rPr lang="ru-RU" sz="1800" dirty="0" smtClean="0">
                <a:latin typeface="Arial Narrow" pitchFamily="34" charset="0"/>
                <a:cs typeface="Arial" pitchFamily="34" charset="0"/>
              </a:rPr>
              <a:t> г.</a:t>
            </a:r>
          </a:p>
        </p:txBody>
      </p:sp>
      <p:sp>
        <p:nvSpPr>
          <p:cNvPr id="8196" name="TextBox 4"/>
          <p:cNvSpPr txBox="1">
            <a:spLocks noChangeArrowheads="1"/>
          </p:cNvSpPr>
          <p:nvPr/>
        </p:nvSpPr>
        <p:spPr bwMode="auto">
          <a:xfrm>
            <a:off x="1458913" y="2484438"/>
            <a:ext cx="7920037" cy="1152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04251" tIns="52125" rIns="104251" bIns="52125" anchor="ctr"/>
          <a:lstStyle/>
          <a:p>
            <a:pPr algn="ctr"/>
            <a:r>
              <a:rPr lang="ru-RU" sz="1800" b="1">
                <a:solidFill>
                  <a:schemeClr val="bg1"/>
                </a:solidFill>
                <a:latin typeface="Arial Narrow" pitchFamily="34" charset="0"/>
              </a:rPr>
              <a:t>УПРАВЛЕНИЕ ФЕДЕРАЛЬНОЙ НАЛОГОВОЙ СЛУЖБЫ</a:t>
            </a:r>
          </a:p>
          <a:p>
            <a:pPr algn="ctr"/>
            <a:r>
              <a:rPr lang="ru-RU" sz="1800" b="1">
                <a:solidFill>
                  <a:schemeClr val="bg1"/>
                </a:solidFill>
                <a:latin typeface="Arial Narrow" pitchFamily="34" charset="0"/>
              </a:rPr>
              <a:t>ПО ЗАБАЙКАЛЬСКОМУ КРАЮ</a:t>
            </a:r>
          </a:p>
        </p:txBody>
      </p:sp>
    </p:spTree>
  </p:cSld>
  <p:clrMapOvr>
    <a:masterClrMapping/>
  </p:clrMapOvr>
  <p:transition spd="slow">
    <p:pull dir="r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5273AF2-A5BD-4163-8022-086884AFCEA1}" type="slidenum">
              <a:rPr lang="ru-RU" smtClean="0"/>
              <a:pPr>
                <a:defRPr/>
              </a:pPr>
              <a:t>10</a:t>
            </a:fld>
            <a:endParaRPr lang="ru-RU" dirty="0"/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3762375" y="323850"/>
            <a:ext cx="3094038" cy="690563"/>
          </a:xfrm>
          <a:prstGeom prst="rect">
            <a:avLst/>
          </a:prstGeom>
        </p:spPr>
        <p:txBody>
          <a:bodyPr anchor="b"/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defRPr/>
            </a:pPr>
            <a:r>
              <a:rPr lang="en-US" sz="3200" b="1" dirty="0" smtClean="0">
                <a:solidFill>
                  <a:schemeClr val="accent1">
                    <a:lumMod val="75000"/>
                  </a:schemeClr>
                </a:solidFill>
                <a:latin typeface="Arial Narrow" pitchFamily="34" charset="0"/>
              </a:rPr>
              <a:t>www.nalog.ru</a:t>
            </a:r>
            <a:endParaRPr lang="ru-RU" sz="3200" b="1" dirty="0">
              <a:solidFill>
                <a:schemeClr val="accent1">
                  <a:lumMod val="75000"/>
                </a:schemeClr>
              </a:solidFill>
              <a:latin typeface="Arial Narrow" pitchFamily="34" charset="0"/>
            </a:endParaRPr>
          </a:p>
        </p:txBody>
      </p:sp>
      <p:pic>
        <p:nvPicPr>
          <p:cNvPr id="17412" name="Picture 2"/>
          <p:cNvPicPr>
            <a:picLocks noChangeAspect="1" noChangeArrowheads="1"/>
          </p:cNvPicPr>
          <p:nvPr/>
        </p:nvPicPr>
        <p:blipFill>
          <a:blip r:embed="rId2" cstate="print"/>
          <a:srcRect l="8598" t="12193"/>
          <a:stretch>
            <a:fillRect/>
          </a:stretch>
        </p:blipFill>
        <p:spPr bwMode="auto">
          <a:xfrm>
            <a:off x="812800" y="1214438"/>
            <a:ext cx="8993188" cy="4860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6" name="Прямая со стрелкой 5"/>
          <p:cNvCxnSpPr/>
          <p:nvPr/>
        </p:nvCxnSpPr>
        <p:spPr>
          <a:xfrm>
            <a:off x="6138863" y="1014413"/>
            <a:ext cx="1944687" cy="2278062"/>
          </a:xfrm>
          <a:prstGeom prst="straightConnector1">
            <a:avLst/>
          </a:prstGeom>
          <a:ln w="381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slow">
    <p:pull dir="r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8247F5A-ED4A-46E6-A295-648B3D1899B3}" type="slidenum">
              <a:rPr lang="ru-RU" smtClean="0"/>
              <a:pPr>
                <a:defRPr/>
              </a:pPr>
              <a:t>11</a:t>
            </a:fld>
            <a:endParaRPr lang="ru-RU" dirty="0"/>
          </a:p>
        </p:txBody>
      </p:sp>
      <p:sp>
        <p:nvSpPr>
          <p:cNvPr id="18435" name="Прямоугольник 4"/>
          <p:cNvSpPr>
            <a:spLocks noChangeArrowheads="1"/>
          </p:cNvSpPr>
          <p:nvPr/>
        </p:nvSpPr>
        <p:spPr bwMode="auto">
          <a:xfrm>
            <a:off x="2659063" y="2651125"/>
            <a:ext cx="5761037" cy="819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200000"/>
              </a:lnSpc>
            </a:pPr>
            <a:r>
              <a:rPr lang="ru-RU" sz="2800" b="1" i="1">
                <a:solidFill>
                  <a:srgbClr val="CC0000"/>
                </a:solidFill>
              </a:rPr>
              <a:t>СПАСИБО ЗА ВНИМАНИЕ!</a:t>
            </a:r>
          </a:p>
        </p:txBody>
      </p:sp>
    </p:spTree>
  </p:cSld>
  <p:clrMapOvr>
    <a:masterClrMapping/>
  </p:clrMapOvr>
  <p:transition spd="slow">
    <p:pull dir="r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74DEFF2-20E0-4D9F-ACD6-5B0046DEFE8A}" type="slidenum">
              <a:rPr lang="ru-RU" smtClean="0"/>
              <a:pPr>
                <a:defRPr/>
              </a:pPr>
              <a:t>2</a:t>
            </a:fld>
            <a:endParaRPr lang="ru-RU" dirty="0"/>
          </a:p>
        </p:txBody>
      </p:sp>
      <p:sp>
        <p:nvSpPr>
          <p:cNvPr id="2" name="Прямоугольник 1"/>
          <p:cNvSpPr/>
          <p:nvPr/>
        </p:nvSpPr>
        <p:spPr>
          <a:xfrm>
            <a:off x="882650" y="612775"/>
            <a:ext cx="8712200" cy="3046413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ru-RU" sz="3200" b="1" dirty="0">
                <a:solidFill>
                  <a:schemeClr val="accent1">
                    <a:lumMod val="75000"/>
                  </a:schemeClr>
                </a:solidFill>
                <a:latin typeface="Arial Narrow" pitchFamily="34" charset="0"/>
              </a:rPr>
              <a:t>Цель изменений </a:t>
            </a:r>
            <a:r>
              <a:rPr lang="ru-RU" sz="3200" dirty="0">
                <a:solidFill>
                  <a:schemeClr val="accent1">
                    <a:lumMod val="75000"/>
                  </a:schemeClr>
                </a:solidFill>
                <a:latin typeface="Arial Narrow" pitchFamily="34" charset="0"/>
              </a:rPr>
              <a:t>– снижение административного бремени, которое организации несут в связи с исполнением обязанностей по представлению своей бухгалтерской отчетности в государственные органы, а также упрощение доступа заинтересованных лиц к такой отчетности.</a:t>
            </a:r>
          </a:p>
        </p:txBody>
      </p:sp>
    </p:spTree>
  </p:cSld>
  <p:clrMapOvr>
    <a:masterClrMapping/>
  </p:clrMapOvr>
  <p:transition spd="slow">
    <p:pull dir="r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B02A02D-90ED-4738-AA79-AC1A1BA5A22E}" type="slidenum">
              <a:rPr lang="ru-RU" smtClean="0"/>
              <a:pPr>
                <a:defRPr/>
              </a:pPr>
              <a:t>3</a:t>
            </a:fld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785813" y="588963"/>
            <a:ext cx="9432925" cy="3048000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ru-RU" sz="3200" b="1" dirty="0">
                <a:solidFill>
                  <a:schemeClr val="accent1">
                    <a:lumMod val="75000"/>
                  </a:schemeClr>
                </a:solidFill>
                <a:latin typeface="Arial Narrow" pitchFamily="34" charset="0"/>
              </a:rPr>
              <a:t>Все обязанные составлять </a:t>
            </a:r>
            <a:r>
              <a:rPr lang="ru-RU" sz="3200" b="1" dirty="0" err="1">
                <a:solidFill>
                  <a:schemeClr val="accent1">
                    <a:lumMod val="75000"/>
                  </a:schemeClr>
                </a:solidFill>
                <a:latin typeface="Arial Narrow" pitchFamily="34" charset="0"/>
              </a:rPr>
              <a:t>бухотчетность</a:t>
            </a:r>
            <a:r>
              <a:rPr lang="ru-RU" sz="3200" b="1" dirty="0">
                <a:solidFill>
                  <a:schemeClr val="accent1">
                    <a:lumMod val="75000"/>
                  </a:schemeClr>
                </a:solidFill>
                <a:latin typeface="Arial Narrow" pitchFamily="34" charset="0"/>
              </a:rPr>
              <a:t> организации</a:t>
            </a:r>
            <a:r>
              <a:rPr lang="ru-RU" sz="3200" dirty="0">
                <a:solidFill>
                  <a:schemeClr val="accent1">
                    <a:lumMod val="75000"/>
                  </a:schemeClr>
                </a:solidFill>
                <a:latin typeface="Arial Narrow" pitchFamily="34" charset="0"/>
              </a:rPr>
              <a:t>, за исключением религиозных, кредитных и </a:t>
            </a:r>
            <a:r>
              <a:rPr lang="ru-RU" sz="3200" dirty="0" err="1">
                <a:solidFill>
                  <a:schemeClr val="accent1">
                    <a:lumMod val="75000"/>
                  </a:schemeClr>
                </a:solidFill>
                <a:latin typeface="Arial Narrow" pitchFamily="34" charset="0"/>
              </a:rPr>
              <a:t>некредитных</a:t>
            </a:r>
            <a:r>
              <a:rPr lang="ru-RU" sz="3200" dirty="0">
                <a:solidFill>
                  <a:schemeClr val="accent1">
                    <a:lumMod val="75000"/>
                  </a:schemeClr>
                </a:solidFill>
                <a:latin typeface="Arial Narrow" pitchFamily="34" charset="0"/>
              </a:rPr>
              <a:t> финансовых организаций, представляют один экземпляр своей составленной годовой бухгалтерской отчетности в налоговый орган по месту своего нахождения.</a:t>
            </a:r>
          </a:p>
        </p:txBody>
      </p:sp>
    </p:spTree>
  </p:cSld>
  <p:clrMapOvr>
    <a:masterClrMapping/>
  </p:clrMapOvr>
  <p:transition spd="slow">
    <p:pull dir="r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7A3E975-400E-4277-A7E7-3B333B97ED5F}" type="slidenum">
              <a:rPr lang="ru-RU" smtClean="0"/>
              <a:pPr>
                <a:defRPr/>
              </a:pPr>
              <a:t>4</a:t>
            </a:fld>
            <a:endParaRPr lang="ru-RU" dirty="0"/>
          </a:p>
        </p:txBody>
      </p:sp>
      <p:sp>
        <p:nvSpPr>
          <p:cNvPr id="11267" name="TextBox 4"/>
          <p:cNvSpPr txBox="1">
            <a:spLocks noChangeArrowheads="1"/>
          </p:cNvSpPr>
          <p:nvPr/>
        </p:nvSpPr>
        <p:spPr bwMode="auto">
          <a:xfrm>
            <a:off x="809625" y="396875"/>
            <a:ext cx="8643938" cy="954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800" b="1">
                <a:solidFill>
                  <a:srgbClr val="C00000"/>
                </a:solidFill>
                <a:latin typeface="Arial Narrow" pitchFamily="34" charset="0"/>
              </a:rPr>
              <a:t>С 1 января 2020 года в</a:t>
            </a:r>
            <a:r>
              <a:rPr lang="ru-RU" sz="2800" b="1">
                <a:solidFill>
                  <a:srgbClr val="C00000"/>
                </a:solidFill>
                <a:latin typeface="Arial Narrow" pitchFamily="34" charset="0"/>
                <a:cs typeface="Aharoni" pitchFamily="2" charset="-79"/>
              </a:rPr>
              <a:t>водится принцип «одного окна»:</a:t>
            </a:r>
          </a:p>
          <a:p>
            <a:endParaRPr lang="ru-RU" sz="2800">
              <a:solidFill>
                <a:srgbClr val="C00000"/>
              </a:solidFill>
              <a:latin typeface="Arial Narrow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09625" y="844550"/>
            <a:ext cx="8713788" cy="60007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514350" indent="-514350" algn="just">
              <a:buFontTx/>
              <a:buAutoNum type="arabicPeriod"/>
              <a:defRPr/>
            </a:pPr>
            <a:r>
              <a:rPr lang="ru-RU" sz="2400" dirty="0">
                <a:solidFill>
                  <a:schemeClr val="accent1">
                    <a:lumMod val="75000"/>
                  </a:schemeClr>
                </a:solidFill>
                <a:latin typeface="Arial Narrow" pitchFamily="34" charset="0"/>
                <a:cs typeface="Aharoni" panose="02010803020104030203" pitchFamily="2" charset="-79"/>
              </a:rPr>
              <a:t>Для большинства организаций отменяется обязанность предоставлять  бухгалтерскую отчетность в Росстат. Бухгалтерская отчетность предоставляется </a:t>
            </a:r>
            <a:r>
              <a:rPr lang="ru-RU" sz="2400" u="sng" dirty="0">
                <a:solidFill>
                  <a:schemeClr val="accent1">
                    <a:lumMod val="75000"/>
                  </a:schemeClr>
                </a:solidFill>
                <a:latin typeface="Arial Narrow" pitchFamily="34" charset="0"/>
                <a:cs typeface="Aharoni" panose="02010803020104030203" pitchFamily="2" charset="-79"/>
              </a:rPr>
              <a:t>только в налоговый орган</a:t>
            </a:r>
            <a:r>
              <a:rPr lang="ru-RU" sz="2400" dirty="0">
                <a:solidFill>
                  <a:schemeClr val="accent1">
                    <a:lumMod val="75000"/>
                  </a:schemeClr>
                </a:solidFill>
                <a:latin typeface="Arial Narrow" pitchFamily="34" charset="0"/>
                <a:cs typeface="Aharoni" panose="02010803020104030203" pitchFamily="2" charset="-79"/>
              </a:rPr>
              <a:t> (или в Центральный банк для поднадзорных ему организаций).</a:t>
            </a:r>
          </a:p>
          <a:p>
            <a:pPr marL="514350" indent="-514350" algn="just">
              <a:buFontTx/>
              <a:buAutoNum type="arabicPeriod"/>
              <a:defRPr/>
            </a:pPr>
            <a:r>
              <a:rPr lang="ru-RU" sz="2400" dirty="0">
                <a:solidFill>
                  <a:schemeClr val="accent1">
                    <a:lumMod val="75000"/>
                  </a:schemeClr>
                </a:solidFill>
                <a:latin typeface="Arial Narrow" pitchFamily="34" charset="0"/>
              </a:rPr>
              <a:t>Религиозные организации освобождены от представления </a:t>
            </a:r>
            <a:r>
              <a:rPr lang="ru-RU" sz="2400" dirty="0" err="1">
                <a:solidFill>
                  <a:schemeClr val="accent1">
                    <a:lumMod val="75000"/>
                  </a:schemeClr>
                </a:solidFill>
                <a:latin typeface="Arial Narrow" pitchFamily="34" charset="0"/>
              </a:rPr>
              <a:t>бухотчетности</a:t>
            </a:r>
            <a:r>
              <a:rPr lang="ru-RU" sz="2400" dirty="0">
                <a:solidFill>
                  <a:schemeClr val="accent1">
                    <a:lumMod val="75000"/>
                  </a:schemeClr>
                </a:solidFill>
                <a:latin typeface="Arial Narrow" pitchFamily="34" charset="0"/>
              </a:rPr>
              <a:t> в налоговые органы и органы государственной статистики.</a:t>
            </a:r>
          </a:p>
          <a:p>
            <a:pPr marL="514350" indent="-514350" algn="just">
              <a:buFontTx/>
              <a:buAutoNum type="arabicPeriod"/>
              <a:defRPr/>
            </a:pPr>
            <a:r>
              <a:rPr lang="ru-RU" sz="2400" dirty="0">
                <a:solidFill>
                  <a:schemeClr val="accent1">
                    <a:lumMod val="75000"/>
                  </a:schemeClr>
                </a:solidFill>
                <a:latin typeface="Arial Narrow" pitchFamily="34" charset="0"/>
              </a:rPr>
              <a:t>Определен специальный порядок представления годовой бухгалтерской отчетности: для организаций, годовая бухгалтерская отчетность которых содержит сведения, отнесенные к </a:t>
            </a:r>
            <a:r>
              <a:rPr lang="ru-RU" sz="2400" dirty="0" err="1">
                <a:solidFill>
                  <a:schemeClr val="accent1">
                    <a:lumMod val="75000"/>
                  </a:schemeClr>
                </a:solidFill>
                <a:latin typeface="Arial Narrow" pitchFamily="34" charset="0"/>
              </a:rPr>
              <a:t>гостайне</a:t>
            </a:r>
            <a:r>
              <a:rPr lang="ru-RU" sz="2400" dirty="0">
                <a:solidFill>
                  <a:schemeClr val="accent1">
                    <a:lumMod val="75000"/>
                  </a:schemeClr>
                </a:solidFill>
                <a:latin typeface="Arial Narrow" pitchFamily="34" charset="0"/>
              </a:rPr>
              <a:t> в соответствии с законодательством РФ; для организаций в случаях, установленных Правительством РФ</a:t>
            </a:r>
            <a:r>
              <a:rPr lang="ru-RU" sz="2400" dirty="0">
                <a:solidFill>
                  <a:schemeClr val="accent1">
                    <a:lumMod val="75000"/>
                  </a:schemeClr>
                </a:solidFill>
                <a:latin typeface="Arial Narrow" pitchFamily="34" charset="0"/>
              </a:rPr>
              <a:t>.</a:t>
            </a:r>
            <a:r>
              <a:rPr lang="en-US" sz="2400" dirty="0">
                <a:solidFill>
                  <a:schemeClr val="accent1">
                    <a:lumMod val="75000"/>
                  </a:schemeClr>
                </a:solidFill>
                <a:latin typeface="Arial Narrow" pitchFamily="34" charset="0"/>
              </a:rPr>
              <a:t> </a:t>
            </a:r>
            <a:r>
              <a:rPr lang="ru-RU" sz="2400" dirty="0">
                <a:solidFill>
                  <a:schemeClr val="accent1">
                    <a:lumMod val="75000"/>
                  </a:schemeClr>
                </a:solidFill>
                <a:latin typeface="Arial Narrow" pitchFamily="34" charset="0"/>
              </a:rPr>
              <a:t>Эти </a:t>
            </a:r>
            <a:r>
              <a:rPr lang="ru-RU" sz="2400" dirty="0">
                <a:solidFill>
                  <a:schemeClr val="accent1">
                    <a:lumMod val="75000"/>
                  </a:schemeClr>
                </a:solidFill>
                <a:latin typeface="Arial Narrow" pitchFamily="34" charset="0"/>
              </a:rPr>
              <a:t>организации по-прежнему обязаны представлять по одному экземпляру своей годовой </a:t>
            </a:r>
            <a:r>
              <a:rPr lang="ru-RU" sz="2400" dirty="0" err="1">
                <a:solidFill>
                  <a:schemeClr val="accent1">
                    <a:lumMod val="75000"/>
                  </a:schemeClr>
                </a:solidFill>
                <a:latin typeface="Arial Narrow" pitchFamily="34" charset="0"/>
              </a:rPr>
              <a:t>бухотчетности</a:t>
            </a:r>
            <a:r>
              <a:rPr lang="ru-RU" sz="2400" dirty="0">
                <a:solidFill>
                  <a:schemeClr val="accent1">
                    <a:lumMod val="75000"/>
                  </a:schemeClr>
                </a:solidFill>
                <a:latin typeface="Arial Narrow" pitchFamily="34" charset="0"/>
              </a:rPr>
              <a:t> в налоговый орган и в орган государственной статистики.</a:t>
            </a:r>
          </a:p>
          <a:p>
            <a:pPr marL="514350" indent="-514350" algn="just">
              <a:buFontTx/>
              <a:buAutoNum type="arabicPeriod"/>
              <a:defRPr/>
            </a:pPr>
            <a:endParaRPr lang="ru-RU" sz="2400" dirty="0">
              <a:solidFill>
                <a:schemeClr val="accent1">
                  <a:lumMod val="75000"/>
                </a:schemeClr>
              </a:solidFill>
              <a:latin typeface="Arial Narrow" pitchFamily="34" charset="0"/>
              <a:cs typeface="Aharoni" panose="02010803020104030203" pitchFamily="2" charset="-79"/>
            </a:endParaRPr>
          </a:p>
        </p:txBody>
      </p:sp>
    </p:spTree>
  </p:cSld>
  <p:clrMapOvr>
    <a:masterClrMapping/>
  </p:clrMapOvr>
  <p:transition spd="slow">
    <p:pull dir="r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D205EF0-5B28-4128-BE8C-307A6D3DC945}" type="slidenum">
              <a:rPr lang="ru-RU" smtClean="0"/>
              <a:pPr>
                <a:defRPr/>
              </a:pPr>
              <a:t>5</a:t>
            </a:fld>
            <a:endParaRPr lang="ru-RU" dirty="0"/>
          </a:p>
        </p:txBody>
      </p:sp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633413" y="2197100"/>
            <a:ext cx="9418637" cy="1344613"/>
          </a:xfrm>
        </p:spPr>
        <p:txBody>
          <a:bodyPr>
            <a:noAutofit/>
          </a:bodyPr>
          <a:lstStyle/>
          <a:p>
            <a:pPr algn="just">
              <a:lnSpc>
                <a:spcPts val="3100"/>
              </a:lnSpc>
              <a:spcBef>
                <a:spcPts val="0"/>
              </a:spcBef>
              <a:defRPr/>
            </a:pPr>
            <a:r>
              <a:rPr lang="ru-RU" sz="2400" b="0" dirty="0" smtClean="0">
                <a:solidFill>
                  <a:schemeClr val="accent1">
                    <a:lumMod val="75000"/>
                  </a:schemeClr>
                </a:solidFill>
                <a:latin typeface="Arial Narrow" pitchFamily="34" charset="0"/>
                <a:cs typeface="Aharoni" panose="02010803020104030203" pitchFamily="2" charset="-79"/>
              </a:rPr>
              <a:t>Это г</a:t>
            </a:r>
            <a:r>
              <a:rPr lang="ru-RU" sz="2400" b="0" dirty="0" smtClean="0">
                <a:solidFill>
                  <a:schemeClr val="accent1">
                    <a:lumMod val="75000"/>
                  </a:schemeClr>
                </a:solidFill>
                <a:latin typeface="Arial Narrow" pitchFamily="34" charset="0"/>
              </a:rPr>
              <a:t>осударственный </a:t>
            </a:r>
            <a:r>
              <a:rPr lang="ru-RU" sz="2400" b="0" dirty="0">
                <a:solidFill>
                  <a:schemeClr val="accent1">
                    <a:lumMod val="75000"/>
                  </a:schemeClr>
                </a:solidFill>
                <a:latin typeface="Arial Narrow" pitchFamily="34" charset="0"/>
              </a:rPr>
              <a:t>информационный ресурс бухгалтерской (финансовой) </a:t>
            </a:r>
            <a:r>
              <a:rPr lang="ru-RU" sz="2400" b="0" dirty="0" smtClean="0">
                <a:solidFill>
                  <a:schemeClr val="accent1">
                    <a:lumMod val="75000"/>
                  </a:schemeClr>
                </a:solidFill>
                <a:latin typeface="Arial Narrow" pitchFamily="34" charset="0"/>
              </a:rPr>
              <a:t>отчетности (ГИР БО) - </a:t>
            </a:r>
            <a:r>
              <a:rPr lang="ru-RU" sz="2400" b="0" dirty="0">
                <a:solidFill>
                  <a:schemeClr val="accent1">
                    <a:lumMod val="75000"/>
                  </a:schemeClr>
                </a:solidFill>
                <a:latin typeface="Arial Narrow" pitchFamily="34" charset="0"/>
              </a:rPr>
              <a:t>совокупность бухгалтерской (финансовой) отчетности экономических субъектов, обязанных составлять такую отчетность, а также аудиторских заключений о ней в случаях, если бухгалтерская (финансовая) отчетность подлежит обязательному аудиту</a:t>
            </a:r>
            <a:endParaRPr lang="ru-RU" sz="2400" dirty="0">
              <a:solidFill>
                <a:schemeClr val="accent1">
                  <a:lumMod val="75000"/>
                </a:schemeClr>
              </a:solidFill>
              <a:latin typeface="Arial Narrow" pitchFamily="34" charset="0"/>
              <a:cs typeface="Aharoni" panose="02010803020104030203" pitchFamily="2" charset="-79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58750" y="2092325"/>
            <a:ext cx="11855450" cy="1200150"/>
          </a:xfrm>
          <a:prstGeom prst="rect">
            <a:avLst/>
          </a:prstGeom>
        </p:spPr>
        <p:txBody>
          <a:bodyPr>
            <a:spAutoFit/>
          </a:bodyPr>
          <a:lstStyle/>
          <a:p>
            <a:pPr marL="514350" lvl="1" indent="-514350">
              <a:buFontTx/>
              <a:buAutoNum type="arabicPeriod"/>
              <a:defRPr/>
            </a:pPr>
            <a:endParaRPr lang="ru-RU" altLang="ru-RU" sz="2400" b="1" dirty="0">
              <a:solidFill>
                <a:schemeClr val="accent1">
                  <a:lumMod val="75000"/>
                </a:schemeClr>
              </a:solidFill>
              <a:latin typeface="Arial Narrow" pitchFamily="34" charset="0"/>
              <a:ea typeface="+mj-ea"/>
              <a:cs typeface="Aharoni" panose="02010803020104030203" pitchFamily="2" charset="-79"/>
            </a:endParaRPr>
          </a:p>
          <a:p>
            <a:pPr marL="0" lvl="1">
              <a:defRPr/>
            </a:pPr>
            <a:endParaRPr lang="ru-RU" altLang="ru-RU" sz="2400" b="1" dirty="0">
              <a:solidFill>
                <a:schemeClr val="accent1">
                  <a:lumMod val="75000"/>
                </a:schemeClr>
              </a:solidFill>
              <a:latin typeface="Arial Narrow" pitchFamily="34" charset="0"/>
              <a:ea typeface="+mj-ea"/>
              <a:cs typeface="Aharoni" panose="02010803020104030203" pitchFamily="2" charset="-79"/>
            </a:endParaRPr>
          </a:p>
          <a:p>
            <a:pPr marL="514350" lvl="1" indent="-514350">
              <a:buFontTx/>
              <a:buAutoNum type="arabicPeriod"/>
              <a:defRPr/>
            </a:pPr>
            <a:endParaRPr lang="ru-RU" altLang="ru-RU" sz="2400" b="1" dirty="0">
              <a:solidFill>
                <a:schemeClr val="accent1">
                  <a:lumMod val="75000"/>
                </a:schemeClr>
              </a:solidFill>
              <a:latin typeface="Arial Narrow" pitchFamily="34" charset="0"/>
              <a:ea typeface="+mj-ea"/>
              <a:cs typeface="Aharoni" panose="02010803020104030203" pitchFamily="2" charset="-79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809625" y="4356100"/>
            <a:ext cx="8550275" cy="8318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just">
              <a:defRPr/>
            </a:pPr>
            <a:r>
              <a:rPr lang="ru-RU" sz="2400" b="1" dirty="0">
                <a:solidFill>
                  <a:schemeClr val="accent1">
                    <a:lumMod val="75000"/>
                  </a:schemeClr>
                </a:solidFill>
                <a:latin typeface="Arial Narrow" pitchFamily="34" charset="0"/>
                <a:ea typeface="+mj-ea"/>
                <a:cs typeface="Aharoni" panose="02010803020104030203" pitchFamily="2" charset="-79"/>
              </a:rPr>
              <a:t>С 1 января 2020 года – начиная с отчетности за 2019 год –</a:t>
            </a:r>
          </a:p>
          <a:p>
            <a:pPr algn="just">
              <a:defRPr/>
            </a:pPr>
            <a:r>
              <a:rPr lang="ru-RU" sz="2400" b="1" dirty="0">
                <a:solidFill>
                  <a:schemeClr val="accent1">
                    <a:lumMod val="75000"/>
                  </a:schemeClr>
                </a:solidFill>
                <a:latin typeface="Arial Narrow" pitchFamily="34" charset="0"/>
                <a:ea typeface="+mj-ea"/>
                <a:cs typeface="Aharoni" panose="02010803020104030203" pitchFamily="2" charset="-79"/>
              </a:rPr>
              <a:t>оператором ГИР БО является ФНС России </a:t>
            </a:r>
            <a:endParaRPr lang="ru-RU" sz="2400" b="1" i="1" dirty="0">
              <a:solidFill>
                <a:schemeClr val="accent1">
                  <a:lumMod val="75000"/>
                </a:schemeClr>
              </a:solidFill>
              <a:latin typeface="Arial Narrow" pitchFamily="34" charset="0"/>
              <a:ea typeface="Cambria Math" panose="02040503050406030204" pitchFamily="18" charset="0"/>
              <a:cs typeface="Aharoni" panose="02010803020104030203" pitchFamily="2" charset="-79"/>
            </a:endParaRPr>
          </a:p>
        </p:txBody>
      </p:sp>
      <p:sp>
        <p:nvSpPr>
          <p:cNvPr id="8" name="Заголовок 1"/>
          <p:cNvSpPr txBox="1">
            <a:spLocks/>
          </p:cNvSpPr>
          <p:nvPr/>
        </p:nvSpPr>
        <p:spPr>
          <a:xfrm>
            <a:off x="452438" y="5287963"/>
            <a:ext cx="11110912" cy="717550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  <a:spcBef>
                <a:spcPts val="0"/>
              </a:spcBef>
              <a:defRPr/>
            </a:pPr>
            <a:endParaRPr lang="ru-RU" sz="2400" b="1" dirty="0" smtClean="0">
              <a:solidFill>
                <a:schemeClr val="accent1">
                  <a:lumMod val="75000"/>
                </a:schemeClr>
              </a:solidFill>
              <a:latin typeface="Arial Narrow" pitchFamily="34" charset="0"/>
              <a:cs typeface="Aharoni" panose="02010803020104030203" pitchFamily="2" charset="-79"/>
            </a:endParaRPr>
          </a:p>
        </p:txBody>
      </p:sp>
      <p:sp>
        <p:nvSpPr>
          <p:cNvPr id="12295" name="Заголовок 1"/>
          <p:cNvSpPr txBox="1">
            <a:spLocks/>
          </p:cNvSpPr>
          <p:nvPr/>
        </p:nvSpPr>
        <p:spPr bwMode="auto">
          <a:xfrm>
            <a:off x="809625" y="396875"/>
            <a:ext cx="4611688" cy="971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defTabSz="914400"/>
            <a:r>
              <a:rPr lang="ru-RU" sz="2800" b="1">
                <a:solidFill>
                  <a:srgbClr val="C00000"/>
                </a:solidFill>
                <a:latin typeface="Arial Narrow" pitchFamily="34" charset="0"/>
                <a:cs typeface="Aharoni" pitchFamily="2" charset="-79"/>
              </a:rPr>
              <a:t>Что такое ГИР БО?</a:t>
            </a:r>
          </a:p>
        </p:txBody>
      </p:sp>
    </p:spTree>
  </p:cSld>
  <p:clrMapOvr>
    <a:masterClrMapping/>
  </p:clrMapOvr>
  <p:transition spd="slow">
    <p:pull dir="r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6BD985D-1B22-45E0-9EF6-C1CAA04D4228}" type="slidenum">
              <a:rPr lang="ru-RU" smtClean="0"/>
              <a:pPr>
                <a:defRPr/>
              </a:pPr>
              <a:t>6</a:t>
            </a:fld>
            <a:endParaRPr lang="ru-RU" dirty="0"/>
          </a:p>
        </p:txBody>
      </p:sp>
      <p:sp>
        <p:nvSpPr>
          <p:cNvPr id="8" name="Заголовок 1"/>
          <p:cNvSpPr txBox="1">
            <a:spLocks/>
          </p:cNvSpPr>
          <p:nvPr/>
        </p:nvSpPr>
        <p:spPr>
          <a:xfrm>
            <a:off x="452438" y="5287963"/>
            <a:ext cx="11110912" cy="717550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  <a:spcBef>
                <a:spcPts val="0"/>
              </a:spcBef>
              <a:defRPr/>
            </a:pPr>
            <a:endParaRPr lang="ru-RU" sz="2400" b="1" dirty="0" smtClean="0">
              <a:solidFill>
                <a:schemeClr val="accent1">
                  <a:lumMod val="75000"/>
                </a:schemeClr>
              </a:solidFill>
              <a:latin typeface="Arial Narrow" pitchFamily="34" charset="0"/>
              <a:cs typeface="Aharoni" panose="02010803020104030203" pitchFamily="2" charset="-79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809625" y="1908175"/>
            <a:ext cx="8640763" cy="3416300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endParaRPr lang="ru-RU" sz="2400" dirty="0">
              <a:solidFill>
                <a:schemeClr val="accent1">
                  <a:lumMod val="75000"/>
                </a:schemeClr>
              </a:solidFill>
              <a:latin typeface="Arial Narrow" pitchFamily="34" charset="0"/>
            </a:endParaRPr>
          </a:p>
          <a:p>
            <a:pPr>
              <a:defRPr/>
            </a:pPr>
            <a:r>
              <a:rPr lang="ru-RU" sz="2400" dirty="0">
                <a:solidFill>
                  <a:schemeClr val="accent1">
                    <a:lumMod val="75000"/>
                  </a:schemeClr>
                </a:solidFill>
                <a:latin typeface="Arial Narrow" pitchFamily="34" charset="0"/>
              </a:rPr>
              <a:t>- организаций госсектора;</a:t>
            </a:r>
          </a:p>
          <a:p>
            <a:pPr>
              <a:defRPr/>
            </a:pPr>
            <a:r>
              <a:rPr lang="ru-RU" sz="2400" dirty="0">
                <a:solidFill>
                  <a:schemeClr val="accent1">
                    <a:lumMod val="75000"/>
                  </a:schemeClr>
                </a:solidFill>
                <a:latin typeface="Arial Narrow" pitchFamily="34" charset="0"/>
              </a:rPr>
              <a:t>- Банка России;</a:t>
            </a:r>
          </a:p>
          <a:p>
            <a:pPr>
              <a:defRPr/>
            </a:pPr>
            <a:r>
              <a:rPr lang="ru-RU" sz="2400" dirty="0">
                <a:solidFill>
                  <a:schemeClr val="accent1">
                    <a:lumMod val="75000"/>
                  </a:schemeClr>
                </a:solidFill>
                <a:latin typeface="Arial Narrow" pitchFamily="34" charset="0"/>
              </a:rPr>
              <a:t>- религиозных организаций;</a:t>
            </a:r>
          </a:p>
          <a:p>
            <a:pPr>
              <a:defRPr/>
            </a:pPr>
            <a:r>
              <a:rPr lang="ru-RU" sz="2400" dirty="0">
                <a:solidFill>
                  <a:schemeClr val="accent1">
                    <a:lumMod val="75000"/>
                  </a:schemeClr>
                </a:solidFill>
                <a:latin typeface="Arial Narrow" pitchFamily="34" charset="0"/>
              </a:rPr>
              <a:t>- организаций с </a:t>
            </a:r>
            <a:r>
              <a:rPr lang="ru-RU" sz="2400" dirty="0" err="1">
                <a:solidFill>
                  <a:schemeClr val="accent1">
                    <a:lumMod val="75000"/>
                  </a:schemeClr>
                </a:solidFill>
                <a:latin typeface="Arial Narrow" pitchFamily="34" charset="0"/>
              </a:rPr>
              <a:t>гостайной</a:t>
            </a:r>
            <a:r>
              <a:rPr lang="ru-RU" sz="2400" dirty="0">
                <a:solidFill>
                  <a:schemeClr val="accent1">
                    <a:lumMod val="75000"/>
                  </a:schemeClr>
                </a:solidFill>
                <a:latin typeface="Arial Narrow" pitchFamily="34" charset="0"/>
              </a:rPr>
              <a:t>;</a:t>
            </a:r>
          </a:p>
          <a:p>
            <a:pPr>
              <a:defRPr/>
            </a:pPr>
            <a:r>
              <a:rPr lang="ru-RU" sz="2400" dirty="0">
                <a:solidFill>
                  <a:schemeClr val="accent1">
                    <a:lumMod val="75000"/>
                  </a:schemeClr>
                </a:solidFill>
                <a:latin typeface="Arial Narrow" pitchFamily="34" charset="0"/>
              </a:rPr>
              <a:t>- организаций в случаях, установленных Правительством РФ;</a:t>
            </a:r>
          </a:p>
          <a:p>
            <a:pPr>
              <a:defRPr/>
            </a:pPr>
            <a:r>
              <a:rPr lang="ru-RU" sz="2400" dirty="0">
                <a:solidFill>
                  <a:schemeClr val="accent1">
                    <a:lumMod val="75000"/>
                  </a:schemeClr>
                </a:solidFill>
                <a:latin typeface="Arial Narrow" pitchFamily="34" charset="0"/>
              </a:rPr>
              <a:t>- последняя </a:t>
            </a:r>
            <a:r>
              <a:rPr lang="ru-RU" sz="2400" dirty="0" err="1">
                <a:solidFill>
                  <a:schemeClr val="accent1">
                    <a:lumMod val="75000"/>
                  </a:schemeClr>
                </a:solidFill>
                <a:latin typeface="Arial Narrow" pitchFamily="34" charset="0"/>
              </a:rPr>
              <a:t>бухотчетность</a:t>
            </a:r>
            <a:r>
              <a:rPr lang="ru-RU" sz="2400" dirty="0">
                <a:solidFill>
                  <a:schemeClr val="accent1">
                    <a:lumMod val="75000"/>
                  </a:schemeClr>
                </a:solidFill>
                <a:latin typeface="Arial Narrow" pitchFamily="34" charset="0"/>
              </a:rPr>
              <a:t> реорганизованных и ликвидируемых </a:t>
            </a:r>
            <a:r>
              <a:rPr lang="ru-RU" sz="2400" dirty="0">
                <a:solidFill>
                  <a:schemeClr val="accent1">
                    <a:lumMod val="75000"/>
                  </a:schemeClr>
                </a:solidFill>
                <a:latin typeface="Arial Narrow" pitchFamily="34" charset="0"/>
              </a:rPr>
              <a:t>юридических лиц</a:t>
            </a:r>
            <a:r>
              <a:rPr lang="ru-RU" sz="2400" dirty="0">
                <a:solidFill>
                  <a:schemeClr val="accent1">
                    <a:lumMod val="75000"/>
                  </a:schemeClr>
                </a:solidFill>
                <a:latin typeface="Arial Narrow" pitchFamily="34" charset="0"/>
              </a:rPr>
              <a:t>.</a:t>
            </a:r>
            <a:br>
              <a:rPr lang="ru-RU" sz="2400" dirty="0">
                <a:solidFill>
                  <a:schemeClr val="accent1">
                    <a:lumMod val="75000"/>
                  </a:schemeClr>
                </a:solidFill>
                <a:latin typeface="Arial Narrow" pitchFamily="34" charset="0"/>
              </a:rPr>
            </a:br>
            <a:endParaRPr lang="ru-RU" sz="2400" dirty="0">
              <a:solidFill>
                <a:schemeClr val="accent1">
                  <a:lumMod val="75000"/>
                </a:schemeClr>
              </a:solidFill>
              <a:latin typeface="Arial Narrow" pitchFamily="34" charset="0"/>
            </a:endParaRPr>
          </a:p>
        </p:txBody>
      </p:sp>
      <p:sp>
        <p:nvSpPr>
          <p:cNvPr id="13317" name="Прямоугольник 2"/>
          <p:cNvSpPr>
            <a:spLocks noChangeArrowheads="1"/>
          </p:cNvSpPr>
          <p:nvPr/>
        </p:nvSpPr>
        <p:spPr bwMode="auto">
          <a:xfrm>
            <a:off x="954088" y="755650"/>
            <a:ext cx="7866062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800" b="1">
                <a:solidFill>
                  <a:srgbClr val="C00000"/>
                </a:solidFill>
                <a:latin typeface="Arial Narrow" pitchFamily="34" charset="0"/>
              </a:rPr>
              <a:t>В ГИР БО не включается бухгалтерская отчетность:</a:t>
            </a:r>
          </a:p>
        </p:txBody>
      </p:sp>
    </p:spTree>
  </p:cSld>
  <p:clrMapOvr>
    <a:masterClrMapping/>
  </p:clrMapOvr>
  <p:transition spd="slow">
    <p:pull dir="r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8319BBA-8374-4D0E-B7F2-C8344C6E2213}" type="slidenum">
              <a:rPr lang="ru-RU" smtClean="0"/>
              <a:pPr>
                <a:defRPr/>
              </a:pPr>
              <a:t>7</a:t>
            </a:fld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571500" y="1547813"/>
            <a:ext cx="9655175" cy="56324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457200" indent="-457200">
              <a:buFontTx/>
              <a:buAutoNum type="arabicPeriod"/>
              <a:defRPr/>
            </a:pPr>
            <a:r>
              <a:rPr lang="ru-RU" sz="2400" dirty="0">
                <a:solidFill>
                  <a:schemeClr val="accent1">
                    <a:lumMod val="75000"/>
                  </a:schemeClr>
                </a:solidFill>
                <a:latin typeface="Arial Narrow" pitchFamily="34" charset="0"/>
                <a:cs typeface="Aharoni" panose="02010803020104030203" pitchFamily="2" charset="-79"/>
              </a:rPr>
              <a:t>Бухгалтерская отчетность представляется в виде электронного документа </a:t>
            </a:r>
            <a:br>
              <a:rPr lang="ru-RU" sz="2400" dirty="0">
                <a:solidFill>
                  <a:schemeClr val="accent1">
                    <a:lumMod val="75000"/>
                  </a:schemeClr>
                </a:solidFill>
                <a:latin typeface="Arial Narrow" pitchFamily="34" charset="0"/>
                <a:cs typeface="Aharoni" panose="02010803020104030203" pitchFamily="2" charset="-79"/>
              </a:rPr>
            </a:br>
            <a:r>
              <a:rPr lang="ru-RU" sz="2400" dirty="0">
                <a:solidFill>
                  <a:schemeClr val="accent1">
                    <a:lumMod val="75000"/>
                  </a:schemeClr>
                </a:solidFill>
                <a:latin typeface="Arial Narrow" pitchFamily="34" charset="0"/>
                <a:cs typeface="Aharoni" panose="02010803020104030203" pitchFamily="2" charset="-79"/>
              </a:rPr>
              <a:t>(отчетность – </a:t>
            </a:r>
            <a:r>
              <a:rPr lang="en-US" sz="2400" dirty="0">
                <a:solidFill>
                  <a:srgbClr val="C55A11"/>
                </a:solidFill>
                <a:latin typeface="Arial Narrow" pitchFamily="34" charset="0"/>
                <a:ea typeface="Cambria Math" panose="02040503050406030204" pitchFamily="18" charset="0"/>
              </a:rPr>
              <a:t>xml</a:t>
            </a:r>
            <a:r>
              <a:rPr lang="ru-RU" sz="2400" dirty="0">
                <a:solidFill>
                  <a:schemeClr val="accent1">
                    <a:lumMod val="75000"/>
                  </a:schemeClr>
                </a:solidFill>
                <a:latin typeface="Arial Narrow" pitchFamily="34" charset="0"/>
                <a:cs typeface="Aharoni" panose="02010803020104030203" pitchFamily="2" charset="-79"/>
              </a:rPr>
              <a:t>, аудиторское заключение </a:t>
            </a:r>
            <a:r>
              <a:rPr lang="ru-RU" sz="2400" dirty="0">
                <a:solidFill>
                  <a:schemeClr val="accent2">
                    <a:lumMod val="75000"/>
                  </a:schemeClr>
                </a:solidFill>
                <a:latin typeface="Arial Narrow" pitchFamily="34" charset="0"/>
                <a:cs typeface="Aharoni" panose="02010803020104030203" pitchFamily="2" charset="-79"/>
              </a:rPr>
              <a:t>- </a:t>
            </a:r>
            <a:r>
              <a:rPr lang="en-US" sz="2400" dirty="0">
                <a:solidFill>
                  <a:srgbClr val="C55A11"/>
                </a:solidFill>
                <a:latin typeface="Arial Narrow" pitchFamily="34" charset="0"/>
                <a:ea typeface="Cambria Math" panose="02040503050406030204" pitchFamily="18" charset="0"/>
              </a:rPr>
              <a:t>pdf</a:t>
            </a:r>
            <a:r>
              <a:rPr lang="ru-RU" sz="2400" dirty="0">
                <a:solidFill>
                  <a:schemeClr val="accent1">
                    <a:lumMod val="75000"/>
                  </a:schemeClr>
                </a:solidFill>
                <a:latin typeface="Arial Narrow" pitchFamily="34" charset="0"/>
                <a:cs typeface="Aharoni" panose="02010803020104030203" pitchFamily="2" charset="-79"/>
              </a:rPr>
              <a:t>) </a:t>
            </a:r>
            <a:br>
              <a:rPr lang="ru-RU" sz="2400" dirty="0">
                <a:solidFill>
                  <a:schemeClr val="accent1">
                    <a:lumMod val="75000"/>
                  </a:schemeClr>
                </a:solidFill>
                <a:latin typeface="Arial Narrow" pitchFamily="34" charset="0"/>
                <a:cs typeface="Aharoni" panose="02010803020104030203" pitchFamily="2" charset="-79"/>
              </a:rPr>
            </a:br>
            <a:r>
              <a:rPr lang="ru-RU" sz="2400" dirty="0">
                <a:solidFill>
                  <a:schemeClr val="accent1">
                    <a:lumMod val="75000"/>
                  </a:schemeClr>
                </a:solidFill>
                <a:latin typeface="Arial Narrow" pitchFamily="34" charset="0"/>
                <a:cs typeface="Aharoni" panose="02010803020104030203" pitchFamily="2" charset="-79"/>
              </a:rPr>
              <a:t>через операторов электронного документооборота</a:t>
            </a:r>
          </a:p>
          <a:p>
            <a:pPr marL="457200" indent="-457200">
              <a:buFontTx/>
              <a:buAutoNum type="arabicPeriod"/>
              <a:defRPr/>
            </a:pPr>
            <a:r>
              <a:rPr lang="ru-RU" sz="2400" dirty="0">
                <a:solidFill>
                  <a:schemeClr val="accent1">
                    <a:lumMod val="75000"/>
                  </a:schemeClr>
                </a:solidFill>
                <a:latin typeface="Arial Narrow" pitchFamily="34" charset="0"/>
                <a:cs typeface="Aharoni" panose="02010803020104030203" pitchFamily="2" charset="-79"/>
              </a:rPr>
              <a:t>Для субъектов малого предпринимательства предусмотрен </a:t>
            </a:r>
            <a:br>
              <a:rPr lang="ru-RU" sz="2400" dirty="0">
                <a:solidFill>
                  <a:schemeClr val="accent1">
                    <a:lumMod val="75000"/>
                  </a:schemeClr>
                </a:solidFill>
                <a:latin typeface="Arial Narrow" pitchFamily="34" charset="0"/>
                <a:cs typeface="Aharoni" panose="02010803020104030203" pitchFamily="2" charset="-79"/>
              </a:rPr>
            </a:br>
            <a:r>
              <a:rPr lang="ru-RU" sz="2400" dirty="0">
                <a:solidFill>
                  <a:schemeClr val="accent1">
                    <a:lumMod val="75000"/>
                  </a:schemeClr>
                </a:solidFill>
                <a:latin typeface="Arial Narrow" pitchFamily="34" charset="0"/>
                <a:cs typeface="Aharoni" panose="02010803020104030203" pitchFamily="2" charset="-79"/>
              </a:rPr>
              <a:t>переходный период: </a:t>
            </a:r>
          </a:p>
          <a:p>
            <a:pPr marL="457200" indent="-457200">
              <a:buFontTx/>
              <a:buAutoNum type="arabicPeriod"/>
              <a:defRPr/>
            </a:pPr>
            <a:endParaRPr lang="ru-RU" sz="2400" dirty="0">
              <a:solidFill>
                <a:schemeClr val="accent1">
                  <a:lumMod val="75000"/>
                </a:schemeClr>
              </a:solidFill>
              <a:latin typeface="Arial Narrow" pitchFamily="34" charset="0"/>
              <a:cs typeface="Aharoni" panose="02010803020104030203" pitchFamily="2" charset="-79"/>
            </a:endParaRPr>
          </a:p>
          <a:p>
            <a:pPr marL="342900" indent="-342900">
              <a:buFontTx/>
              <a:buChar char="-"/>
              <a:defRPr/>
            </a:pPr>
            <a:r>
              <a:rPr lang="ru-RU" sz="2400" dirty="0">
                <a:solidFill>
                  <a:schemeClr val="accent1">
                    <a:lumMod val="75000"/>
                  </a:schemeClr>
                </a:solidFill>
                <a:latin typeface="Arial Narrow" pitchFamily="34" charset="0"/>
                <a:cs typeface="Aharoni" panose="02010803020104030203" pitchFamily="2" charset="-79"/>
              </a:rPr>
              <a:t>в 2020 году отчетность может представляться «на бумажном носителе»</a:t>
            </a:r>
          </a:p>
          <a:p>
            <a:pPr marL="342900" indent="-342900">
              <a:buFontTx/>
              <a:buChar char="-"/>
              <a:defRPr/>
            </a:pPr>
            <a:r>
              <a:rPr lang="ru-RU" sz="2400" dirty="0">
                <a:solidFill>
                  <a:schemeClr val="accent1">
                    <a:lumMod val="75000"/>
                  </a:schemeClr>
                </a:solidFill>
                <a:latin typeface="Arial Narrow" pitchFamily="34" charset="0"/>
                <a:cs typeface="Aharoni" panose="02010803020104030203" pitchFamily="2" charset="-79"/>
              </a:rPr>
              <a:t>с 2021 года – в электронном виде.</a:t>
            </a:r>
          </a:p>
          <a:p>
            <a:pPr marL="457200" indent="-457200">
              <a:buFontTx/>
              <a:buAutoNum type="arabicPeriod"/>
              <a:defRPr/>
            </a:pPr>
            <a:endParaRPr lang="ru-RU" sz="2400" dirty="0">
              <a:solidFill>
                <a:schemeClr val="accent1">
                  <a:lumMod val="75000"/>
                </a:schemeClr>
              </a:solidFill>
              <a:latin typeface="Arial Narrow" pitchFamily="34" charset="0"/>
              <a:cs typeface="Aharoni" panose="02010803020104030203" pitchFamily="2" charset="-79"/>
            </a:endParaRPr>
          </a:p>
          <a:p>
            <a:pPr marL="457200" indent="-457200">
              <a:buFontTx/>
              <a:buAutoNum type="arabicPeriod"/>
              <a:defRPr/>
            </a:pPr>
            <a:r>
              <a:rPr lang="ru-RU" sz="2400" dirty="0">
                <a:solidFill>
                  <a:schemeClr val="accent1">
                    <a:lumMod val="75000"/>
                  </a:schemeClr>
                </a:solidFill>
                <a:latin typeface="Arial Narrow" pitchFamily="34" charset="0"/>
                <a:cs typeface="Aharoni" panose="02010803020104030203" pitchFamily="2" charset="-79"/>
              </a:rPr>
              <a:t>П</a:t>
            </a:r>
            <a:r>
              <a:rPr lang="ru-RU" sz="2400" dirty="0">
                <a:solidFill>
                  <a:schemeClr val="accent1">
                    <a:lumMod val="75000"/>
                  </a:schemeClr>
                </a:solidFill>
                <a:latin typeface="Arial Narrow" pitchFamily="34" charset="0"/>
              </a:rPr>
              <a:t>орядок представления отчетности утвержден приказом ФНС России </a:t>
            </a:r>
            <a:br>
              <a:rPr lang="ru-RU" sz="2400" dirty="0">
                <a:solidFill>
                  <a:schemeClr val="accent1">
                    <a:lumMod val="75000"/>
                  </a:schemeClr>
                </a:solidFill>
                <a:latin typeface="Arial Narrow" pitchFamily="34" charset="0"/>
              </a:rPr>
            </a:br>
            <a:r>
              <a:rPr lang="ru-RU" sz="2400" dirty="0">
                <a:solidFill>
                  <a:schemeClr val="accent1">
                    <a:lumMod val="75000"/>
                  </a:schemeClr>
                </a:solidFill>
                <a:latin typeface="Arial Narrow" pitchFamily="34" charset="0"/>
              </a:rPr>
              <a:t>от 13.11.2019 № ММВ-7-1/569@ </a:t>
            </a:r>
          </a:p>
          <a:p>
            <a:pPr marL="457200" indent="-457200">
              <a:buFont typeface="+mj-lt"/>
              <a:buAutoNum type="arabicPeriod"/>
              <a:defRPr/>
            </a:pPr>
            <a:r>
              <a:rPr lang="ru-RU" sz="2400" dirty="0">
                <a:solidFill>
                  <a:schemeClr val="accent1">
                    <a:lumMod val="75000"/>
                  </a:schemeClr>
                </a:solidFill>
                <a:latin typeface="Arial Narrow" pitchFamily="34" charset="0"/>
              </a:rPr>
              <a:t>Форматы представления утверждены приказом ФНС России </a:t>
            </a:r>
            <a:br>
              <a:rPr lang="ru-RU" sz="2400" dirty="0">
                <a:solidFill>
                  <a:schemeClr val="accent1">
                    <a:lumMod val="75000"/>
                  </a:schemeClr>
                </a:solidFill>
                <a:latin typeface="Arial Narrow" pitchFamily="34" charset="0"/>
              </a:rPr>
            </a:br>
            <a:r>
              <a:rPr lang="ru-RU" sz="2400" dirty="0">
                <a:solidFill>
                  <a:schemeClr val="accent1">
                    <a:lumMod val="75000"/>
                  </a:schemeClr>
                </a:solidFill>
                <a:latin typeface="Arial Narrow" pitchFamily="34" charset="0"/>
              </a:rPr>
              <a:t>от 13.11.2019 № ММВ-7-1/570@</a:t>
            </a:r>
          </a:p>
          <a:p>
            <a:pPr>
              <a:defRPr/>
            </a:pPr>
            <a:endParaRPr lang="ru-RU" sz="2400" dirty="0">
              <a:solidFill>
                <a:schemeClr val="accent1">
                  <a:lumMod val="75000"/>
                </a:schemeClr>
              </a:solidFill>
              <a:latin typeface="Arial Narrow" pitchFamily="34" charset="0"/>
              <a:cs typeface="Aharoni" panose="02010803020104030203" pitchFamily="2" charset="-79"/>
            </a:endParaRPr>
          </a:p>
          <a:p>
            <a:pPr>
              <a:defRPr/>
            </a:pPr>
            <a:endParaRPr lang="ru-RU" sz="2400" dirty="0">
              <a:solidFill>
                <a:srgbClr val="00B050"/>
              </a:solidFill>
              <a:latin typeface="Arial Narrow" pitchFamily="34" charset="0"/>
              <a:ea typeface="Cambria Math" panose="02040503050406030204" pitchFamily="18" charset="0"/>
            </a:endParaRPr>
          </a:p>
        </p:txBody>
      </p:sp>
      <p:sp>
        <p:nvSpPr>
          <p:cNvPr id="14340" name="TextBox 8"/>
          <p:cNvSpPr txBox="1">
            <a:spLocks noChangeArrowheads="1"/>
          </p:cNvSpPr>
          <p:nvPr/>
        </p:nvSpPr>
        <p:spPr bwMode="auto">
          <a:xfrm>
            <a:off x="809625" y="636588"/>
            <a:ext cx="7685088" cy="1384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800" b="1">
                <a:solidFill>
                  <a:srgbClr val="C00000"/>
                </a:solidFill>
                <a:latin typeface="Arial Narrow" pitchFamily="34" charset="0"/>
              </a:rPr>
              <a:t>С 1 января 2020 года б</a:t>
            </a:r>
            <a:r>
              <a:rPr lang="ru-RU" sz="2800" b="1">
                <a:solidFill>
                  <a:srgbClr val="C00000"/>
                </a:solidFill>
                <a:latin typeface="Arial Narrow" pitchFamily="34" charset="0"/>
                <a:cs typeface="Aharoni" pitchFamily="2" charset="-79"/>
              </a:rPr>
              <a:t>ухгалтерская отчетность </a:t>
            </a:r>
          </a:p>
          <a:p>
            <a:r>
              <a:rPr lang="ru-RU" sz="2800" b="1">
                <a:solidFill>
                  <a:srgbClr val="C00000"/>
                </a:solidFill>
                <a:latin typeface="Arial Narrow" pitchFamily="34" charset="0"/>
                <a:cs typeface="Aharoni" pitchFamily="2" charset="-79"/>
              </a:rPr>
              <a:t>предоставляется только </a:t>
            </a:r>
            <a:r>
              <a:rPr lang="ru-RU" sz="2800" b="1" u="sng">
                <a:solidFill>
                  <a:srgbClr val="C00000"/>
                </a:solidFill>
                <a:latin typeface="Arial Narrow" pitchFamily="34" charset="0"/>
                <a:cs typeface="Aharoni" pitchFamily="2" charset="-79"/>
              </a:rPr>
              <a:t>в электронном виде</a:t>
            </a:r>
          </a:p>
          <a:p>
            <a:endParaRPr lang="ru-RU" sz="2800">
              <a:solidFill>
                <a:srgbClr val="C00000"/>
              </a:solidFill>
              <a:latin typeface="Arial Narrow" pitchFamily="34" charset="0"/>
            </a:endParaRPr>
          </a:p>
        </p:txBody>
      </p:sp>
    </p:spTree>
  </p:cSld>
  <p:clrMapOvr>
    <a:masterClrMapping/>
  </p:clrMapOvr>
  <p:transition spd="slow">
    <p:pull dir="r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58BB0A9-E551-408C-A762-BC7E5AD2A783}" type="slidenum">
              <a:rPr lang="ru-RU" smtClean="0"/>
              <a:pPr>
                <a:defRPr/>
              </a:pPr>
              <a:t>8</a:t>
            </a:fld>
            <a:endParaRPr lang="ru-RU" dirty="0"/>
          </a:p>
        </p:txBody>
      </p:sp>
      <p:sp>
        <p:nvSpPr>
          <p:cNvPr id="2" name="Прямоугольник 1"/>
          <p:cNvSpPr/>
          <p:nvPr/>
        </p:nvSpPr>
        <p:spPr>
          <a:xfrm>
            <a:off x="882650" y="2339975"/>
            <a:ext cx="8856663" cy="2678113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endParaRPr lang="ru-RU" sz="2400" dirty="0">
              <a:solidFill>
                <a:schemeClr val="accent1">
                  <a:lumMod val="75000"/>
                </a:schemeClr>
              </a:solidFill>
              <a:latin typeface="Arial Narrow" pitchFamily="34" charset="0"/>
            </a:endParaRPr>
          </a:p>
          <a:p>
            <a:pPr>
              <a:defRPr/>
            </a:pPr>
            <a:r>
              <a:rPr lang="ru-RU" sz="2400" dirty="0">
                <a:solidFill>
                  <a:schemeClr val="accent1">
                    <a:lumMod val="75000"/>
                  </a:schemeClr>
                </a:solidFill>
                <a:latin typeface="Arial Narrow" pitchFamily="34" charset="0"/>
              </a:rPr>
              <a:t>При представлении обязательного экземпляра отчетности, которая подлежит обязательному аудиту, аудиторское заключение о ней представляется в виде электронного документа вместе с отчетностью либо в течение 10 рабочих дней со дня, следующего за датой аудиторского заключения, но не позднее 31 декабря года, следующего за отчетным годом.</a:t>
            </a:r>
          </a:p>
        </p:txBody>
      </p:sp>
      <p:sp>
        <p:nvSpPr>
          <p:cNvPr id="15364" name="Прямоугольник 2"/>
          <p:cNvSpPr>
            <a:spLocks noChangeArrowheads="1"/>
          </p:cNvSpPr>
          <p:nvPr/>
        </p:nvSpPr>
        <p:spPr bwMode="auto">
          <a:xfrm>
            <a:off x="882650" y="755650"/>
            <a:ext cx="8567738" cy="1385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800" b="1">
                <a:solidFill>
                  <a:srgbClr val="C00000"/>
                </a:solidFill>
                <a:latin typeface="Arial Narrow" pitchFamily="34" charset="0"/>
              </a:rPr>
              <a:t>Годовая бухгалтерская отчетность  должна быть представлена не позднее  31 марта года, следующего за отчетным</a:t>
            </a:r>
            <a:endParaRPr lang="ru-RU" sz="2800">
              <a:solidFill>
                <a:srgbClr val="C00000"/>
              </a:solidFill>
              <a:latin typeface="Arial Narrow" pitchFamily="34" charset="0"/>
            </a:endParaRPr>
          </a:p>
        </p:txBody>
      </p:sp>
    </p:spTree>
  </p:cSld>
  <p:clrMapOvr>
    <a:masterClrMapping/>
  </p:clrMapOvr>
  <p:transition spd="slow">
    <p:pull dir="r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144DDFB-21AE-4CE0-8D97-94012B2B07DE}" type="slidenum">
              <a:rPr lang="ru-RU" smtClean="0"/>
              <a:pPr>
                <a:defRPr/>
              </a:pPr>
              <a:t>9</a:t>
            </a:fld>
            <a:endParaRPr lang="ru-RU" dirty="0"/>
          </a:p>
        </p:txBody>
      </p:sp>
      <p:pic>
        <p:nvPicPr>
          <p:cNvPr id="16387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93725" y="1116013"/>
            <a:ext cx="9607550" cy="5813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Номер слайда 10"/>
          <p:cNvSpPr txBox="1">
            <a:spLocks/>
          </p:cNvSpPr>
          <p:nvPr/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defPPr>
              <a:defRPr lang="ru-RU"/>
            </a:defPPr>
            <a:lvl1pPr algn="l" defTabSz="1041400" rtl="0" fontAlgn="base">
              <a:spcBef>
                <a:spcPct val="0"/>
              </a:spcBef>
              <a:spcAft>
                <a:spcPct val="0"/>
              </a:spcAft>
              <a:defRPr sz="21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519113" indent="-61913" algn="l" defTabSz="1041400" rtl="0" fontAlgn="base">
              <a:spcBef>
                <a:spcPct val="0"/>
              </a:spcBef>
              <a:spcAft>
                <a:spcPct val="0"/>
              </a:spcAft>
              <a:defRPr sz="21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041400" indent="-127000" algn="l" defTabSz="1041400" rtl="0" fontAlgn="base">
              <a:spcBef>
                <a:spcPct val="0"/>
              </a:spcBef>
              <a:spcAft>
                <a:spcPct val="0"/>
              </a:spcAft>
              <a:defRPr sz="21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562100" indent="-190500" algn="l" defTabSz="1041400" rtl="0" fontAlgn="base">
              <a:spcBef>
                <a:spcPct val="0"/>
              </a:spcBef>
              <a:spcAft>
                <a:spcPct val="0"/>
              </a:spcAft>
              <a:defRPr sz="21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084388" indent="-255588" algn="l" defTabSz="1041400" rtl="0" fontAlgn="base">
              <a:spcBef>
                <a:spcPct val="0"/>
              </a:spcBef>
              <a:spcAft>
                <a:spcPct val="0"/>
              </a:spcAft>
              <a:defRPr sz="21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286000" algn="l" defTabSz="914400" rtl="0" eaLnBrk="1" latinLnBrk="0" hangingPunct="1">
              <a:defRPr sz="21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6pPr>
            <a:lvl7pPr marL="2743200" algn="l" defTabSz="914400" rtl="0" eaLnBrk="1" latinLnBrk="0" hangingPunct="1">
              <a:defRPr sz="21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7pPr>
            <a:lvl8pPr marL="3200400" algn="l" defTabSz="914400" rtl="0" eaLnBrk="1" latinLnBrk="0" hangingPunct="1">
              <a:defRPr sz="21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8pPr>
            <a:lvl9pPr marL="3657600" algn="l" defTabSz="914400" rtl="0" eaLnBrk="1" latinLnBrk="0" hangingPunct="1">
              <a:defRPr sz="21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9pPr>
          </a:lstStyle>
          <a:p>
            <a:pPr>
              <a:defRPr/>
            </a:pPr>
            <a:fld id="{EBEF43DC-2692-4997-A259-2DFBEBD9F08E}" type="slidenum">
              <a:rPr lang="ru-RU" sz="3200" b="1" kern="0" smtClean="0">
                <a:solidFill>
                  <a:schemeClr val="accent1">
                    <a:lumMod val="75000"/>
                  </a:schemeClr>
                </a:solidFill>
                <a:cs typeface="Aharoni" panose="02010803020104030203" pitchFamily="2" charset="-79"/>
              </a:rPr>
              <a:pPr>
                <a:defRPr/>
              </a:pPr>
              <a:t>9</a:t>
            </a:fld>
            <a:endParaRPr lang="ru-RU" sz="3200" b="1" kern="0" dirty="0">
              <a:solidFill>
                <a:schemeClr val="accent1">
                  <a:lumMod val="75000"/>
                </a:schemeClr>
              </a:solidFill>
              <a:cs typeface="Aharoni" panose="02010803020104030203" pitchFamily="2" charset="-79"/>
            </a:endParaRPr>
          </a:p>
        </p:txBody>
      </p:sp>
      <p:sp>
        <p:nvSpPr>
          <p:cNvPr id="16389" name="Заголовок 1"/>
          <p:cNvSpPr txBox="1">
            <a:spLocks/>
          </p:cNvSpPr>
          <p:nvPr/>
        </p:nvSpPr>
        <p:spPr bwMode="auto">
          <a:xfrm>
            <a:off x="809625" y="323850"/>
            <a:ext cx="3748088" cy="973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defTabSz="914400"/>
            <a:r>
              <a:rPr lang="ru-RU" sz="2800" b="1">
                <a:solidFill>
                  <a:srgbClr val="C00000"/>
                </a:solidFill>
                <a:latin typeface="Arial Narrow" pitchFamily="34" charset="0"/>
                <a:cs typeface="Aharoni" pitchFamily="2" charset="-79"/>
              </a:rPr>
              <a:t>Как работает ГИР БО?</a:t>
            </a:r>
          </a:p>
        </p:txBody>
      </p:sp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973888" y="3797300"/>
            <a:ext cx="3600450" cy="3219450"/>
          </a:xfrm>
          <a:prstGeom prst="rect">
            <a:avLst/>
          </a:prstGeom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</a:extLst>
        </p:spPr>
      </p:pic>
      <p:cxnSp>
        <p:nvCxnSpPr>
          <p:cNvPr id="10" name="Прямая со стрелкой 9"/>
          <p:cNvCxnSpPr/>
          <p:nvPr/>
        </p:nvCxnSpPr>
        <p:spPr>
          <a:xfrm flipH="1">
            <a:off x="8774113" y="2995613"/>
            <a:ext cx="528637" cy="592137"/>
          </a:xfrm>
          <a:prstGeom prst="straightConnector1">
            <a:avLst/>
          </a:prstGeom>
          <a:ln w="381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 стрелкой 10"/>
          <p:cNvCxnSpPr/>
          <p:nvPr/>
        </p:nvCxnSpPr>
        <p:spPr>
          <a:xfrm flipH="1">
            <a:off x="6978650" y="2871788"/>
            <a:ext cx="623888" cy="569912"/>
          </a:xfrm>
          <a:prstGeom prst="straightConnector1">
            <a:avLst/>
          </a:prstGeom>
          <a:ln w="381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Picture 3"/>
          <p:cNvPicPr>
            <a:picLocks noChangeAspect="1" noChangeArrowheads="1"/>
          </p:cNvPicPr>
          <p:nvPr/>
        </p:nvPicPr>
        <p:blipFill rotWithShape="1">
          <a:blip r:embed="rId4" cstate="print"/>
          <a:srcRect l="32325" t="34395" r="30160" b="30736"/>
          <a:stretch/>
        </p:blipFill>
        <p:spPr bwMode="auto">
          <a:xfrm>
            <a:off x="3114675" y="3348038"/>
            <a:ext cx="3730625" cy="2058987"/>
          </a:xfrm>
          <a:prstGeom prst="rect">
            <a:avLst/>
          </a:prstGeom>
          <a:ln w="127000" cap="sq">
            <a:solidFill>
              <a:schemeClr val="bg1">
                <a:lumMod val="65000"/>
                <a:alpha val="68000"/>
              </a:schemeClr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</a:extLst>
        </p:spPr>
      </p:pic>
    </p:spTree>
  </p:cSld>
  <p:clrMapOvr>
    <a:masterClrMapping/>
  </p:clrMapOvr>
  <p:transition spd="slow">
    <p:pull dir="r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resent_FNS2012_A4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/>
      <a:bodyPr vert="horz" lIns="104306" tIns="52153" rIns="104306" bIns="52153" rtlCol="0" anchor="ctr">
        <a:normAutofit/>
      </a:bodyPr>
      <a:lstStyle>
        <a:defPPr marL="0" marR="0" indent="0" algn="l" defTabSz="1043056" rtl="0" eaLnBrk="1" fontAlgn="auto" latinLnBrk="0" hangingPunct="1">
          <a:lnSpc>
            <a:spcPct val="100000"/>
          </a:lnSpc>
          <a:spcBef>
            <a:spcPct val="0"/>
          </a:spcBef>
          <a:spcAft>
            <a:spcPts val="0"/>
          </a:spcAft>
          <a:buClrTx/>
          <a:buSzTx/>
          <a:buFontTx/>
          <a:buNone/>
          <a:tabLst/>
          <a:defRPr kumimoji="0" sz="4800" b="1" i="0" u="none" strike="noStrike" kern="1200" cap="none" spc="0" normalizeH="0" baseline="0" noProof="0" dirty="0" smtClean="0">
            <a:ln>
              <a:noFill/>
            </a:ln>
            <a:solidFill>
              <a:srgbClr val="005AA9"/>
            </a:solidFill>
            <a:effectLst/>
            <a:uLnTx/>
            <a:uFillTx/>
            <a:latin typeface="+mj-lt"/>
            <a:ea typeface="+mj-ea"/>
            <a:cs typeface="+mj-cs"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Present_FNS2012_A4</Template>
  <TotalTime>4675</TotalTime>
  <Words>328</Words>
  <Application>Microsoft Office PowerPoint</Application>
  <PresentationFormat>Произвольный</PresentationFormat>
  <Paragraphs>53</Paragraphs>
  <Slides>11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8" baseType="lpstr">
      <vt:lpstr>Arial</vt:lpstr>
      <vt:lpstr>Calibri</vt:lpstr>
      <vt:lpstr>+mj-lt</vt:lpstr>
      <vt:lpstr>Arial Narrow</vt:lpstr>
      <vt:lpstr>Aharoni</vt:lpstr>
      <vt:lpstr>Cambria Math</vt:lpstr>
      <vt:lpstr>Present_FNS2012_A4</vt:lpstr>
      <vt:lpstr>Новый порядок представления годовой бухгалтерской отчетности  </vt:lpstr>
      <vt:lpstr>Слайд 2</vt:lpstr>
      <vt:lpstr>Слайд 3</vt:lpstr>
      <vt:lpstr>Слайд 4</vt:lpstr>
      <vt:lpstr>Это государственный информационный ресурс бухгалтерской (финансовой) отчетности (ГИР БО) - совокупность бухгалтерской (финансовой) отчетности экономических субъектов, обязанных составлять такую отчетность, а также аудиторских заключений о ней в случаях, если бухгалтерская (финансовая) отчетность подлежит обязательному аудиту</vt:lpstr>
      <vt:lpstr>Слайд 6</vt:lpstr>
      <vt:lpstr>Слайд 7</vt:lpstr>
      <vt:lpstr>Слайд 8</vt:lpstr>
      <vt:lpstr>Слайд 9</vt:lpstr>
      <vt:lpstr>Слайд 10</vt:lpstr>
      <vt:lpstr>Слайд 11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В.Ю. Клюев</dc:creator>
  <cp:lastModifiedBy>Интернет</cp:lastModifiedBy>
  <cp:revision>647</cp:revision>
  <cp:lastPrinted>2014-08-21T05:37:02Z</cp:lastPrinted>
  <dcterms:created xsi:type="dcterms:W3CDTF">2013-02-14T12:24:50Z</dcterms:created>
  <dcterms:modified xsi:type="dcterms:W3CDTF">2020-02-12T02:09:40Z</dcterms:modified>
</cp:coreProperties>
</file>