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6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  <p:sldMasterId id="2147483865" r:id="rId16"/>
    <p:sldMasterId id="2147483879" r:id="rId17"/>
  </p:sldMasterIdLst>
  <p:notesMasterIdLst>
    <p:notesMasterId r:id="rId34"/>
  </p:notesMasterIdLst>
  <p:handoutMasterIdLst>
    <p:handoutMasterId r:id="rId35"/>
  </p:handoutMasterIdLst>
  <p:sldIdLst>
    <p:sldId id="443" r:id="rId18"/>
    <p:sldId id="428" r:id="rId19"/>
    <p:sldId id="411" r:id="rId20"/>
    <p:sldId id="429" r:id="rId21"/>
    <p:sldId id="423" r:id="rId22"/>
    <p:sldId id="430" r:id="rId23"/>
    <p:sldId id="439" r:id="rId24"/>
    <p:sldId id="440" r:id="rId25"/>
    <p:sldId id="432" r:id="rId26"/>
    <p:sldId id="435" r:id="rId27"/>
    <p:sldId id="434" r:id="rId28"/>
    <p:sldId id="436" r:id="rId29"/>
    <p:sldId id="441" r:id="rId30"/>
    <p:sldId id="414" r:id="rId31"/>
    <p:sldId id="425" r:id="rId32"/>
    <p:sldId id="402" r:id="rId33"/>
  </p:sldIdLst>
  <p:sldSz cx="10693400" cy="7561263"/>
  <p:notesSz cx="6808788" cy="9940925"/>
  <p:defaultTextStyle>
    <a:defPPr>
      <a:defRPr lang="en-US"/>
    </a:defPPr>
    <a:lvl1pPr marL="0" algn="l" defTabSz="457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8" algn="l" defTabSz="457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6" algn="l" defTabSz="457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44" algn="l" defTabSz="457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93" algn="l" defTabSz="457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41" algn="l" defTabSz="457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89" algn="l" defTabSz="457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37" algn="l" defTabSz="457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85" algn="l" defTabSz="457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  <a:srgbClr val="C5DF41"/>
    <a:srgbClr val="B9CA56"/>
    <a:srgbClr val="FFFFFF"/>
    <a:srgbClr val="D0CBDB"/>
    <a:srgbClr val="DAD6E2"/>
    <a:srgbClr val="ED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6337" autoAdjust="0"/>
  </p:normalViewPr>
  <p:slideViewPr>
    <p:cSldViewPr snapToGrid="0" snapToObjects="1">
      <p:cViewPr>
        <p:scale>
          <a:sx n="75" d="100"/>
          <a:sy n="75" d="100"/>
        </p:scale>
        <p:origin x="-1620" y="-228"/>
      </p:cViewPr>
      <p:guideLst>
        <p:guide orient="horz" pos="3500"/>
        <p:guide orient="horz" pos="2382"/>
        <p:guide pos="3939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3006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21" Type="http://schemas.openxmlformats.org/officeDocument/2006/relationships/slide" Target="slides/slide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7EED-6A4E-4E56-A67B-4E596238A0C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9647-0EC2-46B5-A6D6-C169DD2DF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22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50476" cy="497046"/>
          </a:xfrm>
          <a:prstGeom prst="rect">
            <a:avLst/>
          </a:prstGeom>
        </p:spPr>
        <p:txBody>
          <a:bodyPr vert="horz" lIns="92337" tIns="46168" rIns="92337" bIns="461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7"/>
            <a:ext cx="2950476" cy="497046"/>
          </a:xfrm>
          <a:prstGeom prst="rect">
            <a:avLst/>
          </a:prstGeom>
        </p:spPr>
        <p:txBody>
          <a:bodyPr vert="horz" lIns="92337" tIns="46168" rIns="92337" bIns="46168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6125"/>
            <a:ext cx="5275262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7" tIns="46168" rIns="92337" bIns="461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1" y="4721950"/>
            <a:ext cx="5447030" cy="4473416"/>
          </a:xfrm>
          <a:prstGeom prst="rect">
            <a:avLst/>
          </a:prstGeom>
        </p:spPr>
        <p:txBody>
          <a:bodyPr vert="horz" lIns="92337" tIns="46168" rIns="92337" bIns="461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61"/>
            <a:ext cx="2950476" cy="497046"/>
          </a:xfrm>
          <a:prstGeom prst="rect">
            <a:avLst/>
          </a:prstGeom>
        </p:spPr>
        <p:txBody>
          <a:bodyPr vert="horz" lIns="92337" tIns="46168" rIns="92337" bIns="461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61"/>
            <a:ext cx="2950476" cy="497046"/>
          </a:xfrm>
          <a:prstGeom prst="rect">
            <a:avLst/>
          </a:prstGeom>
        </p:spPr>
        <p:txBody>
          <a:bodyPr vert="horz" lIns="92337" tIns="46168" rIns="92337" bIns="46168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48" algn="l" defTabSz="91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96" algn="l" defTabSz="91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744" algn="l" defTabSz="91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993" algn="l" defTabSz="91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241" algn="l" defTabSz="91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489" algn="l" defTabSz="91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737" algn="l" defTabSz="91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985" algn="l" defTabSz="91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6763" y="746125"/>
            <a:ext cx="5275262" cy="3730625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9645" indent="-288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3300" indent="-2306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4620" indent="-2306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5940" indent="-2306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7260" indent="-230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8580" indent="-230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9900" indent="-230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1220" indent="-230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7373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63"/>
            <a:ext cx="10691543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C449E-AC13-4158-9792-A90D0029A1EF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7102-9A48-4543-9571-9BF8FEEFF3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7227-F7ED-4D2A-9D15-C890C7738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68C2-DAA0-465B-A028-DB2B57A9D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DF97-D79A-4142-90E9-B8D029F24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D3E-B705-4F28-BF18-02405CD997E3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4" y="5652844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0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61A8B-C801-41C4-B279-4A3DA2C204B9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B8BBE-5AE9-4BAA-BBF4-CD8DDEC483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83297-9B9D-4F7F-8CA7-97E5333EA0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4D6AF-5C7E-46BE-923A-E60F00883B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7" y="6474826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F960A-ECBF-4FB5-9966-5E7101C503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5D8A4-55D4-4E42-A2CA-FD59D816D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CC97D-56FB-4B71-BF79-0DB0CE1AD6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65C01-3EFD-4CA6-B09F-3EC25FEBEC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4" y="5652844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0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25068-0DFB-4277-98F5-01F874E42295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24C36-D310-414B-A244-7F1C92C20C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C29F3-13D4-4774-9C9C-589852D379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2D646-D8BD-456A-9D02-C002198F7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7" y="6474826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4E764-0806-4A50-B833-F639587C99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01F5E-F15D-428C-9831-83873E11B5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BE5A9-F228-4171-B0EE-27E8835E5F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116A3-32EA-4A69-9A78-726AB7FE4C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4FD6-1041-4C8F-9184-317BA23E5291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4" y="5652844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0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BDF8E-75C2-41E9-BF87-B18CD683C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26C82-9C11-44A9-B5AC-BC5764FFAC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B8240-AE16-4C41-B512-B53A323D24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7" y="6474826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164BA-32C2-487B-A6CA-1D0ABF2707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ECB0F-FDE5-4912-8A59-F374084A7E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A6F6F-964C-4EC9-83DD-620517CD28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DB332-CF1A-4D85-A977-A70C9F6510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63"/>
            <a:ext cx="10691543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0321" y="5653466"/>
            <a:ext cx="1080479" cy="414821"/>
          </a:xfrm>
          <a:prstGeom prst="rect">
            <a:avLst/>
          </a:prstGeom>
          <a:noFill/>
        </p:spPr>
        <p:txBody>
          <a:bodyPr lIns="52720" tIns="26361" rIns="52720" bIns="263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4"/>
            <a:ext cx="10691544" cy="75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17"/>
            <a:ext cx="10691544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5503-1EE3-4B3A-8A39-238F69E559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9EB1-4A96-45DA-A1EE-2034C47659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317A-0ADD-41DF-A740-A742191210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9523" y="6474356"/>
            <a:ext cx="662770" cy="721120"/>
          </a:xfrm>
        </p:spPr>
        <p:txBody>
          <a:bodyPr/>
          <a:lstStyle>
            <a:lvl1pPr algn="ctr">
              <a:defRPr sz="15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4FFA-E4E9-4EBF-B57C-26D7DD4017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4" y="5652844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AE38-40DA-4F29-93CB-2AF3633EDD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22F-1226-44F8-A224-19DB11BDE1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8502-73A8-4489-9EB5-89D915CEE2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4" y="5652844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0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EA8AA-3D15-4418-865D-885EC36D9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723BB-22FE-4D1D-B35C-26506423F9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0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F1263-34BE-481B-A955-CE264549D0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7" y="6474826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8F79D-3A07-4891-ABBA-CB58A14024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35A47-186F-4DF1-BC6C-59BE4DFFBF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B9A69-8237-40C9-BFF3-38863FEAF5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D93996-3A2F-4126-82F6-2B4E710E71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4" y="5652844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0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EEE235-F423-4D2A-8DE1-A37E1A2713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0E2F3-7E07-4768-910D-2E604297B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7D132-F191-42A9-B05E-262CEA337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7" y="6474826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54F11-6D26-45F5-9948-0A6C5B6AC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50573-D15C-40DE-BCAB-02533A79FD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AB549-FBB3-432F-81F2-CDFEC7B932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95BA7-AE42-4497-A4FF-51E595C592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6768813" y="7078395"/>
            <a:ext cx="3566042" cy="160310"/>
          </a:xfrm>
          <a:prstGeom prst="rect">
            <a:avLst/>
          </a:prstGeom>
          <a:noFill/>
        </p:spPr>
        <p:txBody>
          <a:bodyPr lIns="67321" tIns="33660" rIns="67321" bIns="3366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6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8813" y="7078376"/>
            <a:ext cx="3566042" cy="143356"/>
          </a:xfrm>
          <a:prstGeom prst="rect">
            <a:avLst/>
          </a:prstGeom>
          <a:noFill/>
        </p:spPr>
        <p:txBody>
          <a:bodyPr lIns="50530" tIns="25265" rIns="50530" bIns="2526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6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65" y="476085"/>
            <a:ext cx="9781162" cy="77369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5565" y="1663510"/>
            <a:ext cx="9781162" cy="5186954"/>
          </a:xfrm>
        </p:spPr>
        <p:txBody>
          <a:bodyPr/>
          <a:lstStyle>
            <a:lvl1pPr marL="255959" indent="-255959">
              <a:defRPr sz="2400"/>
            </a:lvl1pPr>
            <a:lvl2pPr marL="548148" indent="-209208">
              <a:defRPr sz="2400"/>
            </a:lvl2pPr>
            <a:lvl3pPr marL="841505" indent="-211546">
              <a:defRPr sz="2400"/>
            </a:lvl3pPr>
            <a:lvl4pPr marL="1097465" indent="-170638">
              <a:defRPr sz="2400"/>
            </a:lvl4pPr>
            <a:lvl5pPr marL="1346409" indent="-164795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4141" y="7141515"/>
            <a:ext cx="4578350" cy="183243"/>
          </a:xfrm>
        </p:spPr>
        <p:txBody>
          <a:bodyPr anchor="ctr"/>
          <a:lstStyle>
            <a:lvl1pPr marL="0" indent="0" algn="l" defTabSz="673176" rtl="0" eaLnBrk="1" latinLnBrk="0" hangingPunct="1">
              <a:buNone/>
              <a:defRPr lang="en-US" sz="6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673176" rtl="0" eaLnBrk="1" latinLnBrk="0" hangingPunct="1">
              <a:buNone/>
              <a:defRPr lang="en-US" sz="6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640789" y="6955690"/>
            <a:ext cx="827996" cy="404318"/>
          </a:xfrm>
        </p:spPr>
        <p:txBody>
          <a:bodyPr lIns="76827" tIns="38414" rIns="76827" bIns="38414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63"/>
            <a:ext cx="10691543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39276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0321" y="5653466"/>
            <a:ext cx="1080479" cy="414821"/>
          </a:xfrm>
          <a:prstGeom prst="rect">
            <a:avLst/>
          </a:prstGeom>
          <a:noFill/>
        </p:spPr>
        <p:txBody>
          <a:bodyPr lIns="52720" tIns="26361" rIns="52720" bIns="263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4"/>
            <a:ext cx="10691544" cy="75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186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17"/>
            <a:ext cx="10691544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543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35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260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548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9523" y="6474356"/>
            <a:ext cx="662770" cy="721120"/>
          </a:xfrm>
        </p:spPr>
        <p:txBody>
          <a:bodyPr/>
          <a:lstStyle>
            <a:lvl1pPr algn="ctr">
              <a:defRPr sz="15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6017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755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670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076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23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E40EB-5952-4054-AD08-FABE825DB4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8188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5936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4" y="5652844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012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0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374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345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2707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310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358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7" y="6474826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6194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0321" y="5653466"/>
            <a:ext cx="1080479" cy="414821"/>
          </a:xfrm>
          <a:prstGeom prst="rect">
            <a:avLst/>
          </a:prstGeom>
          <a:noFill/>
        </p:spPr>
        <p:txBody>
          <a:bodyPr lIns="52720" tIns="26361" rIns="52720" bIns="263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72306-5BDD-4C2A-968B-8DA609AE9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24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169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5765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6768813" y="7078395"/>
            <a:ext cx="3566042" cy="160310"/>
          </a:xfrm>
          <a:prstGeom prst="rect">
            <a:avLst/>
          </a:prstGeom>
          <a:noFill/>
        </p:spPr>
        <p:txBody>
          <a:bodyPr lIns="67321" tIns="33660" rIns="67321" bIns="33660">
            <a:spAutoFit/>
          </a:bodyPr>
          <a:lstStyle/>
          <a:p>
            <a:pPr algn="r">
              <a:defRPr/>
            </a:pPr>
            <a:r>
              <a:rPr lang="en-US" sz="600" dirty="0"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6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8813" y="7078376"/>
            <a:ext cx="3566042" cy="143356"/>
          </a:xfrm>
          <a:prstGeom prst="rect">
            <a:avLst/>
          </a:prstGeom>
          <a:noFill/>
        </p:spPr>
        <p:txBody>
          <a:bodyPr lIns="50530" tIns="25265" rIns="50530" bIns="25265">
            <a:spAutoFit/>
          </a:bodyPr>
          <a:lstStyle/>
          <a:p>
            <a:pPr algn="r">
              <a:defRPr/>
            </a:pPr>
            <a:r>
              <a:rPr lang="en-US" sz="600" dirty="0"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6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65" y="476085"/>
            <a:ext cx="9781162" cy="77369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5565" y="1663510"/>
            <a:ext cx="9781162" cy="5186954"/>
          </a:xfrm>
        </p:spPr>
        <p:txBody>
          <a:bodyPr/>
          <a:lstStyle>
            <a:lvl1pPr marL="255959" indent="-255959">
              <a:defRPr sz="2400"/>
            </a:lvl1pPr>
            <a:lvl2pPr marL="548148" indent="-209208">
              <a:defRPr sz="2400"/>
            </a:lvl2pPr>
            <a:lvl3pPr marL="841505" indent="-211546">
              <a:defRPr sz="2400"/>
            </a:lvl3pPr>
            <a:lvl4pPr marL="1097465" indent="-170638">
              <a:defRPr sz="2400"/>
            </a:lvl4pPr>
            <a:lvl5pPr marL="1346409" indent="-164795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4141" y="7141515"/>
            <a:ext cx="4578350" cy="183243"/>
          </a:xfrm>
        </p:spPr>
        <p:txBody>
          <a:bodyPr anchor="ctr"/>
          <a:lstStyle>
            <a:lvl1pPr marL="0" indent="0" algn="l" defTabSz="673176" rtl="0" eaLnBrk="1" latinLnBrk="0" hangingPunct="1">
              <a:buNone/>
              <a:defRPr lang="en-US" sz="6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673176" rtl="0" eaLnBrk="1" latinLnBrk="0" hangingPunct="1">
              <a:buNone/>
              <a:defRPr lang="en-US" sz="6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640789" y="6955690"/>
            <a:ext cx="827996" cy="404318"/>
          </a:xfrm>
        </p:spPr>
        <p:txBody>
          <a:bodyPr lIns="76827" tIns="38414" rIns="76827" bIns="38414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00341"/>
      </p:ext>
    </p:extLst>
  </p:cSld>
  <p:clrMapOvr>
    <a:masterClrMapping/>
  </p:clrMapOvr>
  <p:transition spd="slow">
    <p:push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3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8"/>
            <a:ext cx="9089390" cy="1620773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07702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6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79" y="5652845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5529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2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6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9806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6" y="1116339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6" y="3781444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479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68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80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2199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7" y="552468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41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41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98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8C8BC-BB66-4C5D-A72A-6F5417F09B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7" y="6474826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7" y="552468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722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9" y="6474822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0247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8" y="301054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42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8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585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3918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252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34" y="334308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2" y="334308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4509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6768808" y="7078378"/>
            <a:ext cx="3566042" cy="160310"/>
          </a:xfrm>
          <a:prstGeom prst="rect">
            <a:avLst/>
          </a:prstGeom>
          <a:noFill/>
        </p:spPr>
        <p:txBody>
          <a:bodyPr lIns="67321" tIns="33660" rIns="67321" bIns="33660">
            <a:spAutoFit/>
          </a:bodyPr>
          <a:lstStyle/>
          <a:p>
            <a:pPr algn="r">
              <a:defRPr/>
            </a:pPr>
            <a:r>
              <a:rPr lang="en-US" sz="600" dirty="0"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6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8808" y="7078377"/>
            <a:ext cx="3566042" cy="143356"/>
          </a:xfrm>
          <a:prstGeom prst="rect">
            <a:avLst/>
          </a:prstGeom>
          <a:noFill/>
        </p:spPr>
        <p:txBody>
          <a:bodyPr lIns="50530" tIns="25265" rIns="50530" bIns="25265">
            <a:spAutoFit/>
          </a:bodyPr>
          <a:lstStyle/>
          <a:p>
            <a:pPr algn="r">
              <a:defRPr/>
            </a:pPr>
            <a:r>
              <a:rPr lang="en-US" sz="600" dirty="0"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6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61" y="476085"/>
            <a:ext cx="9781162" cy="77369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5561" y="1663510"/>
            <a:ext cx="9781162" cy="5186954"/>
          </a:xfrm>
        </p:spPr>
        <p:txBody>
          <a:bodyPr/>
          <a:lstStyle>
            <a:lvl1pPr marL="255959" indent="-255959">
              <a:defRPr sz="2400"/>
            </a:lvl1pPr>
            <a:lvl2pPr marL="548148" indent="-209208">
              <a:defRPr sz="2400"/>
            </a:lvl2pPr>
            <a:lvl3pPr marL="841505" indent="-211546">
              <a:defRPr sz="2400"/>
            </a:lvl3pPr>
            <a:lvl4pPr marL="1097465" indent="-170638">
              <a:defRPr sz="2400"/>
            </a:lvl4pPr>
            <a:lvl5pPr marL="1346409" indent="-164795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4141" y="7141515"/>
            <a:ext cx="4578350" cy="183243"/>
          </a:xfrm>
        </p:spPr>
        <p:txBody>
          <a:bodyPr anchor="ctr"/>
          <a:lstStyle>
            <a:lvl1pPr marL="0" indent="0" algn="l" defTabSz="673176" rtl="0" eaLnBrk="1" latinLnBrk="0" hangingPunct="1">
              <a:buNone/>
              <a:defRPr lang="en-US" sz="6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673176" rtl="0" eaLnBrk="1" latinLnBrk="0" hangingPunct="1">
              <a:buNone/>
              <a:defRPr lang="en-US" sz="6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640792" y="6955687"/>
            <a:ext cx="827996" cy="404318"/>
          </a:xfrm>
        </p:spPr>
        <p:txBody>
          <a:bodyPr lIns="76827" tIns="38414" rIns="76827" bIns="38414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52563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063B4A-B3A3-43C5-87BB-ACCB54C06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F4756-3AF4-4712-8AC8-57F3B7EECA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D22FE-1002-4FFB-82FA-AFE46FFDCA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A4196-1AE3-454C-A571-1361DDD0B9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993F-3647-47DA-9EA5-EC11206B617C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4" y="5652844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0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4"/>
            <a:ext cx="10691544" cy="75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5738A-79DB-4B89-9D9B-8EB39D808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E93D1-0A9D-42EA-A947-C4C1044A0F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C742E-05AF-4371-85A3-575DA8FD87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7" y="6474826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95F69-4D77-4532-8365-23669D9FD4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9D12AC-CE81-494F-AFCD-A16ED0272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8F812-026D-4F01-8669-29E268B608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61537-87D4-480D-8D1D-739FC11B3C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CDDC-59FB-4612-A1BB-EBCB02145F8D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17"/>
            <a:ext cx="10691544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4" y="5652844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0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6722A-9E62-4365-AA08-FD99B7BE9A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377C7-D8B9-4237-B732-43072DE970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1FC0C-34D8-4D30-88B8-6805DD78F9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7" y="6474826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EA143-8295-40C9-B762-0899D5B8B0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24374-8120-47B2-93B0-7DEECB8FAB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002F-2CC3-4612-80D2-016681AFB1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1B785-BBD8-42F7-A966-679B05551F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FF93-F627-4848-BD6D-FAEA950BF3A1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63"/>
            <a:ext cx="10691543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0321" y="5653466"/>
            <a:ext cx="1080479" cy="414821"/>
          </a:xfrm>
          <a:prstGeom prst="rect">
            <a:avLst/>
          </a:prstGeom>
          <a:noFill/>
        </p:spPr>
        <p:txBody>
          <a:bodyPr lIns="52720" tIns="26361" rIns="52720" bIns="263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4"/>
            <a:ext cx="10691544" cy="75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17"/>
            <a:ext cx="10691544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AB61-9560-4A07-A949-B2B4B7A916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AFF7-A756-45C3-AB5D-10AD577FB3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412FB-C536-43A7-9917-30AFB6C33582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688B-37B5-4974-8AFA-A4CAD34B95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9523" y="6474356"/>
            <a:ext cx="662770" cy="721120"/>
          </a:xfrm>
        </p:spPr>
        <p:txBody>
          <a:bodyPr/>
          <a:lstStyle>
            <a:lvl1pPr algn="ctr">
              <a:defRPr sz="15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0400-FA1A-41BF-8682-C80A2C832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1A3F-660F-434C-AC0E-9D87A3EDB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2D88-2B76-42C2-8F8B-AB3B3D973E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ECDA-CA81-4EB6-975B-4A6646378D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C696-015D-4467-8534-171E5B92AC8F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4" y="5652844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0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DDACF-AF9F-4D45-9D37-BA9250E2A6B1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D21A6-0B3C-401C-8A72-A9BA599D9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928F4-7444-403A-9CE1-6E8BBA88A8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F967F-C255-4DA3-9A94-C08DF4C764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7" y="6474826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70A25-822A-44B1-809E-7358BF20CB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0BC5-A83E-4ADF-BE06-41C038752D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1E2C7-BCC8-4C9C-94BC-7B29D93E99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CD7AD-3EA1-4E8F-A1F2-D638C0B62C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95A-02CF-4175-ACB3-F1350DE04E21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0" y="157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0C3F0-AB52-48BB-B3E5-6F82E4D6C5F7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9523" y="6474356"/>
            <a:ext cx="662770" cy="721120"/>
          </a:xfrm>
        </p:spPr>
        <p:txBody>
          <a:bodyPr/>
          <a:lstStyle>
            <a:lvl1pPr algn="ctr">
              <a:defRPr sz="15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4" y="5652844"/>
            <a:ext cx="1080121" cy="415498"/>
          </a:xfrm>
          <a:prstGeom prst="rect">
            <a:avLst/>
          </a:prstGeom>
          <a:noFill/>
        </p:spPr>
        <p:txBody>
          <a:bodyPr wrap="square" lIns="52720" tIns="26361" rIns="52720" bIns="263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520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86B1E-B647-4632-8326-E40C039EC9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4188D-6423-4263-A37C-F37613006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92F61-2093-4AC7-9D66-EAB2AC913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7" y="6474826"/>
            <a:ext cx="663576" cy="720079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D081E-73F2-4A60-82EB-5586F870B3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/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FBE15-4F16-4E1B-A0AA-2FA951B714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DA8336-7E8B-40D7-81BF-A78E19C56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65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DF4DC-37D0-4B16-9447-B2C56A6E1555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48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3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6F8BC-6C15-4582-8837-521D4D9FAA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E67D-D3B7-4418-BD12-F19D474F4A85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63"/>
            <a:ext cx="10691543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48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0321" y="5653466"/>
            <a:ext cx="1080479" cy="414821"/>
          </a:xfrm>
          <a:prstGeom prst="rect">
            <a:avLst/>
          </a:prstGeom>
          <a:noFill/>
        </p:spPr>
        <p:txBody>
          <a:bodyPr lIns="52720" tIns="26361" rIns="52720" bIns="263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4"/>
            <a:ext cx="10691544" cy="75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5" y="1771655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17"/>
            <a:ext cx="10691544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5" y="1116342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5" y="3781429"/>
            <a:ext cx="8561139" cy="3314700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3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3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19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19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548A-587E-4B62-8C4B-88F91F91D4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5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84F3-2FB4-49D8-8859-F5D3C2D89C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AD01-EC0E-42FB-B509-D06752CBA9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9523" y="6474356"/>
            <a:ext cx="662770" cy="721120"/>
          </a:xfrm>
        </p:spPr>
        <p:txBody>
          <a:bodyPr/>
          <a:lstStyle>
            <a:lvl1pPr algn="ctr">
              <a:defRPr sz="15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54244" y="540848"/>
            <a:ext cx="8588137" cy="12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954244" y="1764299"/>
            <a:ext cx="8588137" cy="53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26BAF-8264-4939-8E2A-D43E9C213F73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5454" y="6661640"/>
            <a:ext cx="724032" cy="69661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2pPr>
      <a:lvl3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3pPr>
      <a:lvl4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4pPr>
      <a:lvl5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5pPr>
      <a:lvl6pPr marL="300755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6pPr>
      <a:lvl7pPr marL="601511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7pPr>
      <a:lvl8pPr marL="902265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8pPr>
      <a:lvl9pPr marL="1203020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9pPr>
    </p:titleStyle>
    <p:bodyStyle>
      <a:lvl1pPr marL="208858" algn="l" defTabSz="600466" rtl="0" eaLnBrk="1" fontAlgn="base" hangingPunct="1">
        <a:spcBef>
          <a:spcPct val="20000"/>
        </a:spcBef>
        <a:spcAft>
          <a:spcPct val="0"/>
        </a:spcAft>
        <a:buFont typeface="+mj-lt"/>
        <a:defRPr sz="2000" kern="1200">
          <a:solidFill>
            <a:srgbClr val="005AA9"/>
          </a:solidFill>
          <a:latin typeface="+mj-lt"/>
          <a:ea typeface="+mn-ea"/>
          <a:cs typeface="+mn-cs"/>
        </a:defRPr>
      </a:lvl1pPr>
      <a:lvl2pPr marL="208858" algn="l" defTabSz="60046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2pPr>
      <a:lvl3pPr marL="410405" indent="-149334" algn="l" defTabSz="60046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06769" algn="just" defTabSz="600466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900" kern="1200">
          <a:solidFill>
            <a:srgbClr val="504F53"/>
          </a:solidFill>
          <a:latin typeface="+mj-lt"/>
          <a:ea typeface="+mn-ea"/>
          <a:cs typeface="+mn-cs"/>
        </a:defRPr>
      </a:lvl4pPr>
      <a:lvl5pPr marL="827076" algn="l" defTabSz="600466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80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7" y="540294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7" y="1764299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F7E81-BE9A-47C4-80C2-B1FAE21F6E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7" y="540294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7" y="1764299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7335DB-DCCA-4572-BF1C-03ACC524FB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54244" y="540848"/>
            <a:ext cx="8588137" cy="12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954244" y="1764299"/>
            <a:ext cx="8588137" cy="53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E5B76-D990-4C24-9E27-A27DBC93E4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5454" y="6661640"/>
            <a:ext cx="724032" cy="69661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2pPr>
      <a:lvl3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3pPr>
      <a:lvl4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4pPr>
      <a:lvl5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5pPr>
      <a:lvl6pPr marL="300755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6pPr>
      <a:lvl7pPr marL="601511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7pPr>
      <a:lvl8pPr marL="902265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8pPr>
      <a:lvl9pPr marL="1203020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9pPr>
    </p:titleStyle>
    <p:bodyStyle>
      <a:lvl1pPr marL="208858" algn="l" defTabSz="600466" rtl="0" eaLnBrk="1" fontAlgn="base" hangingPunct="1">
        <a:spcBef>
          <a:spcPct val="20000"/>
        </a:spcBef>
        <a:spcAft>
          <a:spcPct val="0"/>
        </a:spcAft>
        <a:buFont typeface="+mj-lt"/>
        <a:defRPr sz="2000" kern="1200">
          <a:solidFill>
            <a:srgbClr val="005AA9"/>
          </a:solidFill>
          <a:latin typeface="+mj-lt"/>
          <a:ea typeface="+mn-ea"/>
          <a:cs typeface="+mn-cs"/>
        </a:defRPr>
      </a:lvl1pPr>
      <a:lvl2pPr marL="208858" algn="l" defTabSz="60046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2pPr>
      <a:lvl3pPr marL="410405" indent="-149334" algn="l" defTabSz="60046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06769" algn="just" defTabSz="600466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900" kern="1200">
          <a:solidFill>
            <a:srgbClr val="504F53"/>
          </a:solidFill>
          <a:latin typeface="+mj-lt"/>
          <a:ea typeface="+mn-ea"/>
          <a:cs typeface="+mn-cs"/>
        </a:defRPr>
      </a:lvl4pPr>
      <a:lvl5pPr marL="827076" algn="l" defTabSz="600466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80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7" y="540294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7" y="1764299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688B5-7284-4917-90E9-0EFFF00179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7" y="540294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7" y="1764299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DFE59-E6E0-4FC4-BBDB-1829CD3F0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54244" y="540848"/>
            <a:ext cx="8588137" cy="12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954244" y="1764299"/>
            <a:ext cx="8588137" cy="53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5454" y="6661640"/>
            <a:ext cx="724032" cy="69661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2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2pPr>
      <a:lvl3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3pPr>
      <a:lvl4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4pPr>
      <a:lvl5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5pPr>
      <a:lvl6pPr marL="300755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6pPr>
      <a:lvl7pPr marL="601511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7pPr>
      <a:lvl8pPr marL="902265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8pPr>
      <a:lvl9pPr marL="1203020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9pPr>
    </p:titleStyle>
    <p:bodyStyle>
      <a:lvl1pPr marL="208858" algn="l" defTabSz="600466" rtl="0" eaLnBrk="1" fontAlgn="base" hangingPunct="1">
        <a:spcBef>
          <a:spcPct val="20000"/>
        </a:spcBef>
        <a:spcAft>
          <a:spcPct val="0"/>
        </a:spcAft>
        <a:buFont typeface="+mj-lt"/>
        <a:defRPr sz="2000" kern="1200">
          <a:solidFill>
            <a:srgbClr val="005AA9"/>
          </a:solidFill>
          <a:latin typeface="+mj-lt"/>
          <a:ea typeface="+mn-ea"/>
          <a:cs typeface="+mn-cs"/>
        </a:defRPr>
      </a:lvl1pPr>
      <a:lvl2pPr marL="208858" algn="l" defTabSz="60046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2pPr>
      <a:lvl3pPr marL="410405" indent="-149334" algn="l" defTabSz="60046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06769" algn="just" defTabSz="600466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900" kern="1200">
          <a:solidFill>
            <a:srgbClr val="504F53"/>
          </a:solidFill>
          <a:latin typeface="+mj-lt"/>
          <a:ea typeface="+mn-ea"/>
          <a:cs typeface="+mn-cs"/>
        </a:defRPr>
      </a:lvl4pPr>
      <a:lvl5pPr marL="827076" algn="l" defTabSz="600466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80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7" y="540294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7" y="1764299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7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2" y="540289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32" y="1764310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5"/>
            <a:ext cx="2495127" cy="402569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5"/>
            <a:ext cx="3386243" cy="402569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72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4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7" y="540294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7" y="1764299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EC507-10B5-4FDE-AEC7-B2A63173DB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7" y="540294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7" y="1764299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ADE7B-BE96-4FD1-BD9E-03425E4C04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7" y="540294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7" y="1764299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017DD-207C-4A20-B97D-6F810B69C3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54244" y="540848"/>
            <a:ext cx="8588137" cy="12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954244" y="1764299"/>
            <a:ext cx="8588137" cy="53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12BB-830B-42D2-AEB4-BEE6FE82B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5454" y="6661640"/>
            <a:ext cx="724032" cy="69661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2pPr>
      <a:lvl3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3pPr>
      <a:lvl4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4pPr>
      <a:lvl5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5pPr>
      <a:lvl6pPr marL="300755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6pPr>
      <a:lvl7pPr marL="601511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7pPr>
      <a:lvl8pPr marL="902265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8pPr>
      <a:lvl9pPr marL="1203020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9pPr>
    </p:titleStyle>
    <p:bodyStyle>
      <a:lvl1pPr marL="208858" algn="l" defTabSz="600466" rtl="0" eaLnBrk="1" fontAlgn="base" hangingPunct="1">
        <a:spcBef>
          <a:spcPct val="20000"/>
        </a:spcBef>
        <a:spcAft>
          <a:spcPct val="0"/>
        </a:spcAft>
        <a:buFont typeface="+mj-lt"/>
        <a:defRPr sz="2000" kern="1200">
          <a:solidFill>
            <a:srgbClr val="005AA9"/>
          </a:solidFill>
          <a:latin typeface="+mj-lt"/>
          <a:ea typeface="+mn-ea"/>
          <a:cs typeface="+mn-cs"/>
        </a:defRPr>
      </a:lvl1pPr>
      <a:lvl2pPr marL="208858" algn="l" defTabSz="60046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2pPr>
      <a:lvl3pPr marL="410405" indent="-149334" algn="l" defTabSz="60046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06769" algn="just" defTabSz="600466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900" kern="1200">
          <a:solidFill>
            <a:srgbClr val="504F53"/>
          </a:solidFill>
          <a:latin typeface="+mj-lt"/>
          <a:ea typeface="+mn-ea"/>
          <a:cs typeface="+mn-cs"/>
        </a:defRPr>
      </a:lvl4pPr>
      <a:lvl5pPr marL="827076" algn="l" defTabSz="600466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80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7" y="540294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7" y="1764299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1D41A-0749-4717-851A-6C03D8D7A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7" y="540294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7" y="1764299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8700D-4611-4DFF-A2BE-68E5885810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54244" y="540848"/>
            <a:ext cx="8588137" cy="12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954244" y="1764299"/>
            <a:ext cx="8588137" cy="53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71A71-3F74-4287-A371-12D7A0D68554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5454" y="6661640"/>
            <a:ext cx="724032" cy="69661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2pPr>
      <a:lvl3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3pPr>
      <a:lvl4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4pPr>
      <a:lvl5pPr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5pPr>
      <a:lvl6pPr marL="300755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6pPr>
      <a:lvl7pPr marL="601511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7pPr>
      <a:lvl8pPr marL="902265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8pPr>
      <a:lvl9pPr marL="1203020" algn="l" defTabSz="600466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9pPr>
    </p:titleStyle>
    <p:bodyStyle>
      <a:lvl1pPr marL="208858" algn="l" defTabSz="600466" rtl="0" eaLnBrk="1" fontAlgn="base" hangingPunct="1">
        <a:spcBef>
          <a:spcPct val="20000"/>
        </a:spcBef>
        <a:spcAft>
          <a:spcPct val="0"/>
        </a:spcAft>
        <a:buFont typeface="+mj-lt"/>
        <a:defRPr sz="2000" kern="1200">
          <a:solidFill>
            <a:srgbClr val="005AA9"/>
          </a:solidFill>
          <a:latin typeface="+mj-lt"/>
          <a:ea typeface="+mn-ea"/>
          <a:cs typeface="+mn-cs"/>
        </a:defRPr>
      </a:lvl1pPr>
      <a:lvl2pPr marL="208858" algn="l" defTabSz="60046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2pPr>
      <a:lvl3pPr marL="410405" indent="-149334" algn="l" defTabSz="60046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06769" algn="just" defTabSz="600466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900" kern="1200">
          <a:solidFill>
            <a:srgbClr val="504F53"/>
          </a:solidFill>
          <a:latin typeface="+mj-lt"/>
          <a:ea typeface="+mn-ea"/>
          <a:cs typeface="+mn-cs"/>
        </a:defRPr>
      </a:lvl4pPr>
      <a:lvl5pPr marL="827076" algn="l" defTabSz="600466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80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7" y="540294"/>
            <a:ext cx="8588251" cy="122413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7" y="1764299"/>
            <a:ext cx="8588251" cy="5331830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96C37-2DE4-4C36-888B-D35CB6090D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7"/>
            <a:ext cx="3386243" cy="402568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>
              <a:lnSpc>
                <a:spcPts val="1384"/>
              </a:lnSpc>
              <a:defRPr sz="15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601403" rtl="0" eaLnBrk="1" latinLnBrk="0" hangingPunct="1">
        <a:lnSpc>
          <a:spcPts val="2999"/>
        </a:lnSpc>
        <a:spcBef>
          <a:spcPct val="0"/>
        </a:spcBef>
        <a:buNone/>
        <a:defRPr sz="2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09608" indent="0" algn="l" defTabSz="601403" rtl="0" eaLnBrk="1" latinLnBrk="0" hangingPunct="1">
        <a:spcBef>
          <a:spcPct val="20000"/>
        </a:spcBef>
        <a:buFont typeface="+mj-lt"/>
        <a:buNone/>
        <a:defRPr sz="2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09608" indent="0" algn="l" defTabSz="601403" rtl="0" eaLnBrk="1" latinLnBrk="0" hangingPunct="1">
        <a:spcBef>
          <a:spcPct val="20000"/>
        </a:spcBef>
        <a:buFont typeface="Arial" pitchFamily="34" charset="0"/>
        <a:buNone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10978" indent="-150113" algn="l" defTabSz="601403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07777" algn="just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tabLst/>
        <a:defRPr sz="9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827448" indent="0" algn="l" defTabSz="601403" rtl="0" eaLnBrk="1" latinLnBrk="0" hangingPunct="1">
        <a:lnSpc>
          <a:spcPts val="1039"/>
        </a:lnSpc>
        <a:spcBef>
          <a:spcPts val="231"/>
        </a:spcBef>
        <a:buFont typeface="Arial" pitchFamily="34" charset="0"/>
        <a:buNone/>
        <a:defRPr sz="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1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157" y="4284689"/>
            <a:ext cx="9663415" cy="162077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/>
              <a:t>Соблюдение обязательных требований законодательства о применении контрольно-кассовой техники. </a:t>
            </a:r>
            <a:br>
              <a:rPr lang="ru-RU" sz="2800" dirty="0"/>
            </a:br>
            <a:r>
              <a:rPr lang="ru-RU" sz="2800" dirty="0"/>
              <a:t>Третий этап перехода на онлайн-кассы с 01.07.2019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24181" y="2844528"/>
            <a:ext cx="9089390" cy="1620771"/>
          </a:xfrm>
          <a:prstGeom prst="rect">
            <a:avLst/>
          </a:prstGeom>
        </p:spPr>
        <p:txBody>
          <a:bodyPr vert="horz" lIns="104290" tIns="52145" rIns="104290" bIns="52145" rtlCol="0" anchor="ctr">
            <a:normAutofit fontScale="97500"/>
          </a:bodyPr>
          <a:lstStyle>
            <a:lvl1pPr algn="l" defTabSz="1043056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7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7869" y="3572089"/>
            <a:ext cx="5362017" cy="461651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УФНС России по Забайкальскому краю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74421" y="6641611"/>
            <a:ext cx="7588909" cy="646317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Начальник контрольного  отдела  </a:t>
            </a:r>
            <a:r>
              <a:rPr lang="ru-RU" b="1" dirty="0" err="1">
                <a:solidFill>
                  <a:schemeClr val="bg1"/>
                </a:solidFill>
              </a:rPr>
              <a:t>УФНС</a:t>
            </a:r>
            <a:r>
              <a:rPr lang="ru-RU" b="1" dirty="0">
                <a:solidFill>
                  <a:schemeClr val="bg1"/>
                </a:solidFill>
              </a:rPr>
              <a:t> России по  Забайкальскому краю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О.Г.Серебрякова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081146"/>
              </p:ext>
            </p:extLst>
          </p:nvPr>
        </p:nvGraphicFramePr>
        <p:xfrm>
          <a:off x="777703" y="1885408"/>
          <a:ext cx="8943570" cy="521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3570"/>
              </a:tblGrid>
              <a:tr h="136967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электронной форме на абонентский номер или адрес электронной почты, предоставленные покупателем (клиентом) пользователю</a:t>
                      </a: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7105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бумажном носителе вместе</a:t>
                      </a:r>
                      <a:r>
                        <a:rPr lang="ru-RU" sz="2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товаром в случае расчетов за товар без направления  покупателю такого  кассового чека (бланка строгой отчетности) в электронной форме</a:t>
                      </a: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531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бумажном носителе при первом непосредственном взаимодействии клиента с пользователем или уполномоченным им лицом в случае расчетов за работы и услуги без направления клиенту такого кассового чека (бланка строгой отчетности) в электронной  форме</a:t>
                      </a: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704" y="401522"/>
            <a:ext cx="8943570" cy="148388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Способы передачи кассового чека (бланка строгой отчетности) при безналичных расчетах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физическими лицами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607125"/>
              </p:ext>
            </p:extLst>
          </p:nvPr>
        </p:nvGraphicFramePr>
        <p:xfrm>
          <a:off x="804904" y="1681574"/>
          <a:ext cx="8929682" cy="543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682"/>
              </a:tblGrid>
              <a:tr h="95722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денежных средств физическим лицам в рамках обязательств по гражданско-правовому договору (за отдельным исключением), в том числе по договору аренды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5421">
                <a:tc>
                  <a:txBody>
                    <a:bodyPr/>
                    <a:lstStyle/>
                    <a:p>
                      <a:pPr marL="285750" marR="0" lvl="0" indent="-2857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Выдачи заработной платы, в том числе, если часть ее выдается товаром</a:t>
                      </a: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9366">
                <a:tc>
                  <a:txBody>
                    <a:bodyPr/>
                    <a:lstStyle/>
                    <a:p>
                      <a:pPr marL="285750" marR="0" lvl="0" indent="-2857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материальной помощи сотруднику</a:t>
                      </a: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9368">
                <a:tc>
                  <a:txBody>
                    <a:bodyPr/>
                    <a:lstStyle/>
                    <a:p>
                      <a:pPr marL="285750" marR="0" lvl="0" indent="-2857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Выдачи денежных средств под отчет</a:t>
                      </a: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1438">
                <a:tc>
                  <a:txBody>
                    <a:bodyPr/>
                    <a:lstStyle/>
                    <a:p>
                      <a:pPr marL="285750" marR="0" lvl="0" indent="-2857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Возврата сотрудником неизрасходованных денежных средств, выданных под отчет</a:t>
                      </a:r>
                      <a:r>
                        <a:rPr lang="ru-RU" sz="2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21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подотчетник</a:t>
                      </a:r>
                      <a:r>
                        <a:rPr lang="ru-RU" sz="2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обязан применить ККТ, если покупает у физического лица  товары  </a:t>
                      </a:r>
                      <a:r>
                        <a:rPr lang="ru-RU" sz="21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перепродажи</a:t>
                      </a: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4584">
                <a:tc>
                  <a:txBody>
                    <a:bodyPr/>
                    <a:lstStyle/>
                    <a:p>
                      <a:pPr marL="285750" marR="0" lvl="0" indent="-2857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Расчетов исключительно монетой Банка России через автоматы, которые не питаются электрической энергией (</a:t>
                      </a:r>
                      <a:r>
                        <a:rPr lang="ru-RU" sz="2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от электрических аккумуляторов или батарей</a:t>
                      </a: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4904" y="401522"/>
            <a:ext cx="8929682" cy="128005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каких случаях у организаций и индивидуальных предпринимателей отсутствует обязанность применять ККТ?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702" y="552457"/>
            <a:ext cx="8956884" cy="88527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Отображение на кассовом чеке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-кода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09" y="1623544"/>
            <a:ext cx="4068054" cy="54733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cxnSp>
        <p:nvCxnSpPr>
          <p:cNvPr id="6" name="Прямая со стрелкой 5"/>
          <p:cNvCxnSpPr/>
          <p:nvPr/>
        </p:nvCxnSpPr>
        <p:spPr>
          <a:xfrm flipH="1">
            <a:off x="7076242" y="4535297"/>
            <a:ext cx="1989902" cy="143773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012764"/>
              </p:ext>
            </p:extLst>
          </p:nvPr>
        </p:nvGraphicFramePr>
        <p:xfrm>
          <a:off x="777702" y="1870221"/>
          <a:ext cx="8957459" cy="533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8943"/>
                <a:gridCol w="2938516"/>
              </a:tblGrid>
              <a:tr h="797181">
                <a:tc>
                  <a:txBody>
                    <a:bodyPr/>
                    <a:lstStyle/>
                    <a:p>
                      <a:pPr algn="ctr"/>
                      <a:r>
                        <a:rPr lang="ru-RU" sz="2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 внесенных изменений</a:t>
                      </a:r>
                      <a:endParaRPr lang="ru-RU" sz="21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Дата,</a:t>
                      </a:r>
                      <a:r>
                        <a:rPr lang="ru-RU" sz="21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которой изменение вступает в законную силу</a:t>
                      </a:r>
                      <a:endParaRPr lang="ru-RU" sz="21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5341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Замена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в кассовом чеке реквизита 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«Электронные» на «Безналичные»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декабря 2018 года</a:t>
                      </a: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7181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Переход с версии форматов фискальных документов 1.0 на 1.05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января 2019 года</a:t>
                      </a: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0491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налоговой ставки по НДС с 18% до 20%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января 2019 года</a:t>
                      </a: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44899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Дополнительные реквизиты в кассовом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чеке (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абонентский номер либо адрес электронной  почты покупателя,  наименование покупателя, ИНН покупателя)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июля 2019 года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7181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Отображение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QR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-кода на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дисплее автоматического устройства для расчетов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 февраля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2020 года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702" y="366607"/>
            <a:ext cx="8956884" cy="15036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Последние изменения, внесенные в основной закон о применении контрольно-кассовой техники 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ред. Федеральных законов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от 03.07.2018 № 192-ФЗ и от  03.08.2018 № 303-ФЗ)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3385" y="728122"/>
            <a:ext cx="9581890" cy="6427074"/>
            <a:chOff x="336386" y="495300"/>
            <a:chExt cx="8193540" cy="4506299"/>
          </a:xfrm>
        </p:grpSpPr>
        <p:sp>
          <p:nvSpPr>
            <p:cNvPr id="7" name="Полилиния 6"/>
            <p:cNvSpPr/>
            <p:nvPr/>
          </p:nvSpPr>
          <p:spPr>
            <a:xfrm>
              <a:off x="336386" y="495300"/>
              <a:ext cx="509466" cy="962859"/>
            </a:xfrm>
            <a:custGeom>
              <a:avLst/>
              <a:gdLst>
                <a:gd name="connsiteX0" fmla="*/ 0 w 727808"/>
                <a:gd name="connsiteY0" fmla="*/ 0 h 509465"/>
                <a:gd name="connsiteX1" fmla="*/ 473076 w 727808"/>
                <a:gd name="connsiteY1" fmla="*/ 0 h 509465"/>
                <a:gd name="connsiteX2" fmla="*/ 727808 w 727808"/>
                <a:gd name="connsiteY2" fmla="*/ 254733 h 509465"/>
                <a:gd name="connsiteX3" fmla="*/ 473076 w 727808"/>
                <a:gd name="connsiteY3" fmla="*/ 509465 h 509465"/>
                <a:gd name="connsiteX4" fmla="*/ 0 w 727808"/>
                <a:gd name="connsiteY4" fmla="*/ 509465 h 509465"/>
                <a:gd name="connsiteX5" fmla="*/ 254733 w 727808"/>
                <a:gd name="connsiteY5" fmla="*/ 254733 h 509465"/>
                <a:gd name="connsiteX6" fmla="*/ 0 w 727808"/>
                <a:gd name="connsiteY6" fmla="*/ 0 h 50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808" h="509465">
                  <a:moveTo>
                    <a:pt x="727807" y="0"/>
                  </a:moveTo>
                  <a:lnTo>
                    <a:pt x="727807" y="331153"/>
                  </a:lnTo>
                  <a:lnTo>
                    <a:pt x="363903" y="509465"/>
                  </a:lnTo>
                  <a:lnTo>
                    <a:pt x="1" y="331153"/>
                  </a:lnTo>
                  <a:lnTo>
                    <a:pt x="1" y="0"/>
                  </a:lnTo>
                  <a:lnTo>
                    <a:pt x="363903" y="178313"/>
                  </a:lnTo>
                  <a:lnTo>
                    <a:pt x="72780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6" tIns="260449" rIns="5715" bIns="260447" numCol="1" spcCol="1270" anchor="ctr" anchorCtr="0">
              <a:noAutofit/>
            </a:bodyPr>
            <a:lstStyle/>
            <a:p>
              <a:pPr algn="ctr" defTabSz="5111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111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ч. 2  </a:t>
              </a:r>
            </a:p>
            <a:p>
              <a:pPr algn="ctr" defTabSz="5111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 14.5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45850" y="495300"/>
              <a:ext cx="7684076" cy="1050997"/>
            </a:xfrm>
            <a:custGeom>
              <a:avLst/>
              <a:gdLst>
                <a:gd name="connsiteX0" fmla="*/ 154938 w 929612"/>
                <a:gd name="connsiteY0" fmla="*/ 0 h 7126789"/>
                <a:gd name="connsiteX1" fmla="*/ 774674 w 929612"/>
                <a:gd name="connsiteY1" fmla="*/ 0 h 7126789"/>
                <a:gd name="connsiteX2" fmla="*/ 884232 w 929612"/>
                <a:gd name="connsiteY2" fmla="*/ 45380 h 7126789"/>
                <a:gd name="connsiteX3" fmla="*/ 929612 w 929612"/>
                <a:gd name="connsiteY3" fmla="*/ 154938 h 7126789"/>
                <a:gd name="connsiteX4" fmla="*/ 929612 w 929612"/>
                <a:gd name="connsiteY4" fmla="*/ 7126789 h 7126789"/>
                <a:gd name="connsiteX5" fmla="*/ 929612 w 929612"/>
                <a:gd name="connsiteY5" fmla="*/ 7126789 h 7126789"/>
                <a:gd name="connsiteX6" fmla="*/ 929612 w 929612"/>
                <a:gd name="connsiteY6" fmla="*/ 7126789 h 7126789"/>
                <a:gd name="connsiteX7" fmla="*/ 0 w 929612"/>
                <a:gd name="connsiteY7" fmla="*/ 7126789 h 7126789"/>
                <a:gd name="connsiteX8" fmla="*/ 0 w 929612"/>
                <a:gd name="connsiteY8" fmla="*/ 7126789 h 7126789"/>
                <a:gd name="connsiteX9" fmla="*/ 0 w 929612"/>
                <a:gd name="connsiteY9" fmla="*/ 7126789 h 7126789"/>
                <a:gd name="connsiteX10" fmla="*/ 0 w 929612"/>
                <a:gd name="connsiteY10" fmla="*/ 154938 h 7126789"/>
                <a:gd name="connsiteX11" fmla="*/ 45380 w 929612"/>
                <a:gd name="connsiteY11" fmla="*/ 45380 h 7126789"/>
                <a:gd name="connsiteX12" fmla="*/ 154938 w 929612"/>
                <a:gd name="connsiteY12" fmla="*/ 0 h 712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9612" h="7126789">
                  <a:moveTo>
                    <a:pt x="929612" y="1187821"/>
                  </a:moveTo>
                  <a:lnTo>
                    <a:pt x="929612" y="5938968"/>
                  </a:lnTo>
                  <a:cubicBezTo>
                    <a:pt x="929612" y="6253996"/>
                    <a:pt x="927483" y="6556121"/>
                    <a:pt x="923693" y="6778884"/>
                  </a:cubicBezTo>
                  <a:cubicBezTo>
                    <a:pt x="919902" y="7001639"/>
                    <a:pt x="914762" y="7126785"/>
                    <a:pt x="909402" y="7126785"/>
                  </a:cubicBezTo>
                  <a:lnTo>
                    <a:pt x="0" y="7126785"/>
                  </a:lnTo>
                  <a:lnTo>
                    <a:pt x="0" y="7126785"/>
                  </a:lnTo>
                  <a:lnTo>
                    <a:pt x="0" y="71267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909402" y="4"/>
                  </a:lnTo>
                  <a:cubicBezTo>
                    <a:pt x="914762" y="4"/>
                    <a:pt x="919902" y="125150"/>
                    <a:pt x="923693" y="347905"/>
                  </a:cubicBezTo>
                  <a:cubicBezTo>
                    <a:pt x="927483" y="570668"/>
                    <a:pt x="929612" y="872793"/>
                    <a:pt x="929612" y="118782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53000" rIns="53000" bIns="53001" numCol="1" spcCol="1270" anchor="ctr" anchorCtr="0">
              <a:noAutofit/>
            </a:bodyPr>
            <a:lstStyle/>
            <a:p>
              <a:pPr marL="146030" lvl="1" indent="-146030" algn="just" defTabSz="68147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19045" lvl="1" indent="-219045" algn="just" defTabSz="68147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Неприменение ККТ</a:t>
              </a:r>
              <a:r>
                <a:rPr lang="ru-RU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случаях, установленных законодательством РФ о применении ККТ- административный штраф в размере от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¼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½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размера суммы расчета, осуществляемого без применения ККТ, но не менее 10 000 руб. для должностных лиц</a:t>
              </a:r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¾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1 размера суммы расчета, осуществляемого с использованием наличных денежных средств и (или) электронных средств платежа без применения ККТ, но не менее 30 000 руб. для юридических лиц</a:t>
              </a:r>
            </a:p>
            <a:p>
              <a:pPr marL="146030" lvl="1" indent="-146030" algn="just" defTabSz="68147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36386" y="1458159"/>
              <a:ext cx="509466" cy="903474"/>
            </a:xfrm>
            <a:custGeom>
              <a:avLst/>
              <a:gdLst>
                <a:gd name="connsiteX0" fmla="*/ 0 w 727808"/>
                <a:gd name="connsiteY0" fmla="*/ 0 h 509465"/>
                <a:gd name="connsiteX1" fmla="*/ 473076 w 727808"/>
                <a:gd name="connsiteY1" fmla="*/ 0 h 509465"/>
                <a:gd name="connsiteX2" fmla="*/ 727808 w 727808"/>
                <a:gd name="connsiteY2" fmla="*/ 254733 h 509465"/>
                <a:gd name="connsiteX3" fmla="*/ 473076 w 727808"/>
                <a:gd name="connsiteY3" fmla="*/ 509465 h 509465"/>
                <a:gd name="connsiteX4" fmla="*/ 0 w 727808"/>
                <a:gd name="connsiteY4" fmla="*/ 509465 h 509465"/>
                <a:gd name="connsiteX5" fmla="*/ 254733 w 727808"/>
                <a:gd name="connsiteY5" fmla="*/ 254733 h 509465"/>
                <a:gd name="connsiteX6" fmla="*/ 0 w 727808"/>
                <a:gd name="connsiteY6" fmla="*/ 0 h 50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808" h="509465">
                  <a:moveTo>
                    <a:pt x="727807" y="0"/>
                  </a:moveTo>
                  <a:lnTo>
                    <a:pt x="727807" y="331153"/>
                  </a:lnTo>
                  <a:lnTo>
                    <a:pt x="363903" y="509465"/>
                  </a:lnTo>
                  <a:lnTo>
                    <a:pt x="1" y="331153"/>
                  </a:lnTo>
                  <a:lnTo>
                    <a:pt x="1" y="0"/>
                  </a:lnTo>
                  <a:lnTo>
                    <a:pt x="363903" y="178313"/>
                  </a:lnTo>
                  <a:lnTo>
                    <a:pt x="72780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6" tIns="260449" rIns="5715" bIns="260447" numCol="1" spcCol="1270" anchor="ctr" anchorCtr="0">
              <a:noAutofit/>
            </a:bodyPr>
            <a:lstStyle/>
            <a:p>
              <a:pPr algn="ctr" defTabSz="5111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111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ч.3  </a:t>
              </a:r>
            </a:p>
            <a:p>
              <a:pPr algn="ctr" defTabSz="5111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 14.5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47740" y="1498223"/>
              <a:ext cx="7653818" cy="863410"/>
            </a:xfrm>
            <a:custGeom>
              <a:avLst/>
              <a:gdLst>
                <a:gd name="connsiteX0" fmla="*/ 143905 w 863410"/>
                <a:gd name="connsiteY0" fmla="*/ 0 h 7653818"/>
                <a:gd name="connsiteX1" fmla="*/ 719505 w 863410"/>
                <a:gd name="connsiteY1" fmla="*/ 0 h 7653818"/>
                <a:gd name="connsiteX2" fmla="*/ 821261 w 863410"/>
                <a:gd name="connsiteY2" fmla="*/ 42149 h 7653818"/>
                <a:gd name="connsiteX3" fmla="*/ 863410 w 863410"/>
                <a:gd name="connsiteY3" fmla="*/ 143905 h 7653818"/>
                <a:gd name="connsiteX4" fmla="*/ 863410 w 863410"/>
                <a:gd name="connsiteY4" fmla="*/ 7653818 h 7653818"/>
                <a:gd name="connsiteX5" fmla="*/ 863410 w 863410"/>
                <a:gd name="connsiteY5" fmla="*/ 7653818 h 7653818"/>
                <a:gd name="connsiteX6" fmla="*/ 863410 w 863410"/>
                <a:gd name="connsiteY6" fmla="*/ 7653818 h 7653818"/>
                <a:gd name="connsiteX7" fmla="*/ 0 w 863410"/>
                <a:gd name="connsiteY7" fmla="*/ 7653818 h 7653818"/>
                <a:gd name="connsiteX8" fmla="*/ 0 w 863410"/>
                <a:gd name="connsiteY8" fmla="*/ 7653818 h 7653818"/>
                <a:gd name="connsiteX9" fmla="*/ 0 w 863410"/>
                <a:gd name="connsiteY9" fmla="*/ 7653818 h 7653818"/>
                <a:gd name="connsiteX10" fmla="*/ 0 w 863410"/>
                <a:gd name="connsiteY10" fmla="*/ 143905 h 7653818"/>
                <a:gd name="connsiteX11" fmla="*/ 42149 w 863410"/>
                <a:gd name="connsiteY11" fmla="*/ 42149 h 7653818"/>
                <a:gd name="connsiteX12" fmla="*/ 143905 w 863410"/>
                <a:gd name="connsiteY12" fmla="*/ 0 h 765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3410" h="7653818">
                  <a:moveTo>
                    <a:pt x="863410" y="1275666"/>
                  </a:moveTo>
                  <a:lnTo>
                    <a:pt x="863410" y="6378152"/>
                  </a:lnTo>
                  <a:cubicBezTo>
                    <a:pt x="863410" y="6716480"/>
                    <a:pt x="861700" y="7040952"/>
                    <a:pt x="858655" y="7280182"/>
                  </a:cubicBezTo>
                  <a:cubicBezTo>
                    <a:pt x="855611" y="7519412"/>
                    <a:pt x="851482" y="7653818"/>
                    <a:pt x="847176" y="7653818"/>
                  </a:cubicBezTo>
                  <a:lnTo>
                    <a:pt x="0" y="7653818"/>
                  </a:lnTo>
                  <a:lnTo>
                    <a:pt x="0" y="7653818"/>
                  </a:lnTo>
                  <a:lnTo>
                    <a:pt x="0" y="76538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7176" y="0"/>
                  </a:lnTo>
                  <a:cubicBezTo>
                    <a:pt x="851482" y="0"/>
                    <a:pt x="855611" y="134397"/>
                    <a:pt x="858655" y="373636"/>
                  </a:cubicBezTo>
                  <a:cubicBezTo>
                    <a:pt x="861700" y="612866"/>
                    <a:pt x="863410" y="937338"/>
                    <a:pt x="863410" y="127566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49768" rIns="49768" bIns="49768" numCol="1" spcCol="1270" anchor="ctr" anchorCtr="0">
              <a:noAutofit/>
            </a:bodyPr>
            <a:lstStyle/>
            <a:p>
              <a:pPr marL="219045" lvl="1" indent="-219045" algn="just" defTabSz="68147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Повторное совершение административного правонарушения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предусмотренного частью 2 статьи 14.5 </a:t>
              </a:r>
              <a:r>
                <a:rPr lang="ru-RU" sz="1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КоАП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РФ, в случае, если сумма расчетов, осуществленных без применения ККТ, составила, в том числе в совокупности, 1 млн. руб. и более – дисквалификация на срок от 1 года до 2 лет для должностных лиц, либо административное приостановление  деятельности на срок до 90 суток для юридических лиц и индивидуальных предпринимателей</a:t>
              </a:r>
              <a:endParaRPr lang="ru-RU" sz="15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0600" y="2344214"/>
              <a:ext cx="509466" cy="847955"/>
            </a:xfrm>
            <a:custGeom>
              <a:avLst/>
              <a:gdLst>
                <a:gd name="connsiteX0" fmla="*/ 0 w 727808"/>
                <a:gd name="connsiteY0" fmla="*/ 0 h 509465"/>
                <a:gd name="connsiteX1" fmla="*/ 473076 w 727808"/>
                <a:gd name="connsiteY1" fmla="*/ 0 h 509465"/>
                <a:gd name="connsiteX2" fmla="*/ 727808 w 727808"/>
                <a:gd name="connsiteY2" fmla="*/ 254733 h 509465"/>
                <a:gd name="connsiteX3" fmla="*/ 473076 w 727808"/>
                <a:gd name="connsiteY3" fmla="*/ 509465 h 509465"/>
                <a:gd name="connsiteX4" fmla="*/ 0 w 727808"/>
                <a:gd name="connsiteY4" fmla="*/ 509465 h 509465"/>
                <a:gd name="connsiteX5" fmla="*/ 254733 w 727808"/>
                <a:gd name="connsiteY5" fmla="*/ 254733 h 509465"/>
                <a:gd name="connsiteX6" fmla="*/ 0 w 727808"/>
                <a:gd name="connsiteY6" fmla="*/ 0 h 50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808" h="509465">
                  <a:moveTo>
                    <a:pt x="727807" y="0"/>
                  </a:moveTo>
                  <a:lnTo>
                    <a:pt x="727807" y="331153"/>
                  </a:lnTo>
                  <a:lnTo>
                    <a:pt x="363903" y="509465"/>
                  </a:lnTo>
                  <a:lnTo>
                    <a:pt x="1" y="331153"/>
                  </a:lnTo>
                  <a:lnTo>
                    <a:pt x="1" y="0"/>
                  </a:lnTo>
                  <a:lnTo>
                    <a:pt x="363903" y="178313"/>
                  </a:lnTo>
                  <a:lnTo>
                    <a:pt x="72780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6" tIns="260449" rIns="5715" bIns="260447" numCol="1" spcCol="1270" anchor="ctr" anchorCtr="0">
              <a:noAutofit/>
            </a:bodyPr>
            <a:lstStyle/>
            <a:p>
              <a:pPr algn="ctr" defTabSz="5111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ч. 4 ст.14.5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5851" y="2344213"/>
              <a:ext cx="7684075" cy="900344"/>
            </a:xfrm>
            <a:custGeom>
              <a:avLst/>
              <a:gdLst>
                <a:gd name="connsiteX0" fmla="*/ 155771 w 934607"/>
                <a:gd name="connsiteY0" fmla="*/ 0 h 7636255"/>
                <a:gd name="connsiteX1" fmla="*/ 778836 w 934607"/>
                <a:gd name="connsiteY1" fmla="*/ 0 h 7636255"/>
                <a:gd name="connsiteX2" fmla="*/ 888983 w 934607"/>
                <a:gd name="connsiteY2" fmla="*/ 45624 h 7636255"/>
                <a:gd name="connsiteX3" fmla="*/ 934607 w 934607"/>
                <a:gd name="connsiteY3" fmla="*/ 155771 h 7636255"/>
                <a:gd name="connsiteX4" fmla="*/ 934607 w 934607"/>
                <a:gd name="connsiteY4" fmla="*/ 7636255 h 7636255"/>
                <a:gd name="connsiteX5" fmla="*/ 934607 w 934607"/>
                <a:gd name="connsiteY5" fmla="*/ 7636255 h 7636255"/>
                <a:gd name="connsiteX6" fmla="*/ 934607 w 934607"/>
                <a:gd name="connsiteY6" fmla="*/ 7636255 h 7636255"/>
                <a:gd name="connsiteX7" fmla="*/ 0 w 934607"/>
                <a:gd name="connsiteY7" fmla="*/ 7636255 h 7636255"/>
                <a:gd name="connsiteX8" fmla="*/ 0 w 934607"/>
                <a:gd name="connsiteY8" fmla="*/ 7636255 h 7636255"/>
                <a:gd name="connsiteX9" fmla="*/ 0 w 934607"/>
                <a:gd name="connsiteY9" fmla="*/ 7636255 h 7636255"/>
                <a:gd name="connsiteX10" fmla="*/ 0 w 934607"/>
                <a:gd name="connsiteY10" fmla="*/ 155771 h 7636255"/>
                <a:gd name="connsiteX11" fmla="*/ 45624 w 934607"/>
                <a:gd name="connsiteY11" fmla="*/ 45624 h 7636255"/>
                <a:gd name="connsiteX12" fmla="*/ 155771 w 934607"/>
                <a:gd name="connsiteY12" fmla="*/ 0 h 763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607" h="7636255">
                  <a:moveTo>
                    <a:pt x="934607" y="1272735"/>
                  </a:moveTo>
                  <a:lnTo>
                    <a:pt x="934607" y="6363520"/>
                  </a:lnTo>
                  <a:cubicBezTo>
                    <a:pt x="934607" y="6701070"/>
                    <a:pt x="932598" y="7024795"/>
                    <a:pt x="929023" y="7263482"/>
                  </a:cubicBezTo>
                  <a:cubicBezTo>
                    <a:pt x="925448" y="7502168"/>
                    <a:pt x="920598" y="7636255"/>
                    <a:pt x="915542" y="7636255"/>
                  </a:cubicBezTo>
                  <a:lnTo>
                    <a:pt x="0" y="7636255"/>
                  </a:lnTo>
                  <a:lnTo>
                    <a:pt x="0" y="7636255"/>
                  </a:lnTo>
                  <a:lnTo>
                    <a:pt x="0" y="763625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15542" y="0"/>
                  </a:lnTo>
                  <a:cubicBezTo>
                    <a:pt x="920598" y="0"/>
                    <a:pt x="925448" y="134095"/>
                    <a:pt x="929023" y="372773"/>
                  </a:cubicBezTo>
                  <a:cubicBezTo>
                    <a:pt x="932598" y="611460"/>
                    <a:pt x="934607" y="935185"/>
                    <a:pt x="934607" y="127273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53244" rIns="53244" bIns="53244" numCol="1" spcCol="1270" anchor="ctr" anchorCtr="0">
              <a:noAutofit/>
            </a:bodyPr>
            <a:lstStyle/>
            <a:p>
              <a:pPr marL="219045" lvl="1" indent="-219045" defTabSz="68147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Применение ККТ, которая не соответствует установленным требованиям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либо применение ККТ с нарушением установленных законодательством РФ о применении ККТ порядка регистрации ККТ, порядка, сроков и условий ее перерегистрации, порядка и условий ее применения – предупреждение или административный штраф в размере</a:t>
              </a:r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 1 500 до 3 000 руб. для должностных лиц</a:t>
              </a:r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 5 000 до 10 000 руб. для юридических лиц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36387" y="3192168"/>
              <a:ext cx="509465" cy="823391"/>
            </a:xfrm>
            <a:custGeom>
              <a:avLst/>
              <a:gdLst>
                <a:gd name="connsiteX0" fmla="*/ 0 w 823391"/>
                <a:gd name="connsiteY0" fmla="*/ 0 h 509465"/>
                <a:gd name="connsiteX1" fmla="*/ 568659 w 823391"/>
                <a:gd name="connsiteY1" fmla="*/ 0 h 509465"/>
                <a:gd name="connsiteX2" fmla="*/ 823391 w 823391"/>
                <a:gd name="connsiteY2" fmla="*/ 254733 h 509465"/>
                <a:gd name="connsiteX3" fmla="*/ 568659 w 823391"/>
                <a:gd name="connsiteY3" fmla="*/ 509465 h 509465"/>
                <a:gd name="connsiteX4" fmla="*/ 0 w 823391"/>
                <a:gd name="connsiteY4" fmla="*/ 509465 h 509465"/>
                <a:gd name="connsiteX5" fmla="*/ 254733 w 823391"/>
                <a:gd name="connsiteY5" fmla="*/ 254733 h 509465"/>
                <a:gd name="connsiteX6" fmla="*/ 0 w 823391"/>
                <a:gd name="connsiteY6" fmla="*/ 0 h 50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3391" h="509465">
                  <a:moveTo>
                    <a:pt x="823391" y="0"/>
                  </a:moveTo>
                  <a:lnTo>
                    <a:pt x="823391" y="351852"/>
                  </a:lnTo>
                  <a:lnTo>
                    <a:pt x="411695" y="509465"/>
                  </a:lnTo>
                  <a:lnTo>
                    <a:pt x="0" y="351852"/>
                  </a:lnTo>
                  <a:lnTo>
                    <a:pt x="0" y="0"/>
                  </a:lnTo>
                  <a:lnTo>
                    <a:pt x="411695" y="157614"/>
                  </a:lnTo>
                  <a:lnTo>
                    <a:pt x="82339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262353" rIns="7619" bIns="262352" numCol="1" spcCol="1270" anchor="ctr" anchorCtr="0">
              <a:noAutofit/>
            </a:bodyPr>
            <a:lstStyle/>
            <a:p>
              <a:pPr algn="ctr" defTabSz="6814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14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ч. 5</a:t>
              </a:r>
            </a:p>
            <a:p>
              <a:pPr algn="ctr" defTabSz="6814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ст.14.5</a:t>
              </a:r>
              <a:endParaRPr lang="ru-RU" sz="8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840447" y="3258431"/>
              <a:ext cx="7689479" cy="730125"/>
            </a:xfrm>
            <a:custGeom>
              <a:avLst/>
              <a:gdLst>
                <a:gd name="connsiteX0" fmla="*/ 121690 w 730125"/>
                <a:gd name="connsiteY0" fmla="*/ 0 h 7689479"/>
                <a:gd name="connsiteX1" fmla="*/ 608435 w 730125"/>
                <a:gd name="connsiteY1" fmla="*/ 0 h 7689479"/>
                <a:gd name="connsiteX2" fmla="*/ 694483 w 730125"/>
                <a:gd name="connsiteY2" fmla="*/ 35642 h 7689479"/>
                <a:gd name="connsiteX3" fmla="*/ 730125 w 730125"/>
                <a:gd name="connsiteY3" fmla="*/ 121690 h 7689479"/>
                <a:gd name="connsiteX4" fmla="*/ 730125 w 730125"/>
                <a:gd name="connsiteY4" fmla="*/ 7689479 h 7689479"/>
                <a:gd name="connsiteX5" fmla="*/ 730125 w 730125"/>
                <a:gd name="connsiteY5" fmla="*/ 7689479 h 7689479"/>
                <a:gd name="connsiteX6" fmla="*/ 730125 w 730125"/>
                <a:gd name="connsiteY6" fmla="*/ 7689479 h 7689479"/>
                <a:gd name="connsiteX7" fmla="*/ 0 w 730125"/>
                <a:gd name="connsiteY7" fmla="*/ 7689479 h 7689479"/>
                <a:gd name="connsiteX8" fmla="*/ 0 w 730125"/>
                <a:gd name="connsiteY8" fmla="*/ 7689479 h 7689479"/>
                <a:gd name="connsiteX9" fmla="*/ 0 w 730125"/>
                <a:gd name="connsiteY9" fmla="*/ 7689479 h 7689479"/>
                <a:gd name="connsiteX10" fmla="*/ 0 w 730125"/>
                <a:gd name="connsiteY10" fmla="*/ 121690 h 7689479"/>
                <a:gd name="connsiteX11" fmla="*/ 35642 w 730125"/>
                <a:gd name="connsiteY11" fmla="*/ 35642 h 7689479"/>
                <a:gd name="connsiteX12" fmla="*/ 121690 w 730125"/>
                <a:gd name="connsiteY12" fmla="*/ 0 h 768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125" h="7689479">
                  <a:moveTo>
                    <a:pt x="730125" y="1281606"/>
                  </a:moveTo>
                  <a:lnTo>
                    <a:pt x="730125" y="6407873"/>
                  </a:lnTo>
                  <a:cubicBezTo>
                    <a:pt x="730125" y="6747774"/>
                    <a:pt x="728908" y="7073762"/>
                    <a:pt x="726741" y="7314107"/>
                  </a:cubicBezTo>
                  <a:cubicBezTo>
                    <a:pt x="724574" y="7554452"/>
                    <a:pt x="721635" y="7689479"/>
                    <a:pt x="718570" y="7689479"/>
                  </a:cubicBezTo>
                  <a:lnTo>
                    <a:pt x="0" y="7689479"/>
                  </a:lnTo>
                  <a:lnTo>
                    <a:pt x="0" y="7689479"/>
                  </a:lnTo>
                  <a:lnTo>
                    <a:pt x="0" y="768947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18570" y="0"/>
                  </a:lnTo>
                  <a:cubicBezTo>
                    <a:pt x="721635" y="0"/>
                    <a:pt x="724574" y="135027"/>
                    <a:pt x="726741" y="375372"/>
                  </a:cubicBezTo>
                  <a:cubicBezTo>
                    <a:pt x="728908" y="615717"/>
                    <a:pt x="730125" y="941705"/>
                    <a:pt x="730125" y="128160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43262" rIns="43262" bIns="43262" numCol="1" spcCol="1270" anchor="ctr" anchorCtr="0">
              <a:noAutofit/>
            </a:bodyPr>
            <a:lstStyle/>
            <a:p>
              <a:pPr marL="219045" lvl="1" indent="-219045" defTabSz="68147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Непредставление организацией или ИП информации и документов по запросам налоговых органов 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представление таких информации и документов с нарушением сроков, установленных законодательством РФ о применении ККТ – предупреждение или административный штраф  в размере</a:t>
              </a:r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1 500 до 3 000 руб. для должностных лиц</a:t>
              </a:r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 5 000 до 10 000 руб. для юридических лиц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36387" y="4042519"/>
              <a:ext cx="509465" cy="959079"/>
            </a:xfrm>
            <a:custGeom>
              <a:avLst/>
              <a:gdLst>
                <a:gd name="connsiteX0" fmla="*/ 0 w 839687"/>
                <a:gd name="connsiteY0" fmla="*/ 0 h 509465"/>
                <a:gd name="connsiteX1" fmla="*/ 584955 w 839687"/>
                <a:gd name="connsiteY1" fmla="*/ 0 h 509465"/>
                <a:gd name="connsiteX2" fmla="*/ 839687 w 839687"/>
                <a:gd name="connsiteY2" fmla="*/ 254733 h 509465"/>
                <a:gd name="connsiteX3" fmla="*/ 584955 w 839687"/>
                <a:gd name="connsiteY3" fmla="*/ 509465 h 509465"/>
                <a:gd name="connsiteX4" fmla="*/ 0 w 839687"/>
                <a:gd name="connsiteY4" fmla="*/ 509465 h 509465"/>
                <a:gd name="connsiteX5" fmla="*/ 254733 w 839687"/>
                <a:gd name="connsiteY5" fmla="*/ 254733 h 509465"/>
                <a:gd name="connsiteX6" fmla="*/ 0 w 839687"/>
                <a:gd name="connsiteY6" fmla="*/ 0 h 50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9687" h="509465">
                  <a:moveTo>
                    <a:pt x="839687" y="0"/>
                  </a:moveTo>
                  <a:lnTo>
                    <a:pt x="839687" y="354911"/>
                  </a:lnTo>
                  <a:lnTo>
                    <a:pt x="419843" y="509465"/>
                  </a:lnTo>
                  <a:lnTo>
                    <a:pt x="0" y="354911"/>
                  </a:lnTo>
                  <a:lnTo>
                    <a:pt x="0" y="0"/>
                  </a:lnTo>
                  <a:lnTo>
                    <a:pt x="419843" y="154555"/>
                  </a:lnTo>
                  <a:lnTo>
                    <a:pt x="8396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259813" rIns="5079" bIns="259812" numCol="1" spcCol="1270" anchor="ctr" anchorCtr="0">
              <a:noAutofit/>
            </a:bodyPr>
            <a:lstStyle/>
            <a:p>
              <a:pPr algn="ctr" defTabSz="4543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ч. 6 </a:t>
              </a:r>
            </a:p>
            <a:p>
              <a:pPr algn="ctr" defTabSz="4543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ст.14.5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42414" y="4014942"/>
              <a:ext cx="7659144" cy="986657"/>
            </a:xfrm>
            <a:custGeom>
              <a:avLst/>
              <a:gdLst>
                <a:gd name="connsiteX0" fmla="*/ 149578 w 897447"/>
                <a:gd name="connsiteY0" fmla="*/ 0 h 7621975"/>
                <a:gd name="connsiteX1" fmla="*/ 747869 w 897447"/>
                <a:gd name="connsiteY1" fmla="*/ 0 h 7621975"/>
                <a:gd name="connsiteX2" fmla="*/ 853637 w 897447"/>
                <a:gd name="connsiteY2" fmla="*/ 43811 h 7621975"/>
                <a:gd name="connsiteX3" fmla="*/ 897447 w 897447"/>
                <a:gd name="connsiteY3" fmla="*/ 149579 h 7621975"/>
                <a:gd name="connsiteX4" fmla="*/ 897447 w 897447"/>
                <a:gd name="connsiteY4" fmla="*/ 7621975 h 7621975"/>
                <a:gd name="connsiteX5" fmla="*/ 897447 w 897447"/>
                <a:gd name="connsiteY5" fmla="*/ 7621975 h 7621975"/>
                <a:gd name="connsiteX6" fmla="*/ 897447 w 897447"/>
                <a:gd name="connsiteY6" fmla="*/ 7621975 h 7621975"/>
                <a:gd name="connsiteX7" fmla="*/ 0 w 897447"/>
                <a:gd name="connsiteY7" fmla="*/ 7621975 h 7621975"/>
                <a:gd name="connsiteX8" fmla="*/ 0 w 897447"/>
                <a:gd name="connsiteY8" fmla="*/ 7621975 h 7621975"/>
                <a:gd name="connsiteX9" fmla="*/ 0 w 897447"/>
                <a:gd name="connsiteY9" fmla="*/ 7621975 h 7621975"/>
                <a:gd name="connsiteX10" fmla="*/ 0 w 897447"/>
                <a:gd name="connsiteY10" fmla="*/ 149578 h 7621975"/>
                <a:gd name="connsiteX11" fmla="*/ 43811 w 897447"/>
                <a:gd name="connsiteY11" fmla="*/ 43810 h 7621975"/>
                <a:gd name="connsiteX12" fmla="*/ 149579 w 897447"/>
                <a:gd name="connsiteY12" fmla="*/ 0 h 7621975"/>
                <a:gd name="connsiteX13" fmla="*/ 149578 w 897447"/>
                <a:gd name="connsiteY13" fmla="*/ 0 h 762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7447" h="7621975">
                  <a:moveTo>
                    <a:pt x="897447" y="1270359"/>
                  </a:moveTo>
                  <a:lnTo>
                    <a:pt x="897447" y="6351616"/>
                  </a:lnTo>
                  <a:cubicBezTo>
                    <a:pt x="897447" y="6688540"/>
                    <a:pt x="895591" y="7011654"/>
                    <a:pt x="892288" y="7249899"/>
                  </a:cubicBezTo>
                  <a:cubicBezTo>
                    <a:pt x="888986" y="7488135"/>
                    <a:pt x="884506" y="7621975"/>
                    <a:pt x="879835" y="7621975"/>
                  </a:cubicBezTo>
                  <a:lnTo>
                    <a:pt x="0" y="7621975"/>
                  </a:lnTo>
                  <a:lnTo>
                    <a:pt x="0" y="7621975"/>
                  </a:lnTo>
                  <a:lnTo>
                    <a:pt x="0" y="76219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79835" y="0"/>
                  </a:lnTo>
                  <a:cubicBezTo>
                    <a:pt x="884506" y="0"/>
                    <a:pt x="888986" y="133840"/>
                    <a:pt x="892289" y="372085"/>
                  </a:cubicBezTo>
                  <a:cubicBezTo>
                    <a:pt x="895591" y="610321"/>
                    <a:pt x="897447" y="933443"/>
                    <a:pt x="897447" y="1270367"/>
                  </a:cubicBezTo>
                  <a:lnTo>
                    <a:pt x="897447" y="1270359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43810" rIns="51430" bIns="43811" numCol="1" spcCol="1270" anchor="ctr" anchorCtr="0">
              <a:noAutofit/>
            </a:bodyPr>
            <a:lstStyle/>
            <a:p>
              <a:pPr marL="219045" lvl="1" indent="-219045" defTabSz="68147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Ненаправление организацией или ИП при применении ККТ покупателю (клиенту) кассового чека или БСО 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электронной форме либо </a:t>
              </a:r>
              <a:r>
                <a:rPr lang="ru-RU" sz="1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непередача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указанных документов на бумажном носителе покупателю (клиенту) по его требованию в случаях, предусмотренных законодательством РФ о применении ККТ – предупреждение или административный штраф в размере</a:t>
              </a:r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2 000 руб. для должностных лиц</a:t>
              </a:r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10 000 руб. для юридических лиц</a:t>
              </a: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856" y="187567"/>
            <a:ext cx="8992418" cy="54055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 налогоплательщиков</a:t>
            </a:r>
            <a:r>
              <a:rPr lang="ru-RU" sz="4000" dirty="0">
                <a:solidFill>
                  <a:schemeClr val="tx2"/>
                </a:solidFill>
              </a:rPr>
              <a:t/>
            </a:r>
            <a:br>
              <a:rPr lang="ru-RU" sz="4000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34586" y="6660952"/>
            <a:ext cx="724718" cy="696627"/>
          </a:xfrm>
          <a:prstGeom prst="rect">
            <a:avLst/>
          </a:prstGeom>
        </p:spPr>
        <p:txBody>
          <a:bodyPr/>
          <a:lstStyle/>
          <a:p>
            <a:pPr algn="ctr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algn="ctr"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855853"/>
              </p:ext>
            </p:extLst>
          </p:nvPr>
        </p:nvGraphicFramePr>
        <p:xfrm>
          <a:off x="777702" y="1971305"/>
          <a:ext cx="8970771" cy="5336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0771"/>
              </a:tblGrid>
              <a:tr h="1040811">
                <a:tc>
                  <a:txBody>
                    <a:bodyPr/>
                    <a:lstStyle/>
                    <a:p>
                      <a:pPr marL="171450" marR="0" lvl="0" indent="-1714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проекте  (возможности, преимущества, основные положения, нормативные документы, сроки перехода)</a:t>
                      </a: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2639">
                <a:tc>
                  <a:txBody>
                    <a:bodyPr/>
                    <a:lstStyle/>
                    <a:p>
                      <a:pPr marL="171450" marR="0" lvl="0" indent="-1714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Реестр контрольно-кассовой техники  (166 моделей)</a:t>
                      </a: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504">
                <a:tc>
                  <a:txBody>
                    <a:bodyPr/>
                    <a:lstStyle/>
                    <a:p>
                      <a:pPr marL="171450" marR="0" lvl="0" indent="-1714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Реестр фискальных накопителей (18 моделей)</a:t>
                      </a: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6386">
                <a:tc>
                  <a:txBody>
                    <a:bodyPr/>
                    <a:lstStyle/>
                    <a:p>
                      <a:pPr marL="171450" marR="0" lvl="0" indent="-1714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Реестр экспертных организаций  (</a:t>
                      </a:r>
                      <a:r>
                        <a:rPr lang="en-US" sz="21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1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организаций)</a:t>
                      </a: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7339">
                <a:tc>
                  <a:txBody>
                    <a:bodyPr/>
                    <a:lstStyle/>
                    <a:p>
                      <a:pPr marL="171450" marR="0" lvl="0" indent="-1714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 операторов фискальных данных (20 организаций) </a:t>
                      </a: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23600">
                <a:tc>
                  <a:txBody>
                    <a:bodyPr/>
                    <a:lstStyle/>
                    <a:p>
                      <a:pPr marL="171450" marR="0" lvl="0" indent="-1714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Видеоролики: регистрация ККТ в ФНС , ОФД, настройка ККТ и печать первого чека, пройти тест  «Нужна ли мне касса», часто задаваемые вопросы</a:t>
                      </a: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51275">
                <a:tc>
                  <a:txBody>
                    <a:bodyPr/>
                    <a:lstStyle/>
                    <a:p>
                      <a:pPr marL="171450" marR="0" lvl="0" indent="-1714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сайте </a:t>
                      </a:r>
                      <a:r>
                        <a:rPr lang="en-US" sz="2100" b="1" u="none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www</a:t>
                      </a:r>
                      <a:r>
                        <a:rPr lang="ru-RU" sz="2100" b="1" u="none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2100" b="1" u="none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nalog</a:t>
                      </a:r>
                      <a:r>
                        <a:rPr lang="ru-RU" sz="2100" b="1" u="none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2100" b="1" u="none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ru</a:t>
                      </a:r>
                      <a:r>
                        <a:rPr lang="en-US" sz="2100" b="1" u="none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b="1" u="none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Забайкальского края  размещен список ответственных лиц с указанием контактных телефонов для связи</a:t>
                      </a: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702" y="475013"/>
            <a:ext cx="8970771" cy="14962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ФНС России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www.nalog.ru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разделе «Новый порядок применения контрольно-кассовой техники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02005" y="3230732"/>
            <a:ext cx="9089390" cy="128933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1314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814" y="349151"/>
            <a:ext cx="8999121" cy="120456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Нормативная база, регулирующая применение ККТ в РФ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8392534"/>
              </p:ext>
            </p:extLst>
          </p:nvPr>
        </p:nvGraphicFramePr>
        <p:xfrm>
          <a:off x="763816" y="1683287"/>
          <a:ext cx="2834747" cy="558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7"/>
              </a:tblGrid>
              <a:tr h="1059913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 </a:t>
                      </a:r>
                    </a:p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22.05.2003  </a:t>
                      </a:r>
                    </a:p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54-ФЗ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</a:t>
                      </a:r>
                    </a:p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 03.07.2016  </a:t>
                      </a:r>
                    </a:p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290-ФЗ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8176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</a:t>
                      </a:r>
                    </a:p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27.11.2017  </a:t>
                      </a:r>
                    </a:p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337-ФЗ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21278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</a:t>
                      </a:r>
                    </a:p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03.07.2018 </a:t>
                      </a:r>
                    </a:p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192-ФЗ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8715625"/>
              </p:ext>
            </p:extLst>
          </p:nvPr>
        </p:nvGraphicFramePr>
        <p:xfrm>
          <a:off x="3589488" y="1683287"/>
          <a:ext cx="6145966" cy="558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5966"/>
              </a:tblGrid>
              <a:tr h="1059913">
                <a:tc>
                  <a:txBody>
                    <a:bodyPr/>
                    <a:lstStyle/>
                    <a:p>
                      <a:pPr marL="0" marR="0" lvl="0" indent="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</a:t>
                      </a:r>
                      <a:r>
                        <a:rPr lang="ru-RU" sz="21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применении</a:t>
                      </a:r>
                      <a:r>
                        <a:rPr lang="ru-RU" sz="19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контрольно-кассовой техники при осуществлении расчетов в Российской Федерации»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90115">
                <a:tc>
                  <a:txBody>
                    <a:bodyPr/>
                    <a:lstStyle/>
                    <a:p>
                      <a:pPr marL="0" marR="0" lvl="0" indent="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«О внесении изменений в Федеральный закон «О применении контрольно-кассовой техники при осуществлении расчетов в Российской Федерации» и отдельные законодательные акты Российской Федерации»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1120">
                <a:tc>
                  <a:txBody>
                    <a:bodyPr/>
                    <a:lstStyle/>
                    <a:p>
                      <a:pPr marL="0" marR="0" lvl="0" indent="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«О внесении изменений в статью 7 Федерального закона  «О внесении изменений в Федеральный закон «О применении контрольно-кассовой техники при осуществлении расчетов в Российской Федерации» и отдельные законодательные акты Российской Федерации»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49379">
                <a:tc>
                  <a:txBody>
                    <a:bodyPr/>
                    <a:lstStyle/>
                    <a:p>
                      <a:pPr marL="0" marR="0" lvl="0" indent="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«О внесении изменений в отдельные законодательные акты Российской Федерации»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157118"/>
            <a:ext cx="10693400" cy="16668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Преимущества. Что дает новая система?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t="28256" r="3314" b="5411"/>
          <a:stretch>
            <a:fillRect/>
          </a:stretch>
        </p:blipFill>
        <p:spPr>
          <a:xfrm>
            <a:off x="819489" y="1975425"/>
            <a:ext cx="8953781" cy="5382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002"/>
            <a:ext cx="10693400" cy="59202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405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29772"/>
              </p:ext>
            </p:extLst>
          </p:nvPr>
        </p:nvGraphicFramePr>
        <p:xfrm>
          <a:off x="791591" y="4704786"/>
          <a:ext cx="8929682" cy="2569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682"/>
              </a:tblGrid>
              <a:tr h="745988">
                <a:tc>
                  <a:txBody>
                    <a:bodyPr/>
                    <a:lstStyle/>
                    <a:p>
                      <a:pPr marL="171450" marR="0" indent="-171450" algn="just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 регистрационные действия с кассовыми аппаратами – зарегистрировать, перерегистрировать или снять с учета без посещения ИФНС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8145">
                <a:tc>
                  <a:txBody>
                    <a:bodyPr/>
                    <a:lstStyle/>
                    <a:p>
                      <a:pPr marL="171450" marR="0" indent="-171450" algn="just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Обращаться в налоговые органы, предоставлять различную информацию и документы, получать запросы и сообщения налоговых органов</a:t>
                      </a:r>
                      <a:endParaRPr lang="en-US" sz="1800" b="1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75380">
                <a:tc>
                  <a:txBody>
                    <a:bodyPr/>
                    <a:lstStyle/>
                    <a:p>
                      <a:pPr marL="171450" marR="0" lvl="0" indent="-171450" algn="just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Получать информацию о производителях ККТ и фискальных накопителей, экспертных организациях, а также операторах фискальных данных и соискателях разрешения на обработку фискальных данных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702" y="250089"/>
            <a:ext cx="8957751" cy="8127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Личный кабинет ККТ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4" y="1062875"/>
            <a:ext cx="8957750" cy="36419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30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62028" y="479706"/>
            <a:ext cx="8749096" cy="121919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Этапы перехода на новый порядок применения ККТ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Рисунок 5" descr="webkkt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8" y="1530150"/>
            <a:ext cx="8749097" cy="56286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05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116270"/>
              </p:ext>
            </p:extLst>
          </p:nvPr>
        </p:nvGraphicFramePr>
        <p:xfrm>
          <a:off x="760021" y="1030210"/>
          <a:ext cx="9125157" cy="613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5157"/>
              </a:tblGrid>
              <a:tr h="1657877">
                <a:tc>
                  <a:txBody>
                    <a:bodyPr/>
                    <a:lstStyle/>
                    <a:p>
                      <a:pPr marL="285750" marR="0" indent="-28575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Организации и индивидуальные предприниматели при выполнении работ,  оказании  услуг населению независимо от применяемого режима налогообложения (за исключением услуг общественного питания с привлечением наемных работников)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57877">
                <a:tc>
                  <a:txBody>
                    <a:bodyPr/>
                    <a:lstStyle/>
                    <a:p>
                      <a:pPr marL="171450" indent="-171450" algn="just">
                        <a:buFont typeface="Wingdings" pitchFamily="2" charset="2"/>
                        <a:buChar char="§"/>
                      </a:pP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Организации и индивидуальные предприниматели, применяющие ЕНВД, а также индивидуальные</a:t>
                      </a:r>
                      <a:r>
                        <a:rPr lang="ru-RU" sz="2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предприниматели, применяющие </a:t>
                      </a: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патент, осуществляющие деятельность в сферах  розничной торговли или общественного питания, не имеющие  наемных работников</a:t>
                      </a:r>
                    </a:p>
                    <a:p>
                      <a:pPr marL="171450" indent="-171450" algn="just">
                        <a:buFont typeface="Wingdings" pitchFamily="2" charset="2"/>
                        <a:buChar char="§"/>
                      </a:pP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4225"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Организации и индивидуальные предприниматели, осуществляющие безналичные расчеты с физическими лицами, </a:t>
                      </a:r>
                      <a:r>
                        <a:rPr lang="ru-RU" sz="2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являющимися индивидуальными предпринимателями</a:t>
                      </a:r>
                      <a:endParaRPr lang="ru-RU" sz="21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4225"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предприниматели, </a:t>
                      </a:r>
                      <a:r>
                        <a:rPr lang="ru-RU" sz="2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ведущие деятельность с использованием торговых автоматов, не имеющие  наемных работников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0021" y="240954"/>
            <a:ext cx="9125157" cy="78925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Кто обязан применять ККТ с 01.07.2019?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387222"/>
              </p:ext>
            </p:extLst>
          </p:nvPr>
        </p:nvGraphicFramePr>
        <p:xfrm>
          <a:off x="749928" y="1187107"/>
          <a:ext cx="9047215" cy="606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966"/>
                <a:gridCol w="2408397"/>
                <a:gridCol w="1655095"/>
                <a:gridCol w="3183757"/>
              </a:tblGrid>
              <a:tr h="1116706">
                <a:tc rowSpan="5"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5900" smtClean="0">
                          <a:latin typeface="Times New Roman" pitchFamily="18" charset="0"/>
                          <a:cs typeface="Times New Roman" pitchFamily="18" charset="0"/>
                        </a:rPr>
                        <a:t>36 </a:t>
                      </a:r>
                      <a:r>
                        <a:rPr lang="ru-RU" sz="59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5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Пользователи,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оказывающие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населению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59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algn="ctr"/>
                      <a:r>
                        <a:rPr lang="ru-RU" sz="59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algn="ctr"/>
                      <a:r>
                        <a:rPr lang="ru-RU" sz="59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algn="ctr"/>
                      <a:r>
                        <a:rPr lang="ru-RU" sz="59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5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подакцизных товаров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1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Совмещение специального режима налогообложения и общей системы налогообложения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ЕСХН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Сезонный и временный характер работ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67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ЕНВД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ККТ используется в автономном режиме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27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ПСН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Банковские платежные агенты и (или) платежные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агенты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9927" y="279320"/>
            <a:ext cx="9047215" cy="9077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Какой фискальный накопитель подходит по закону?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4548" y="244407"/>
            <a:ext cx="8940904" cy="1256935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Сроки наступления обязанности применения ККТ при безналичных расчетах с физическими лицами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390019"/>
              </p:ext>
            </p:extLst>
          </p:nvPr>
        </p:nvGraphicFramePr>
        <p:xfrm>
          <a:off x="840953" y="1501342"/>
          <a:ext cx="8954499" cy="5722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8173"/>
                <a:gridCol w="1626326"/>
              </a:tblGrid>
              <a:tr h="75152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Физическое лицо рассчитывается платежной картой,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н-р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расчетной, кредитной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01.07.2017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58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лицо рассчитывается электронными средствами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платежа (ЭСП), н-р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Сбербанк-онлайн, расчеты через «Личный кабинет» на сайте организации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01.07.2018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474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лицо рассчитывается через кассу кредитной организации по платежному поручению или квитанции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01.07.2019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636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лицо рассчитывается  за жилое помещение и коммунальные услуги, включая взносы на капитальный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ремонт, осуществляет зачет и возврат предварительной оплаты и (или) авансов, получает займы для оплаты товаров (работ, услуг) и иного встречного предоставления (независимо от способа оплаты)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01.07.2019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108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лицо погашает займы, полученные для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оплаты товаров (работ, услуг) (независимо от способа оплаты)</a:t>
                      </a:r>
                    </a:p>
                  </a:txBody>
                  <a:tcPr marL="106934" marR="106934" marT="67211" marB="6721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03.07.2018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2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385891"/>
              </p:ext>
            </p:extLst>
          </p:nvPr>
        </p:nvGraphicFramePr>
        <p:xfrm>
          <a:off x="805478" y="1525169"/>
          <a:ext cx="8957458" cy="542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7458"/>
              </a:tblGrid>
              <a:tr h="11620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1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Любой вид банковских платежных карт (расчетная, кредитная, предоплаченная)</a:t>
                      </a:r>
                      <a:endParaRPr lang="ru-RU" sz="21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745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1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Онлайн-платежи (Сбербанк-онлайн,  Альфа-Клик,  Промсвязьбанк и др.)</a:t>
                      </a:r>
                      <a:endParaRPr lang="ru-RU" sz="21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745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1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Электронные кошельки (</a:t>
                      </a:r>
                      <a:r>
                        <a:rPr lang="ru-RU" sz="2100" b="1" u="non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ЯндексДеньги</a:t>
                      </a:r>
                      <a:r>
                        <a:rPr lang="ru-RU" sz="21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 </a:t>
                      </a:r>
                      <a:r>
                        <a:rPr lang="en-US" sz="21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QIWI</a:t>
                      </a:r>
                      <a:r>
                        <a:rPr lang="ru-RU" sz="21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 </a:t>
                      </a:r>
                      <a:r>
                        <a:rPr lang="en-US" sz="2100" b="1" u="non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WebMoney</a:t>
                      </a:r>
                      <a:r>
                        <a:rPr lang="ru-RU" sz="21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1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3758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1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Банковские переводы через онлайн-банкинг (систему дистанционного доступа к счету типа "Клиент-Банк")</a:t>
                      </a:r>
                      <a:endParaRPr lang="ru-RU" sz="21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47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1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(переводы) со счетов мобильных телефонов</a:t>
                      </a:r>
                      <a:endParaRPr lang="ru-RU" sz="21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67211" marB="672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5478" y="401522"/>
            <a:ext cx="8943571" cy="109982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Электронные средства платежа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17020</TotalTime>
  <Words>1327</Words>
  <Application>Microsoft Office PowerPoint</Application>
  <PresentationFormat>Произвольный</PresentationFormat>
  <Paragraphs>147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16</vt:i4>
      </vt:variant>
    </vt:vector>
  </HeadingPairs>
  <TitlesOfParts>
    <vt:vector size="33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12_Present_FNS2012_A4</vt:lpstr>
      <vt:lpstr>13_Present_FNS2012_A4</vt:lpstr>
      <vt:lpstr>Соблюдение обязательных требований законодательства о применении контрольно-кассовой техники.  Третий этап перехода на онлайн-кассы с 01.07.2019</vt:lpstr>
      <vt:lpstr>Нормативная база, регулирующая применение ККТ в РФ</vt:lpstr>
      <vt:lpstr>Преимущества. Что дает новая система?</vt:lpstr>
      <vt:lpstr>Личный кабинет ККТ</vt:lpstr>
      <vt:lpstr>Этапы перехода на новый порядок применения ККТ</vt:lpstr>
      <vt:lpstr>Кто обязан применять ККТ с 01.07.2019?  </vt:lpstr>
      <vt:lpstr>Какой фискальный накопитель подходит по закону?</vt:lpstr>
      <vt:lpstr>Сроки наступления обязанности применения ККТ при безналичных расчетах с физическими лицами</vt:lpstr>
      <vt:lpstr>Электронные средства платежа</vt:lpstr>
      <vt:lpstr>Способы передачи кассового чека (бланка строгой отчетности) при безналичных расчетах  с физическими лицами</vt:lpstr>
      <vt:lpstr>В каких случаях у организаций и индивидуальных предпринимателей отсутствует обязанность применять ККТ?</vt:lpstr>
      <vt:lpstr>Отображение на кассовом чеке QR-кода</vt:lpstr>
      <vt:lpstr>Последние изменения, внесенные в основной закон о применении контрольно-кассовой техники  (в ред. Федеральных законов: от 03.07.2018 № 192-ФЗ и от  03.08.2018 № 303-ФЗ)</vt:lpstr>
      <vt:lpstr> Административная ответственность налогоплательщиков  </vt:lpstr>
      <vt:lpstr>Сайт ФНС России www.nalog.ru  в разделе «Новый порядок применения контрольно-кассовой техники»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Гаева Людмила Валерьевна</cp:lastModifiedBy>
  <cp:revision>1051</cp:revision>
  <cp:lastPrinted>2019-02-25T03:43:17Z</cp:lastPrinted>
  <dcterms:created xsi:type="dcterms:W3CDTF">2014-02-04T14:06:09Z</dcterms:created>
  <dcterms:modified xsi:type="dcterms:W3CDTF">2019-02-25T08:50:19Z</dcterms:modified>
</cp:coreProperties>
</file>