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9" r:id="rId2"/>
    <p:sldId id="301" r:id="rId3"/>
    <p:sldId id="300" r:id="rId4"/>
    <p:sldId id="307" r:id="rId5"/>
    <p:sldId id="304" r:id="rId6"/>
    <p:sldId id="306" r:id="rId7"/>
    <p:sldId id="305" r:id="rId8"/>
    <p:sldId id="295" r:id="rId9"/>
    <p:sldId id="310" r:id="rId10"/>
    <p:sldId id="311" r:id="rId11"/>
    <p:sldId id="312" r:id="rId12"/>
    <p:sldId id="309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2AE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652C-2DAA-4A02-B377-35A159B113BB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BBA4-32D3-441D-AB8A-EF554CB00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BA4-32D3-441D-AB8A-EF554CB009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3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4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65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4876" indent="-281676" defTabSz="10165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425" indent="-225027" defTabSz="10165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625" indent="-225027" defTabSz="10165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823" indent="-225027" defTabSz="101655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1022" indent="-225027" defTabSz="101655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4219" indent="-225027" defTabSz="101655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7419" indent="-225027" defTabSz="101655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0619" indent="-225027" defTabSz="101655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CEB274-A865-48A6-988A-EA61DC84A148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7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BA4-32D3-441D-AB8A-EF554CB009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1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BA4-32D3-441D-AB8A-EF554CB009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4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_work\ФНС России Фирм_Стиль\полиграфия-дизайн\Презентация_PP_16-9\present_b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_work\ФНС России Фирм_Стиль\полиграфия-дизайн\Презентация_PP_16-9\present-b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26652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0413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10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78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3B65-EF47-4B37-A963-95CB4B718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9392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B7C-F635-404B-BC52-AE943B1C6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2705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BE09-317B-478B-B01D-B7227BA0D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481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9" y="5126567"/>
            <a:ext cx="923925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745067"/>
            <a:ext cx="7548638" cy="1261535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DA30-55B3-401E-AD1A-0388A54ACF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46633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503E-3A9A-440F-82F9-5AA358295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_work\ФНС России Фирм_Стиль\ФНС_логотип_и_шрифты\ФНС_логотип\Герб_вектор_4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123951"/>
            <a:ext cx="1511300" cy="2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9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794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9" y="5126567"/>
            <a:ext cx="923925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3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BB46-5409-407E-8432-2866508A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680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1280-2B11-44E2-A3E9-DBE3349AD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7415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077B-7FA0-40AD-8201-09C542E6F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742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6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92154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67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5326-454B-4BD2-8E5D-92852CB20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298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3755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3505-D2E8-40B7-A171-20898F2A4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6359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745068"/>
            <a:ext cx="7632700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989667"/>
            <a:ext cx="76327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9" y="5865284"/>
            <a:ext cx="504825" cy="6836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9FAED-7279-4EC1-B23B-F737F2C4B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1079562" y="6160591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5AA9"/>
                </a:solidFill>
                <a:latin typeface="+mj-lt"/>
                <a:cs typeface="Times New Roman" pitchFamily="18" charset="0"/>
              </a:rPr>
              <a:t>14 октября 2020 года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964727" y="2200508"/>
            <a:ext cx="7790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</a:rPr>
              <a:t>Новый специальный налоговый режим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07504" y="1860746"/>
            <a:ext cx="9145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8A8C8E"/>
                </a:solidFill>
                <a:latin typeface="+mj-lt"/>
                <a:cs typeface="Times New Roman" pitchFamily="18" charset="0"/>
              </a:rPr>
              <a:t>УПРАВЛЕНИЕ ФЕДЕРАЛЬНОЙ НАЛОГОВОЙ </a:t>
            </a:r>
            <a:r>
              <a:rPr lang="ru-RU" sz="1600" b="1" dirty="0" smtClean="0">
                <a:solidFill>
                  <a:srgbClr val="8A8C8E"/>
                </a:solidFill>
                <a:latin typeface="+mj-lt"/>
                <a:cs typeface="Times New Roman" pitchFamily="18" charset="0"/>
              </a:rPr>
              <a:t>СЛУЖБЫ </a:t>
            </a:r>
            <a:r>
              <a:rPr lang="ru-RU" sz="1600" b="1" dirty="0">
                <a:solidFill>
                  <a:srgbClr val="8A8C8E"/>
                </a:solidFill>
                <a:latin typeface="+mj-lt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8A8C8E"/>
                </a:solidFill>
                <a:latin typeface="+mj-lt"/>
                <a:cs typeface="Times New Roman" pitchFamily="18" charset="0"/>
              </a:rPr>
              <a:t>О ЗАБАБЙКАЛЬСКОМУ КРАЮ</a:t>
            </a:r>
            <a:endParaRPr lang="ru-RU" sz="1600" b="1" dirty="0">
              <a:solidFill>
                <a:srgbClr val="8A8C8E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3" descr="D:\_work\ФНС России Фирм_Стиль\ФНС_логотип_и_шрифты\ФНС_логотип\FNS_Gerb_CMYK_px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12" y="476672"/>
            <a:ext cx="118575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7866" t="8944" r="17041" b="5817"/>
          <a:stretch/>
        </p:blipFill>
        <p:spPr bwMode="auto">
          <a:xfrm>
            <a:off x="2411760" y="2785283"/>
            <a:ext cx="4752528" cy="3185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73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7128" y="721365"/>
            <a:ext cx="7555425" cy="809472"/>
            <a:chOff x="2441435" y="408696"/>
            <a:chExt cx="6523053" cy="809472"/>
          </a:xfrm>
        </p:grpSpPr>
        <p:pic>
          <p:nvPicPr>
            <p:cNvPr id="6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435" y="412737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3275856" y="408696"/>
              <a:ext cx="5688632" cy="809472"/>
              <a:chOff x="3131840" y="404665"/>
              <a:chExt cx="5688632" cy="1152127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3131840" y="404665"/>
                <a:ext cx="5688632" cy="50022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9515" y="2070192"/>
            <a:ext cx="7642744" cy="1244807"/>
            <a:chOff x="2254159" y="42122"/>
            <a:chExt cx="7726405" cy="1176045"/>
          </a:xfrm>
        </p:grpSpPr>
        <p:pic>
          <p:nvPicPr>
            <p:cNvPr id="12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159" y="193499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3241920" y="42122"/>
              <a:ext cx="6738644" cy="1176045"/>
              <a:chOff x="3097904" y="-117084"/>
              <a:chExt cx="6738644" cy="167387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097904" y="-117084"/>
                <a:ext cx="6738644" cy="1068107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2411760" y="1176692"/>
            <a:ext cx="5766464" cy="6410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Мобильное приложение «Мой налог» - программное обеспечение ФНС </a:t>
            </a:r>
            <a:r>
              <a:rPr lang="ru-RU" sz="1400" dirty="0" smtClean="0"/>
              <a:t>России, которое сопровождается на федеральном уровне.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19652" y="2981142"/>
            <a:ext cx="6582275" cy="135129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Нет. Федеральный закон  от 27.11.2018 № 422-ФЗ «О проведении эксперимента по установлению специального налогового режима «Налог на профессиональный доход</a:t>
            </a:r>
            <a:r>
              <a:rPr lang="ru-RU" sz="1400" dirty="0" smtClean="0"/>
              <a:t>» </a:t>
            </a:r>
            <a:r>
              <a:rPr lang="ru-RU" sz="1400" dirty="0"/>
              <a:t> </a:t>
            </a:r>
            <a:r>
              <a:rPr lang="ru-RU" sz="1400" dirty="0" smtClean="0"/>
              <a:t>(далее- Закон </a:t>
            </a:r>
            <a:r>
              <a:rPr lang="ru-RU" sz="1400" dirty="0"/>
              <a:t>№ </a:t>
            </a:r>
            <a:r>
              <a:rPr lang="ru-RU" sz="1400" dirty="0" smtClean="0"/>
              <a:t>422-ФЗ) содержит запрет на применение НПД лицами, осуществляющими </a:t>
            </a:r>
            <a:r>
              <a:rPr lang="ru-RU" sz="1400" dirty="0"/>
              <a:t>перепродажу товаров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02430" y="4520602"/>
            <a:ext cx="7653732" cy="852946"/>
            <a:chOff x="2314253" y="408696"/>
            <a:chExt cx="7737513" cy="837230"/>
          </a:xfrm>
        </p:grpSpPr>
        <p:pic>
          <p:nvPicPr>
            <p:cNvPr id="29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253" y="462968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3275856" y="408696"/>
              <a:ext cx="6775910" cy="809471"/>
              <a:chOff x="3131840" y="404665"/>
              <a:chExt cx="6775910" cy="1152127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131840" y="404665"/>
                <a:ext cx="6775910" cy="81186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99443" y="5300968"/>
            <a:ext cx="5342123" cy="7497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79977" y="5192451"/>
            <a:ext cx="6576185" cy="81949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Нет, </a:t>
            </a:r>
            <a:r>
              <a:rPr lang="ru-RU" sz="1400" dirty="0"/>
              <a:t>не обязательно, поскольку налогоплательщиками НПД могут быть </a:t>
            </a:r>
            <a:r>
              <a:rPr lang="ru-RU" sz="1400" dirty="0" smtClean="0"/>
              <a:t>, в </a:t>
            </a:r>
            <a:r>
              <a:rPr lang="ru-RU" sz="1400" dirty="0"/>
              <a:t>том числе </a:t>
            </a:r>
            <a:r>
              <a:rPr lang="ru-RU" sz="1400" dirty="0" smtClean="0"/>
              <a:t> и индивидуальные </a:t>
            </a:r>
            <a:r>
              <a:rPr lang="ru-RU" sz="1400" dirty="0"/>
              <a:t>предприниматели (ч. 1 ст. 4 Закона № 422-ФЗ).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3834" y="2075243"/>
            <a:ext cx="6303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- Я</a:t>
            </a:r>
            <a:r>
              <a:rPr lang="ru-RU" sz="1600" dirty="0"/>
              <a:t>, являюсь продавцом, оказываю услуги ИП по продаже его товара, могу ли я встать на учет как </a:t>
            </a:r>
            <a:r>
              <a:rPr lang="ru-RU" sz="1600" dirty="0" err="1"/>
              <a:t>самозанятый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   - Можно </a:t>
            </a:r>
            <a:r>
              <a:rPr lang="ru-RU" sz="1600" dirty="0"/>
              <a:t>ли оформиться ИП торговля?</a:t>
            </a:r>
          </a:p>
          <a:p>
            <a:pPr lvl="0" algn="ctr"/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3361" y="4556005"/>
            <a:ext cx="6173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При применении НПД ИП обязательно закрывать?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43403" y="721365"/>
            <a:ext cx="6405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Администрирует ли? в налоговый орган приложение «Мой налог»</a:t>
            </a:r>
          </a:p>
        </p:txBody>
      </p:sp>
    </p:spTree>
    <p:extLst>
      <p:ext uri="{BB962C8B-B14F-4D97-AF65-F5344CB8AC3E}">
        <p14:creationId xmlns:p14="http://schemas.microsoft.com/office/powerpoint/2010/main" val="2994642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236" y="428712"/>
            <a:ext cx="7653732" cy="886182"/>
            <a:chOff x="2314253" y="408696"/>
            <a:chExt cx="7737513" cy="837230"/>
          </a:xfrm>
        </p:grpSpPr>
        <p:pic>
          <p:nvPicPr>
            <p:cNvPr id="6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253" y="462968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3275856" y="408696"/>
              <a:ext cx="6775910" cy="809471"/>
              <a:chOff x="3131840" y="404665"/>
              <a:chExt cx="6775910" cy="1152127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3131840" y="404665"/>
                <a:ext cx="6775910" cy="81186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984070" y="493142"/>
            <a:ext cx="6620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dk1"/>
                </a:solidFill>
              </a:rPr>
              <a:t>Можно ли сдавать в аренду коммерческую недвижимость?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73501" y="1124744"/>
            <a:ext cx="5569467" cy="87052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Нет, </a:t>
            </a:r>
            <a:r>
              <a:rPr lang="ru-RU" sz="1400" dirty="0" smtClean="0"/>
              <a:t>нельзя. </a:t>
            </a:r>
            <a:r>
              <a:rPr lang="ru-RU" sz="1400" dirty="0"/>
              <a:t>Доходы от передачи имущественных прав на недвижимое имущество (за исключением аренды (найма) жилых помещений) не могут быть отражены в рамках этого специального режима.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04323" y="2086194"/>
            <a:ext cx="7699241" cy="936104"/>
            <a:chOff x="2441435" y="408696"/>
            <a:chExt cx="6523053" cy="809472"/>
          </a:xfrm>
        </p:grpSpPr>
        <p:pic>
          <p:nvPicPr>
            <p:cNvPr id="14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435" y="412737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3275856" y="408696"/>
              <a:ext cx="5688632" cy="809472"/>
              <a:chOff x="3131840" y="404665"/>
              <a:chExt cx="5688632" cy="1152127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131840" y="404665"/>
                <a:ext cx="5688632" cy="1152127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962381" y="2203206"/>
            <a:ext cx="6053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</a:rPr>
              <a:t>Может ли гражданин Украины без разрешения на временное проживание и вида на жительство оформиться, как </a:t>
            </a:r>
            <a:r>
              <a:rPr lang="ru-RU" sz="1400" dirty="0" err="1">
                <a:solidFill>
                  <a:schemeClr val="dk1"/>
                </a:solidFill>
              </a:rPr>
              <a:t>самозанятый</a:t>
            </a:r>
            <a:r>
              <a:rPr lang="ru-RU" sz="1400" dirty="0">
                <a:solidFill>
                  <a:schemeClr val="dk1"/>
                </a:solidFill>
              </a:rPr>
              <a:t>?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6528" y="3140968"/>
            <a:ext cx="5627036" cy="13756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Нет, не вправе. Применение налога на профессиональный доход иностранными гражданами, не являющимися гражданами государств – членов Евразийского экономического </a:t>
            </a:r>
            <a:r>
              <a:rPr lang="ru-RU" sz="1400" dirty="0" smtClean="0"/>
              <a:t>союза, законодательством  </a:t>
            </a:r>
            <a:r>
              <a:rPr lang="ru-RU" sz="1400" dirty="0"/>
              <a:t>не предусмотрено. (Государства ЕАЭС: Российская Федерация, Республика Беларусь, Республика Казахстан, Республика Армения и Киргизская Республика).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42248" y="4647210"/>
            <a:ext cx="7642744" cy="1244808"/>
            <a:chOff x="2254159" y="42121"/>
            <a:chExt cx="7726405" cy="1176046"/>
          </a:xfrm>
        </p:grpSpPr>
        <p:pic>
          <p:nvPicPr>
            <p:cNvPr id="22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159" y="193499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Группа 22"/>
            <p:cNvGrpSpPr/>
            <p:nvPr/>
          </p:nvGrpSpPr>
          <p:grpSpPr>
            <a:xfrm>
              <a:off x="3204654" y="42121"/>
              <a:ext cx="6775910" cy="1176046"/>
              <a:chOff x="3060638" y="-117085"/>
              <a:chExt cx="6775910" cy="1673877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3060638" y="-117085"/>
                <a:ext cx="6775910" cy="143399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815585" y="4820793"/>
            <a:ext cx="670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</a:rPr>
              <a:t>Можно ли арендовать помещение для осуществления деятельности? Можно ли оказывать услуги в арендованном помещении или только </a:t>
            </a:r>
          </a:p>
          <a:p>
            <a:r>
              <a:rPr lang="ru-RU" sz="1400" dirty="0">
                <a:solidFill>
                  <a:schemeClr val="dk1"/>
                </a:solidFill>
              </a:rPr>
              <a:t>у себя дома?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07930" y="5805264"/>
            <a:ext cx="5627036" cy="64807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Да, арендовать помещение можно. Закон </a:t>
            </a:r>
            <a:r>
              <a:rPr lang="ru-RU" sz="1400" dirty="0" smtClean="0"/>
              <a:t>422-ФЗ </a:t>
            </a:r>
          </a:p>
          <a:p>
            <a:pPr algn="ctr"/>
            <a:r>
              <a:rPr lang="ru-RU" sz="1400" dirty="0" smtClean="0"/>
              <a:t>подобного </a:t>
            </a:r>
            <a:r>
              <a:rPr lang="ru-RU" sz="1400" dirty="0"/>
              <a:t>рода ограничений не содержит.</a:t>
            </a:r>
          </a:p>
        </p:txBody>
      </p:sp>
    </p:spTree>
    <p:extLst>
      <p:ext uri="{BB962C8B-B14F-4D97-AF65-F5344CB8AC3E}">
        <p14:creationId xmlns:p14="http://schemas.microsoft.com/office/powerpoint/2010/main" val="1046561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59789" y="2928959"/>
            <a:ext cx="6578227" cy="837230"/>
            <a:chOff x="2314253" y="408696"/>
            <a:chExt cx="6650235" cy="837230"/>
          </a:xfrm>
        </p:grpSpPr>
        <p:pic>
          <p:nvPicPr>
            <p:cNvPr id="6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253" y="462968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3275856" y="408696"/>
              <a:ext cx="5688632" cy="809472"/>
              <a:chOff x="3131840" y="404665"/>
              <a:chExt cx="5688632" cy="1152127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3131840" y="404665"/>
                <a:ext cx="5688632" cy="968142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66497" y="4625683"/>
            <a:ext cx="6824324" cy="1107573"/>
            <a:chOff x="2283851" y="301136"/>
            <a:chExt cx="6680637" cy="917032"/>
          </a:xfrm>
        </p:grpSpPr>
        <p:pic>
          <p:nvPicPr>
            <p:cNvPr id="18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851" y="301136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3275856" y="408696"/>
              <a:ext cx="5688632" cy="809472"/>
              <a:chOff x="3131840" y="404665"/>
              <a:chExt cx="5688632" cy="1152127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131840" y="404665"/>
                <a:ext cx="5688632" cy="808210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3535939" y="556246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5717" y="404664"/>
            <a:ext cx="7704820" cy="782958"/>
            <a:chOff x="2314253" y="462968"/>
            <a:chExt cx="6650235" cy="782958"/>
          </a:xfrm>
        </p:grpSpPr>
        <p:pic>
          <p:nvPicPr>
            <p:cNvPr id="24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253" y="462968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3275856" y="509880"/>
              <a:ext cx="5688632" cy="708289"/>
              <a:chOff x="3131840" y="548680"/>
              <a:chExt cx="5688632" cy="1008112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3131840" y="555891"/>
                <a:ext cx="5688632" cy="81691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522955" y="3085964"/>
            <a:ext cx="5271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Есть ли разница, как </a:t>
            </a:r>
            <a:r>
              <a:rPr lang="ru-RU" sz="1400" dirty="0" err="1">
                <a:solidFill>
                  <a:schemeClr val="dk1"/>
                </a:solidFill>
              </a:rPr>
              <a:t>самозанятый</a:t>
            </a:r>
            <a:r>
              <a:rPr lang="ru-RU" sz="1400" dirty="0">
                <a:solidFill>
                  <a:schemeClr val="dk1"/>
                </a:solidFill>
              </a:rPr>
              <a:t> налогоплательщик получает оплату за услуги (наличным или безналичным способом)?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01846" y="3905751"/>
            <a:ext cx="5569467" cy="6178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Разницы нет, главное отражать все полученные доходы вне зависимости от способа их получения.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02158" y="4734781"/>
            <a:ext cx="540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Надо ли </a:t>
            </a:r>
            <a:r>
              <a:rPr lang="ru-RU" sz="1400" dirty="0" err="1" smtClean="0">
                <a:solidFill>
                  <a:schemeClr val="dk1"/>
                </a:solidFill>
              </a:rPr>
              <a:t>самозанятому</a:t>
            </a:r>
            <a:r>
              <a:rPr lang="ru-RU" sz="1400" dirty="0" smtClean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открывать расчетный счет или </a:t>
            </a:r>
            <a:r>
              <a:rPr lang="ru-RU" sz="1400" dirty="0" smtClean="0">
                <a:solidFill>
                  <a:schemeClr val="dk1"/>
                </a:solidFill>
              </a:rPr>
              <a:t>достаточно регистрации </a:t>
            </a:r>
            <a:r>
              <a:rPr lang="ru-RU" sz="1400" dirty="0">
                <a:solidFill>
                  <a:schemeClr val="dk1"/>
                </a:solidFill>
              </a:rPr>
              <a:t>в мобильном приложении «Мой налог»?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43808" y="5733256"/>
            <a:ext cx="5569467" cy="6178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Для регистрации в качестве налогоплательщика налога на профессиональный доход открывать расчетный счет «</a:t>
            </a:r>
            <a:r>
              <a:rPr lang="ru-RU" sz="1400" dirty="0" err="1"/>
              <a:t>самозанятому</a:t>
            </a:r>
            <a:r>
              <a:rPr lang="ru-RU" sz="1400" dirty="0"/>
              <a:t>» не требуется.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810154" y="508881"/>
            <a:ext cx="6170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Как уплата налога на профессиональный доход повлияет на будущую пенсию?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11255" y="1187622"/>
            <a:ext cx="6665201" cy="152129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рамках специального налогового режима «Налог на профессиональный доход» не предусмотрено обязательное отчисление в </a:t>
            </a:r>
            <a:r>
              <a:rPr lang="ru-RU" sz="1400" dirty="0" smtClean="0"/>
              <a:t>Пенсионный </a:t>
            </a:r>
            <a:r>
              <a:rPr lang="ru-RU" sz="1400" dirty="0"/>
              <a:t>фонд России, и пенсия в таком случае может быть только социальной. </a:t>
            </a:r>
          </a:p>
          <a:p>
            <a:pPr algn="ctr"/>
            <a:r>
              <a:rPr lang="ru-RU" sz="1400" dirty="0" smtClean="0"/>
              <a:t>При этом </a:t>
            </a:r>
            <a:r>
              <a:rPr lang="ru-RU" sz="1400" dirty="0"/>
              <a:t>налогоплательщик может добровольно вступить в правоотношения по обязательному пенсионному страхованию и отчислять денежные средства в </a:t>
            </a:r>
            <a:r>
              <a:rPr lang="ru-RU" sz="1400" dirty="0" smtClean="0"/>
              <a:t>Пенсионный </a:t>
            </a:r>
            <a:r>
              <a:rPr lang="ru-RU" sz="1400" dirty="0"/>
              <a:t>фонд России, т.е. откладывать для себя деньги на </a:t>
            </a:r>
            <a:r>
              <a:rPr lang="ru-RU" sz="1400" dirty="0" smtClean="0"/>
              <a:t>пенсию.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41169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952922" y="2792194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</a:rPr>
              <a:t>Благодарим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94088"/>
            <a:ext cx="19208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49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46906"/>
            <a:ext cx="4464496" cy="4520242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Деятельность </a:t>
            </a:r>
            <a:r>
              <a:rPr lang="ru-RU" sz="1400" dirty="0" err="1" smtClean="0">
                <a:solidFill>
                  <a:srgbClr val="FF0000"/>
                </a:solidFill>
              </a:rPr>
              <a:t>самозанятых</a:t>
            </a:r>
            <a:r>
              <a:rPr lang="ru-RU" sz="1400" dirty="0" smtClean="0">
                <a:solidFill>
                  <a:srgbClr val="FF0000"/>
                </a:solidFill>
              </a:rPr>
              <a:t> граждан  регулируется Федеральными законами:</a:t>
            </a:r>
          </a:p>
          <a:p>
            <a:pPr marL="741705" indent="-45720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№ 422-ФЗ от 27.11.2018 « О проведении эксперимента по установлению специального налогового режима "Налог на профессиональный доход" в городе федерального значения Москве, в Московской и Калужской областях, а также в Республике Татарстан (Татарстан)"</a:t>
            </a:r>
          </a:p>
          <a:p>
            <a:pPr marL="741705" indent="-45720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№425-ФЗ от 27.11.2018 «О внесении изменений в часть первую и вторую Налогового Кодекса Российской Федерации и отдельные законодательные акты Российской Федерации»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и Законом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Забайкальского края №1839-ЗЗК от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16.07.2020 «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введении на территории Забайкальского края специального налогового режима  «Налог на профессиональный доход" 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8638" cy="1261535"/>
          </a:xfrm>
        </p:spPr>
        <p:txBody>
          <a:bodyPr/>
          <a:lstStyle/>
          <a:p>
            <a:pPr lvl="0" algn="ctr"/>
            <a:r>
              <a:rPr lang="ru-RU" sz="1800" dirty="0">
                <a:solidFill>
                  <a:srgbClr val="FF0000"/>
                </a:solidFill>
              </a:rPr>
              <a:t>Цель введения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– легализация деятельности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самозанятых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граждан за счет создания соответствующих благоприятных условий в виде снятия основных барьеров и создания экономических основ для мотивации работы в рамках правого поля и выхода из серой зоны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43819" y="160829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НОРМАТИВНАЯ БАЗА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88024" y="1977628"/>
            <a:ext cx="0" cy="38276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3470" y="161648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ТЕХНИЧЕСКАЯ БАЗА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348880"/>
            <a:ext cx="3334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Онлайн -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платформа,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обеспечивающая работу мобильных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приложений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iOS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Android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вэб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-кабинета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«Мой налог»,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также открытых программных интерфейсов для интеграции с продуктами партнеров проекта.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935">
            <a:off x="4955952" y="4931646"/>
            <a:ext cx="9572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150982" y="5490894"/>
            <a:ext cx="896188" cy="4529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Чеки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935">
            <a:off x="7166023" y="4870724"/>
            <a:ext cx="9572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t="17688" r="20956" b="25850"/>
          <a:stretch/>
        </p:blipFill>
        <p:spPr>
          <a:xfrm rot="1547772">
            <a:off x="5893840" y="4834639"/>
            <a:ext cx="637884" cy="6858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t="17688" r="20956" b="25850"/>
          <a:stretch/>
        </p:blipFill>
        <p:spPr>
          <a:xfrm rot="1547772">
            <a:off x="6129598" y="4765897"/>
            <a:ext cx="637884" cy="6858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t="17688" r="20956" b="25850"/>
          <a:stretch/>
        </p:blipFill>
        <p:spPr>
          <a:xfrm rot="1547772">
            <a:off x="6428409" y="4748086"/>
            <a:ext cx="637884" cy="685808"/>
          </a:xfrm>
          <a:prstGeom prst="rect">
            <a:avLst/>
          </a:prstGeom>
        </p:spPr>
      </p:pic>
      <p:sp>
        <p:nvSpPr>
          <p:cNvPr id="21" name="Shape 20"/>
          <p:cNvSpPr/>
          <p:nvPr/>
        </p:nvSpPr>
        <p:spPr>
          <a:xfrm>
            <a:off x="5551606" y="4902725"/>
            <a:ext cx="1793867" cy="917372"/>
          </a:xfrm>
          <a:prstGeom prst="swooshArrow">
            <a:avLst>
              <a:gd name="adj1" fmla="val 19983"/>
              <a:gd name="adj2" fmla="val 56609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093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7632328" cy="4797483"/>
          </a:xfrm>
        </p:spPr>
        <p:txBody>
          <a:bodyPr/>
          <a:lstStyle/>
          <a:p>
            <a:pPr algn="ctr"/>
            <a:endParaRPr lang="ru-RU" i="1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5"/>
            <a:ext cx="8568952" cy="576063"/>
          </a:xfrm>
        </p:spPr>
        <p:txBody>
          <a:bodyPr/>
          <a:lstStyle/>
          <a:p>
            <a:pPr algn="ctr" defTabSz="914400" fontAlgn="base">
              <a:spcAft>
                <a:spcPct val="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Преимущества специального налогового режима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7556" t="8760" r="49590" b="4172"/>
          <a:stretch/>
        </p:blipFill>
        <p:spPr bwMode="auto">
          <a:xfrm>
            <a:off x="4427984" y="980703"/>
            <a:ext cx="3800048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7791" t="7565" r="16354" b="4243"/>
          <a:stretch/>
        </p:blipFill>
        <p:spPr bwMode="auto">
          <a:xfrm>
            <a:off x="323527" y="1052736"/>
            <a:ext cx="3848859" cy="2985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35467" t="14285" r="27957" b="40395"/>
          <a:stretch/>
        </p:blipFill>
        <p:spPr bwMode="auto">
          <a:xfrm>
            <a:off x="323527" y="4216498"/>
            <a:ext cx="3528392" cy="2304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083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79848" y="897033"/>
            <a:ext cx="6912432" cy="3486324"/>
            <a:chOff x="1658522" y="902494"/>
            <a:chExt cx="8649911" cy="505301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27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B84C10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B84C10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B84C10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36641"/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B84C10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31350">
                <a:defRPr/>
              </a:pPr>
              <a:endParaRPr lang="ru-RU" sz="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6317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219">
              <a:spcBef>
                <a:spcPct val="20000"/>
              </a:spcBef>
              <a:buFont typeface="+mj-lt"/>
              <a:defRPr sz="35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342237" indent="6047" defTabSz="781219">
              <a:spcBef>
                <a:spcPct val="20000"/>
              </a:spcBef>
              <a:buFont typeface="Arial" panose="020B0604020202020204" pitchFamily="34" charset="0"/>
              <a:defRPr sz="22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671172" indent="-244282" defTabSz="781219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218993" indent="-880384" algn="just" defTabSz="781219">
              <a:lnSpc>
                <a:spcPts val="1724"/>
              </a:lnSpc>
              <a:spcBef>
                <a:spcPts val="381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352018" indent="41117" defTabSz="781219">
              <a:lnSpc>
                <a:spcPts val="1724"/>
              </a:lnSpc>
              <a:spcBef>
                <a:spcPts val="381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700302" indent="41117" defTabSz="781219" eaLnBrk="0" fontAlgn="base" hangingPunct="0">
              <a:lnSpc>
                <a:spcPts val="1724"/>
              </a:lnSpc>
              <a:spcBef>
                <a:spcPts val="381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48585" indent="41117" defTabSz="781219" eaLnBrk="0" fontAlgn="base" hangingPunct="0">
              <a:lnSpc>
                <a:spcPts val="1724"/>
              </a:lnSpc>
              <a:spcBef>
                <a:spcPts val="381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396869" indent="41117" defTabSz="781219" eaLnBrk="0" fontAlgn="base" hangingPunct="0">
              <a:lnSpc>
                <a:spcPts val="1724"/>
              </a:lnSpc>
              <a:spcBef>
                <a:spcPts val="381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745153" indent="41117" defTabSz="781219" eaLnBrk="0" fontAlgn="base" hangingPunct="0">
              <a:lnSpc>
                <a:spcPts val="1724"/>
              </a:lnSpc>
              <a:spcBef>
                <a:spcPts val="381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947128-98C7-4F7D-96B0-D9B7E4439088}" type="slidenum">
              <a:rPr lang="ru-RU" altLang="ru-RU" sz="26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2600">
              <a:solidFill>
                <a:srgbClr val="FFFF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657" y="5817213"/>
            <a:ext cx="1015866" cy="4831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3664" tIns="36832" rIns="73664" bIns="36832" rtlCol="0" anchor="ctr"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 Narrow" pitchFamily="34" charset="0"/>
              </a:rPr>
              <a:t>01.01.2019</a:t>
            </a:r>
            <a:endParaRPr lang="ru-RU" sz="15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1" name="Скругленный прямоугольник 200"/>
          <p:cNvSpPr/>
          <p:nvPr/>
        </p:nvSpPr>
        <p:spPr>
          <a:xfrm>
            <a:off x="1384776" y="5033786"/>
            <a:ext cx="965040" cy="414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3664" tIns="36832" rIns="73664" bIns="36832" rtlCol="0" anchor="ctr">
            <a:noAutofit/>
          </a:bodyPr>
          <a:lstStyle/>
          <a:p>
            <a:pPr algn="ctr"/>
            <a:endParaRPr lang="ru-RU" sz="1900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393988" y="5089192"/>
            <a:ext cx="962517" cy="305216"/>
          </a:xfrm>
          <a:prstGeom prst="rect">
            <a:avLst/>
          </a:prstGeom>
          <a:noFill/>
        </p:spPr>
        <p:txBody>
          <a:bodyPr wrap="square" lIns="73664" tIns="36832" rIns="73664" bIns="36832" rtlCol="0">
            <a:sp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01.01.2020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326574" y="4582073"/>
            <a:ext cx="1036830" cy="305216"/>
          </a:xfrm>
          <a:prstGeom prst="rect">
            <a:avLst/>
          </a:prstGeom>
          <a:noFill/>
        </p:spPr>
        <p:txBody>
          <a:bodyPr wrap="none" lIns="73664" tIns="36832" rIns="73664" bIns="36832" rtlCol="0">
            <a:spAutoFit/>
          </a:bodyPr>
          <a:lstStyle/>
          <a:p>
            <a:r>
              <a:rPr lang="ru-RU" sz="1500" b="1" dirty="0">
                <a:solidFill>
                  <a:srgbClr val="D25D08"/>
                </a:solidFill>
                <a:latin typeface="Arial Narrow" panose="020B0606020202030204" pitchFamily="34" charset="0"/>
              </a:rPr>
              <a:t>23 региона </a:t>
            </a:r>
          </a:p>
        </p:txBody>
      </p:sp>
      <p:sp>
        <p:nvSpPr>
          <p:cNvPr id="205" name="Скругленный прямоугольник 204"/>
          <p:cNvSpPr/>
          <p:nvPr/>
        </p:nvSpPr>
        <p:spPr>
          <a:xfrm>
            <a:off x="2707311" y="4582073"/>
            <a:ext cx="967294" cy="4256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664" tIns="36832" rIns="73664" bIns="36832" rtlCol="0" anchor="ctr">
            <a:noAutofit/>
          </a:bodyPr>
          <a:lstStyle/>
          <a:p>
            <a:pPr algn="ctr"/>
            <a:endParaRPr lang="ru-RU" sz="1900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678382" y="4230749"/>
            <a:ext cx="1141026" cy="305216"/>
          </a:xfrm>
          <a:prstGeom prst="rect">
            <a:avLst/>
          </a:prstGeom>
          <a:noFill/>
        </p:spPr>
        <p:txBody>
          <a:bodyPr wrap="none" lIns="73664" tIns="36832" rIns="73664" bIns="36832" rtlCol="0">
            <a:spAutoFit/>
          </a:bodyPr>
          <a:lstStyle/>
          <a:p>
            <a:r>
              <a:rPr lang="ru-RU" sz="1500" b="1" dirty="0">
                <a:solidFill>
                  <a:srgbClr val="D25D08"/>
                </a:solidFill>
                <a:latin typeface="Arial Narrow" panose="020B0606020202030204" pitchFamily="34" charset="0"/>
              </a:rPr>
              <a:t>85 регионов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697817" y="4642298"/>
            <a:ext cx="940650" cy="305216"/>
          </a:xfrm>
          <a:prstGeom prst="rect">
            <a:avLst/>
          </a:prstGeom>
          <a:noFill/>
        </p:spPr>
        <p:txBody>
          <a:bodyPr wrap="none" lIns="73664" tIns="36832" rIns="73664" bIns="36832" rtlCol="0">
            <a:sp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01.07.2020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02816" y="5286880"/>
            <a:ext cx="948666" cy="305216"/>
          </a:xfrm>
          <a:prstGeom prst="rect">
            <a:avLst/>
          </a:prstGeom>
          <a:noFill/>
        </p:spPr>
        <p:txBody>
          <a:bodyPr wrap="none" lIns="73664" tIns="36832" rIns="73664" bIns="36832" rtlCol="0">
            <a:spAutoFit/>
          </a:bodyPr>
          <a:lstStyle/>
          <a:p>
            <a:r>
              <a:rPr lang="ru-RU" sz="1500" b="1" dirty="0">
                <a:solidFill>
                  <a:srgbClr val="D25D08"/>
                </a:solidFill>
                <a:latin typeface="Arial Narrow" panose="020B0606020202030204" pitchFamily="34" charset="0"/>
              </a:rPr>
              <a:t>4 региона 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13309" y="5302952"/>
            <a:ext cx="5206354" cy="1043880"/>
          </a:xfrm>
          <a:prstGeom prst="rect">
            <a:avLst/>
          </a:prstGeom>
        </p:spPr>
        <p:txBody>
          <a:bodyPr wrap="square" lIns="73664" tIns="36832" rIns="73664" bIns="36832">
            <a:spAutoFit/>
          </a:bodyPr>
          <a:lstStyle/>
          <a:p>
            <a:pPr algn="ctr">
              <a:defRPr/>
            </a:pPr>
            <a:endParaRPr lang="ru-RU" altLang="ru-RU" sz="1500" dirty="0">
              <a:solidFill>
                <a:srgbClr val="D25D08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altLang="ru-RU" sz="1600" i="1" dirty="0" smtClean="0">
                <a:solidFill>
                  <a:srgbClr val="D25D08"/>
                </a:solidFill>
                <a:latin typeface="Arial Narrow" panose="020B0606020202030204" pitchFamily="34" charset="0"/>
              </a:rPr>
              <a:t>Зарегистрированных  всего -795, </a:t>
            </a:r>
          </a:p>
          <a:p>
            <a:pPr algn="ctr">
              <a:defRPr/>
            </a:pPr>
            <a:r>
              <a:rPr lang="ru-RU" altLang="ru-RU" sz="1600" i="1" dirty="0" smtClean="0">
                <a:solidFill>
                  <a:srgbClr val="D25D08"/>
                </a:solidFill>
                <a:latin typeface="Arial Narrow" panose="020B0606020202030204" pitchFamily="34" charset="0"/>
              </a:rPr>
              <a:t>из них ведут деятельность на </a:t>
            </a:r>
            <a:r>
              <a:rPr lang="ru-RU" altLang="ru-RU" sz="1600" i="1" dirty="0">
                <a:solidFill>
                  <a:srgbClr val="D25D08"/>
                </a:solidFill>
                <a:latin typeface="Arial Narrow" panose="020B0606020202030204" pitchFamily="34" charset="0"/>
              </a:rPr>
              <a:t>территории Забайкальского края </a:t>
            </a:r>
            <a:r>
              <a:rPr lang="ru-RU" altLang="ru-RU" sz="1600" dirty="0">
                <a:solidFill>
                  <a:srgbClr val="D25D08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sz="1600" dirty="0" smtClean="0">
                <a:solidFill>
                  <a:srgbClr val="D25D08"/>
                </a:solidFill>
                <a:latin typeface="Arial Narrow" panose="020B0606020202030204" pitchFamily="34" charset="0"/>
              </a:rPr>
              <a:t>595 </a:t>
            </a:r>
            <a:r>
              <a:rPr lang="ru-RU" altLang="ru-RU" sz="1600" dirty="0">
                <a:solidFill>
                  <a:srgbClr val="D25D08"/>
                </a:solidFill>
                <a:latin typeface="Arial Narrow" panose="020B0606020202030204" pitchFamily="34" charset="0"/>
              </a:rPr>
              <a:t>чел.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3674605" y="5111872"/>
            <a:ext cx="4851930" cy="382160"/>
          </a:xfrm>
          <a:prstGeom prst="rect">
            <a:avLst/>
          </a:prstGeom>
        </p:spPr>
        <p:txBody>
          <a:bodyPr wrap="square" lIns="73664" tIns="36832" rIns="73664" bIns="36832">
            <a:spAutoFit/>
          </a:bodyPr>
          <a:lstStyle/>
          <a:p>
            <a:pPr algn="ctr">
              <a:lnSpc>
                <a:spcPts val="2417"/>
              </a:lnSpc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Итоги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 сентябрь ( с 01.09.2020 по 01.10.2020)</a:t>
            </a:r>
            <a:r>
              <a:rPr lang="ru-RU" altLang="ru-RU" sz="1900" dirty="0" smtClean="0">
                <a:solidFill>
                  <a:srgbClr val="D25D08"/>
                </a:solidFill>
                <a:latin typeface="Arial Narrow" panose="020B0606020202030204" pitchFamily="34" charset="0"/>
              </a:rPr>
              <a:t> </a:t>
            </a:r>
            <a:endParaRPr lang="ru-RU" altLang="ru-RU" sz="1900" dirty="0">
              <a:solidFill>
                <a:srgbClr val="D25D08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58017" y="6465504"/>
            <a:ext cx="703838" cy="698007"/>
          </a:xfrm>
          <a:prstGeom prst="rightArrow">
            <a:avLst/>
          </a:prstGeom>
        </p:spPr>
        <p:txBody>
          <a:bodyPr wrap="square" lIns="73664" tIns="36832" rIns="73664" bIns="36832" rtlCol="0" anchor="ctr">
            <a:spAutoFit/>
          </a:bodyPr>
          <a:lstStyle/>
          <a:p>
            <a:pPr algn="ctr"/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66" name="Заголовок 2"/>
          <p:cNvSpPr>
            <a:spLocks noGrp="1"/>
          </p:cNvSpPr>
          <p:nvPr>
            <p:ph type="title"/>
          </p:nvPr>
        </p:nvSpPr>
        <p:spPr>
          <a:xfrm>
            <a:off x="466256" y="404665"/>
            <a:ext cx="5888319" cy="997846"/>
          </a:xfrm>
        </p:spPr>
        <p:txBody>
          <a:bodyPr/>
          <a:lstStyle/>
          <a:p>
            <a:pPr defTabSz="914400" fontAlgn="base">
              <a:spcAft>
                <a:spcPct val="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Реализация проекта по налогу на профессиональный доход</a:t>
            </a: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7254567" y="4553576"/>
            <a:ext cx="1162375" cy="4802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664" tIns="36832" rIns="73664" bIns="36832" rtlCol="0" anchor="ctr">
            <a:noAutofit/>
          </a:bodyPr>
          <a:lstStyle/>
          <a:p>
            <a:pPr algn="ctr"/>
            <a:endParaRPr lang="ru-RU" sz="1900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254567" y="4642298"/>
            <a:ext cx="1072096" cy="305216"/>
          </a:xfrm>
          <a:prstGeom prst="rect">
            <a:avLst/>
          </a:prstGeom>
          <a:noFill/>
        </p:spPr>
        <p:txBody>
          <a:bodyPr wrap="none" lIns="73664" tIns="36832" rIns="73664" bIns="36832" rtlCol="0">
            <a:sp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с 01.09.2020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552402" y="4686414"/>
            <a:ext cx="2770517" cy="359590"/>
          </a:xfrm>
          <a:prstGeom prst="rect">
            <a:avLst/>
          </a:prstGeom>
        </p:spPr>
        <p:txBody>
          <a:bodyPr wrap="square" lIns="73664" tIns="36832" rIns="73664" bIns="36832">
            <a:spAutoFit/>
          </a:bodyPr>
          <a:lstStyle/>
          <a:p>
            <a:pPr algn="ctr">
              <a:lnSpc>
                <a:spcPts val="2417"/>
              </a:lnSpc>
              <a:defRPr/>
            </a:pPr>
            <a:r>
              <a:rPr lang="ru-RU" altLang="ru-RU" sz="1900" b="1" dirty="0" smtClean="0">
                <a:solidFill>
                  <a:srgbClr val="D25D08"/>
                </a:solidFill>
                <a:latin typeface="Arial Narrow" panose="020B0606020202030204" pitchFamily="34" charset="0"/>
              </a:rPr>
              <a:t>ЗАБАЙКАЛЬСКИЙ КРАЙ</a:t>
            </a:r>
            <a:endParaRPr lang="ru-RU" altLang="ru-RU" sz="1900" b="1" dirty="0">
              <a:solidFill>
                <a:srgbClr val="D25D08"/>
              </a:solidFill>
              <a:latin typeface="Arial Narrow" panose="020B0606020202030204" pitchFamily="34" charset="0"/>
            </a:endParaRPr>
          </a:p>
        </p:txBody>
      </p:sp>
      <p:sp>
        <p:nvSpPr>
          <p:cNvPr id="177" name="Shape 176"/>
          <p:cNvSpPr/>
          <p:nvPr/>
        </p:nvSpPr>
        <p:spPr>
          <a:xfrm>
            <a:off x="1419626" y="5286880"/>
            <a:ext cx="2021552" cy="1178624"/>
          </a:xfrm>
          <a:prstGeom prst="swooshArrow">
            <a:avLst>
              <a:gd name="adj1" fmla="val 19983"/>
              <a:gd name="adj2" fmla="val 56609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6325539" y="774639"/>
            <a:ext cx="26373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17"/>
              </a:lnSpc>
              <a:defRPr/>
            </a:pPr>
            <a:r>
              <a:rPr lang="ru-RU" sz="1900" b="1" dirty="0">
                <a:solidFill>
                  <a:srgbClr val="D25D08"/>
                </a:solidFill>
                <a:latin typeface="Arial Narrow" panose="020B0606020202030204" pitchFamily="34" charset="0"/>
              </a:rPr>
              <a:t>ПО РОССИЙСКОЙ ФЕДЕРАЦИИ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(по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состоянию на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01.05.2020)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зарегистрировано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590 тыс.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самозанятых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сформировано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более 70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млн чеков;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Сумма дохода составила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более 72 млрд руб.</a:t>
            </a:r>
          </a:p>
        </p:txBody>
      </p:sp>
    </p:spTree>
    <p:extLst>
      <p:ext uri="{BB962C8B-B14F-4D97-AF65-F5344CB8AC3E}">
        <p14:creationId xmlns:p14="http://schemas.microsoft.com/office/powerpoint/2010/main" val="3780124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3"/>
          <a:srcRect l="31212" t="22634" r="21150" b="15491"/>
          <a:stretch/>
        </p:blipFill>
        <p:spPr bwMode="auto">
          <a:xfrm>
            <a:off x="251520" y="1052736"/>
            <a:ext cx="684076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192" y="2564904"/>
            <a:ext cx="2634555" cy="3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Все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взаимодействие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через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мобильное приложение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«Мой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налог»</a:t>
            </a:r>
          </a:p>
        </p:txBody>
      </p:sp>
    </p:spTree>
    <p:extLst>
      <p:ext uri="{BB962C8B-B14F-4D97-AF65-F5344CB8AC3E}">
        <p14:creationId xmlns:p14="http://schemas.microsoft.com/office/powerpoint/2010/main" val="2630135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97039" y="1925826"/>
            <a:ext cx="4991661" cy="1270146"/>
            <a:chOff x="653257" y="3316287"/>
            <a:chExt cx="7270474" cy="22860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653257" y="3316287"/>
              <a:ext cx="3352800" cy="2286000"/>
            </a:xfrm>
            <a:prstGeom prst="roundRect">
              <a:avLst>
                <a:gd name="adj" fmla="val 1034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4570931" y="3316287"/>
              <a:ext cx="3352800" cy="2286000"/>
              <a:chOff x="2894" y="1872"/>
              <a:chExt cx="2112" cy="1440"/>
            </a:xfrm>
          </p:grpSpPr>
          <p:sp>
            <p:nvSpPr>
              <p:cNvPr id="8" name="AutoShape 10"/>
              <p:cNvSpPr>
                <a:spLocks noChangeArrowheads="1"/>
              </p:cNvSpPr>
              <p:nvPr/>
            </p:nvSpPr>
            <p:spPr bwMode="gray">
              <a:xfrm>
                <a:off x="2894" y="1872"/>
                <a:ext cx="2112" cy="1440"/>
              </a:xfrm>
              <a:prstGeom prst="roundRect">
                <a:avLst>
                  <a:gd name="adj" fmla="val 10347"/>
                </a:avLst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gray">
              <a:xfrm>
                <a:off x="3031" y="2590"/>
                <a:ext cx="177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endParaRPr lang="en-US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10" name="Picture 5" descr="E:\iconmonstr-building-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06" y="2384091"/>
            <a:ext cx="785432" cy="7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gray">
          <a:xfrm>
            <a:off x="3597039" y="1931947"/>
            <a:ext cx="1767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/>
              <a:t>При расчетах с</a:t>
            </a:r>
          </a:p>
          <a:p>
            <a:r>
              <a:rPr lang="ru-RU" b="1" dirty="0" smtClean="0"/>
              <a:t>организациями </a:t>
            </a:r>
            <a:r>
              <a:rPr lang="ru-RU" b="1" dirty="0"/>
              <a:t>и ИП </a:t>
            </a:r>
            <a:endParaRPr lang="en-US" b="1" dirty="0"/>
          </a:p>
        </p:txBody>
      </p:sp>
      <p:pic>
        <p:nvPicPr>
          <p:cNvPr id="12" name="Picture 4" descr="E:\iconmonstr-customer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68" y="2335056"/>
            <a:ext cx="764077" cy="7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gray">
          <a:xfrm>
            <a:off x="6538472" y="1719503"/>
            <a:ext cx="200645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b="1" dirty="0"/>
              <a:t>При расчетах </a:t>
            </a:r>
            <a:r>
              <a:rPr lang="ru-RU" b="1" dirty="0" smtClean="0"/>
              <a:t>с </a:t>
            </a:r>
            <a:r>
              <a:rPr lang="ru-RU" b="1" dirty="0"/>
              <a:t>физическими лицами</a:t>
            </a:r>
            <a:endParaRPr lang="en-U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4" y="1063607"/>
            <a:ext cx="3139090" cy="27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35"/>
          <p:cNvSpPr>
            <a:spLocks noChangeArrowheads="1"/>
          </p:cNvSpPr>
          <p:nvPr/>
        </p:nvSpPr>
        <p:spPr bwMode="auto">
          <a:xfrm rot="10800000" flipV="1">
            <a:off x="3803292" y="1396441"/>
            <a:ext cx="2263389" cy="491616"/>
          </a:xfrm>
          <a:prstGeom prst="curvedDownArrow">
            <a:avLst>
              <a:gd name="adj1" fmla="val 133556"/>
              <a:gd name="adj2" fmla="val 267042"/>
              <a:gd name="adj3" fmla="val 333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 rot="10800000" flipH="1" flipV="1">
            <a:off x="6110193" y="1381701"/>
            <a:ext cx="2206605" cy="504057"/>
          </a:xfrm>
          <a:prstGeom prst="curvedDownArrow">
            <a:avLst>
              <a:gd name="adj1" fmla="val 133556"/>
              <a:gd name="adj2" fmla="val 267042"/>
              <a:gd name="adj3" fmla="val 2613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1146476"/>
            <a:ext cx="1630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6%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84368" y="1134479"/>
            <a:ext cx="1630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125" y="3847672"/>
            <a:ext cx="4826422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Налоговый период по налогу 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 месяц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062627"/>
            <a:ext cx="501239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Объектом налогообложения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признаются доходы от реализации товаров (работ, услуг, имущественных прав)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617414"/>
            <a:ext cx="6215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Ставки налога на профессиональный доход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47672"/>
            <a:ext cx="2636801" cy="24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8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5" y="692696"/>
            <a:ext cx="3456385" cy="42484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sz="2000" b="1" dirty="0" smtClean="0">
              <a:solidFill>
                <a:srgbClr val="C00000"/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332656"/>
            <a:ext cx="8424936" cy="1368152"/>
          </a:xfrm>
          <a:prstGeom prst="rect">
            <a:avLst/>
          </a:prstGeom>
          <a:solidFill>
            <a:srgbClr val="A4D3FA">
              <a:alpha val="30196"/>
            </a:srgbClr>
          </a:solidFill>
          <a:ln w="19050" algn="ctr">
            <a:solidFill>
              <a:srgbClr val="0099CC">
                <a:alpha val="89803"/>
              </a:srgbClr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>
            <a:lvl1pPr marL="358775" indent="-2698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Плательщики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налога на профессиональный доход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(далее- НПД)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 физические лица, в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т.ч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. ИП, не имеющие работодателя и не привлекающие наемных работников по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трудовым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договорам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9555" y="6007829"/>
            <a:ext cx="3136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Автоматизирован контроль отдельных ограничений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27984" y="2492897"/>
            <a:ext cx="3533723" cy="3514932"/>
          </a:xfrm>
          <a:prstGeom prst="rect">
            <a:avLst/>
          </a:prstGeom>
          <a:solidFill>
            <a:srgbClr val="A4D3FA">
              <a:alpha val="30196"/>
            </a:srgbClr>
          </a:solidFill>
          <a:ln w="19050" algn="ctr">
            <a:solidFill>
              <a:srgbClr val="0099CC">
                <a:alpha val="89803"/>
              </a:srgbClr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>
            <a:lvl1pPr marL="358775" indent="-2698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defTabSz="1043056"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Ограничение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при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применении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НПД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 defTabSz="1043056" eaLnBrk="1" hangingPunct="1">
              <a:spcBef>
                <a:spcPct val="0"/>
              </a:spcBef>
            </a:pPr>
            <a:endParaRPr lang="ru-RU" sz="18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buFont typeface="Wingdings" pitchFamily="2" charset="2"/>
              <a:buChar char="ü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перепродажа товаров</a:t>
            </a:r>
          </a:p>
          <a:p>
            <a:pPr marL="342900" indent="-342900" defTabSz="457200">
              <a:buFont typeface="Wingdings" pitchFamily="2" charset="2"/>
              <a:buChar char="ü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посредническая деятельность</a:t>
            </a:r>
          </a:p>
          <a:p>
            <a:pPr marL="342900" indent="-342900" defTabSz="457200">
              <a:buFont typeface="Wingdings" pitchFamily="2" charset="2"/>
              <a:buChar char="ü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применение других режимов налогообложения</a:t>
            </a:r>
          </a:p>
          <a:p>
            <a:pPr marL="342900" indent="-342900" defTabSz="457200">
              <a:buFont typeface="Wingdings" pitchFamily="2" charset="2"/>
              <a:buChar char="ü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превышение выручки 2,4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млн рублей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за календарный год</a:t>
            </a:r>
          </a:p>
          <a:p>
            <a:pPr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sz="14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Не являются объектом НПД следующие доходы:</a:t>
            </a:r>
          </a:p>
          <a:p>
            <a:pPr algn="ctr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endParaRPr lang="ru-RU" sz="1400" b="1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marL="342900" indent="-342900" defTabSz="457200">
              <a:buFont typeface="Wingdings" pitchFamily="2" charset="2"/>
              <a:buChar char="ü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 рамках трудовых отношений</a:t>
            </a:r>
          </a:p>
          <a:p>
            <a:pPr marL="342900" indent="-342900" defTabSz="457200">
              <a:buFont typeface="Wingdings" pitchFamily="2" charset="2"/>
              <a:buChar char="ü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 продажи недвижимости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прав на нее), транспорта</a:t>
            </a:r>
          </a:p>
          <a:p>
            <a:pPr marL="342900" indent="-342900" defTabSz="457200">
              <a:buFont typeface="Wingdings" pitchFamily="2" charset="2"/>
              <a:buChar char="ü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 продажи ЦБ, долей, уступка прав</a:t>
            </a:r>
          </a:p>
          <a:p>
            <a:pPr marL="342900" indent="-342900" defTabSz="457200">
              <a:buFont typeface="Wingdings" pitchFamily="2" charset="2"/>
              <a:buChar char="ü"/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по ГПХ, от бывших работодателей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marL="0" indent="0" defTabSz="457200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        (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менее 2-х лет назад)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3"/>
          <a:stretch/>
        </p:blipFill>
        <p:spPr>
          <a:xfrm>
            <a:off x="2664876" y="1988840"/>
            <a:ext cx="1421222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2520280" cy="1679136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2253" y="1988840"/>
            <a:ext cx="2124164" cy="1656184"/>
          </a:xfrm>
          <a:prstGeom prst="rect">
            <a:avLst/>
          </a:prstGeom>
          <a:solidFill>
            <a:srgbClr val="A4D3FA">
              <a:alpha val="30196"/>
            </a:srgbClr>
          </a:solidFill>
          <a:ln w="19050" algn="ctr">
            <a:solidFill>
              <a:srgbClr val="0099CC">
                <a:alpha val="89803"/>
              </a:srgbClr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>
            <a:lvl1pPr marL="358775" indent="-2698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На старте получение</a:t>
            </a:r>
          </a:p>
          <a:p>
            <a:pPr algn="ctr"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алогового</a:t>
            </a:r>
          </a:p>
          <a:p>
            <a:pPr algn="ctr"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апитала – 10 000 руб.</a:t>
            </a:r>
          </a:p>
          <a:p>
            <a:pPr algn="ctr"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 2020 + 12 130 руб.</a:t>
            </a:r>
          </a:p>
          <a:p>
            <a:pPr eaLnBrk="1" hangingPunct="1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__________________</a:t>
            </a:r>
          </a:p>
          <a:p>
            <a:pPr eaLnBrk="1" hangingPunct="1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итого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: 22130 руб.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7845" y="5805264"/>
            <a:ext cx="3494836" cy="589523"/>
          </a:xfrm>
          <a:prstGeom prst="rect">
            <a:avLst/>
          </a:prstGeom>
          <a:solidFill>
            <a:srgbClr val="A4D3FA">
              <a:alpha val="30196"/>
            </a:srgbClr>
          </a:solidFill>
          <a:ln w="19050" algn="ctr">
            <a:solidFill>
              <a:srgbClr val="0099CC">
                <a:alpha val="89803"/>
              </a:srgbClr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>
            <a:lvl1pPr marL="358775" indent="-2698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Не являются плательщиками страховых взносов</a:t>
            </a:r>
          </a:p>
        </p:txBody>
      </p:sp>
      <p:sp>
        <p:nvSpPr>
          <p:cNvPr id="15" name="Умножение 14"/>
          <p:cNvSpPr/>
          <p:nvPr/>
        </p:nvSpPr>
        <p:spPr>
          <a:xfrm>
            <a:off x="611560" y="3695290"/>
            <a:ext cx="3611121" cy="2037965"/>
          </a:xfrm>
          <a:prstGeom prst="mathMultiply">
            <a:avLst>
              <a:gd name="adj1" fmla="val 8502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53008"/>
            <a:ext cx="463579" cy="34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994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776865" cy="5112568"/>
          </a:xfrm>
        </p:spPr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ОТВЕТСТВЕННОСТЬ ЗА НАРУШЕНИЕ ПОРЯДКА ПЕРЕДАЧИ ИНФОРМАЦИИ О СДЕЛКЕ В НАЛОГОВЫЙ ОРГАН </a:t>
            </a:r>
          </a:p>
          <a:p>
            <a:r>
              <a:rPr lang="ru-RU" sz="2000" u="sng" dirty="0" smtClean="0"/>
              <a:t>Статья </a:t>
            </a:r>
            <a:r>
              <a:rPr lang="ru-RU" sz="2000" u="sng" dirty="0"/>
              <a:t>129.13 Налогового кодекса РФ </a:t>
            </a:r>
          </a:p>
          <a:p>
            <a:r>
              <a:rPr lang="ru-RU" sz="2000" dirty="0" smtClean="0"/>
              <a:t>     устанавливает </a:t>
            </a:r>
            <a:r>
              <a:rPr lang="ru-RU" sz="2000" dirty="0"/>
              <a:t>ответственность за нарушение порядка и (или) </a:t>
            </a:r>
            <a:r>
              <a:rPr lang="ru-RU" sz="2000" dirty="0" smtClean="0"/>
              <a:t>сроков передачи </a:t>
            </a:r>
            <a:r>
              <a:rPr lang="ru-RU" sz="2000" dirty="0"/>
              <a:t>в инспекцию сведений о расчете, который учитывается в доходах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Налогоплательщик</a:t>
            </a:r>
            <a:r>
              <a:rPr lang="ru-RU" sz="2000" dirty="0"/>
              <a:t>, который не сформировал чек и, соответственно, не передал информацию в налоговый орган, получит штраф в размере 20% от суммы расчета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Те </a:t>
            </a:r>
            <a:r>
              <a:rPr lang="ru-RU" sz="2000" dirty="0"/>
              <a:t>же деяния, совершенные повторно в течение шести месяцев,</a:t>
            </a:r>
          </a:p>
          <a:p>
            <a:r>
              <a:rPr lang="ru-RU" sz="2000" dirty="0"/>
              <a:t>влекут взыскание штрафа в размере суммы такого расчета.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pPr marL="0" indent="0" algn="just"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503E-3A9A-440F-82F9-5AA35829517B}" type="slidenum">
              <a:rPr lang="en-US" smtClean="0">
                <a:solidFill>
                  <a:schemeClr val="bg1"/>
                </a:solidFill>
                <a:latin typeface="Arial Narrow" pitchFamily="34" charset="0"/>
              </a:rPr>
              <a:pPr/>
              <a:t>8</a:t>
            </a:fld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2376116" cy="79208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ВАЖНО!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61248"/>
            <a:ext cx="8668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5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EADA30-55B3-401E-AD1A-0388A54ACFC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4676" y="856694"/>
            <a:ext cx="7555425" cy="805432"/>
            <a:chOff x="2441435" y="412737"/>
            <a:chExt cx="6523053" cy="805432"/>
          </a:xfrm>
        </p:grpSpPr>
        <p:pic>
          <p:nvPicPr>
            <p:cNvPr id="6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435" y="412737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3275856" y="509880"/>
              <a:ext cx="5688632" cy="708289"/>
              <a:chOff x="3131840" y="548680"/>
              <a:chExt cx="5688632" cy="1008112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3131840" y="645598"/>
                <a:ext cx="5688632" cy="50022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4675" y="1948363"/>
            <a:ext cx="7812390" cy="1244807"/>
            <a:chOff x="2254159" y="42122"/>
            <a:chExt cx="7726405" cy="1176045"/>
          </a:xfrm>
        </p:grpSpPr>
        <p:pic>
          <p:nvPicPr>
            <p:cNvPr id="12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159" y="193499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3204654" y="42122"/>
              <a:ext cx="6775910" cy="1176045"/>
              <a:chOff x="3060638" y="-117084"/>
              <a:chExt cx="6775910" cy="167387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060638" y="-117084"/>
                <a:ext cx="6775910" cy="665765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2748283" y="1492762"/>
            <a:ext cx="5627036" cy="33872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Нет, </a:t>
            </a:r>
            <a:r>
              <a:rPr lang="ru-RU" sz="1400" dirty="0" smtClean="0"/>
              <a:t>юридические лица не являются плательщиками НПД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91581" y="1995018"/>
            <a:ext cx="676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Что такое место ведения деятельности и кто его определяет?</a:t>
            </a:r>
          </a:p>
          <a:p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14056" y="2657379"/>
            <a:ext cx="6771929" cy="178334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Местом ведения деятельности является территория любого из субъектов </a:t>
            </a:r>
            <a:r>
              <a:rPr lang="ru-RU" sz="1400" dirty="0" smtClean="0"/>
              <a:t>РФ,  включенных в  </a:t>
            </a:r>
            <a:r>
              <a:rPr lang="ru-RU" sz="1400" dirty="0"/>
              <a:t>эксперимент. Физическое лицо </a:t>
            </a:r>
            <a:r>
              <a:rPr lang="ru-RU" sz="1400" dirty="0" smtClean="0"/>
              <a:t>самостоятельно указывает </a:t>
            </a:r>
            <a:r>
              <a:rPr lang="ru-RU" sz="1400" dirty="0"/>
              <a:t>субъект </a:t>
            </a:r>
            <a:r>
              <a:rPr lang="ru-RU" sz="1400" dirty="0" smtClean="0"/>
              <a:t>РФ, </a:t>
            </a:r>
            <a:r>
              <a:rPr lang="ru-RU" sz="1400" dirty="0"/>
              <a:t>на территории которого им ведется деятельность. </a:t>
            </a:r>
            <a:endParaRPr lang="ru-RU" sz="1400" dirty="0" smtClean="0"/>
          </a:p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ведении деятельности дистанционно (без непосредственного контакта с покупателем (заказчиком), в том числе, через "Интернет", </a:t>
            </a:r>
            <a:r>
              <a:rPr lang="ru-RU" sz="1400" dirty="0" smtClean="0"/>
              <a:t> </a:t>
            </a:r>
            <a:r>
              <a:rPr lang="ru-RU" sz="1400" dirty="0"/>
              <a:t>место ведения указанной деятельности может определяться по выбору налогоплательщика НПД: либо по месту нахождения налогоплательщика НПД, либо по месту нахождения покупателя (заказчика).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14675" y="4544037"/>
            <a:ext cx="7555425" cy="756931"/>
            <a:chOff x="2314253" y="408696"/>
            <a:chExt cx="7737513" cy="837230"/>
          </a:xfrm>
        </p:grpSpPr>
        <p:pic>
          <p:nvPicPr>
            <p:cNvPr id="29" name="Picture 3" descr="E:\iconmonstr-help-6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253" y="462968"/>
              <a:ext cx="782958" cy="78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3275856" y="408696"/>
              <a:ext cx="6775910" cy="809471"/>
              <a:chOff x="3131840" y="404665"/>
              <a:chExt cx="6775910" cy="1152127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131840" y="404665"/>
                <a:ext cx="6775910" cy="81186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864" y="548680"/>
                <a:ext cx="5400600" cy="1008112"/>
              </a:xfrm>
              <a:prstGeom prst="rect">
                <a:avLst/>
              </a:prstGeom>
            </p:spPr>
            <p:txBody>
              <a:bodyPr vert="horz" wrap="square" lIns="104306" tIns="52153" rIns="104306" bIns="52153" rtlCol="0" anchor="ctr">
                <a:normAutofit/>
              </a:bodyPr>
              <a:lstStyle/>
              <a:p>
                <a:pPr marL="0" marR="0" indent="0" algn="l" defTabSz="1043056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AA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3522166" y="484784"/>
              <a:ext cx="51960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99443" y="5300968"/>
            <a:ext cx="5342123" cy="7497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43315" y="4626795"/>
            <a:ext cx="6411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Каким </a:t>
            </a:r>
            <a:r>
              <a:rPr lang="ru-RU" sz="1400" dirty="0" smtClean="0">
                <a:solidFill>
                  <a:schemeClr val="dk1"/>
                </a:solidFill>
              </a:rPr>
              <a:t>образом, </a:t>
            </a:r>
            <a:r>
              <a:rPr lang="ru-RU" sz="1400" dirty="0">
                <a:solidFill>
                  <a:schemeClr val="dk1"/>
                </a:solidFill>
              </a:rPr>
              <a:t>взаимодействуют плательщик НПД с налоговым органом?</a:t>
            </a:r>
          </a:p>
          <a:p>
            <a:pPr algn="ctr"/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730491" y="5157192"/>
            <a:ext cx="6539060" cy="139556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Взаимодействие с налоговым органом осуществляется через мобильное приложение «Мой налог» - </a:t>
            </a:r>
            <a:r>
              <a:rPr lang="ru-RU" sz="1400" dirty="0" smtClean="0"/>
              <a:t>это программное </a:t>
            </a:r>
            <a:r>
              <a:rPr lang="ru-RU" sz="1400" dirty="0"/>
              <a:t>обеспечение ФНС России, применяемое физическими лицами  с использованием компьютерного устройства (мобильного телефона, смартфона или компьютера, включая планшетный компьютер), подключенного к информационно-телекоммуникационной сети "Интернет"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0266" y="1028378"/>
            <a:ext cx="626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Может ли юридическое лицо стать плательщиком НПД?    </a:t>
            </a:r>
          </a:p>
        </p:txBody>
      </p:sp>
      <p:sp>
        <p:nvSpPr>
          <p:cNvPr id="37" name="Заголовок 2"/>
          <p:cNvSpPr>
            <a:spLocks noGrp="1"/>
          </p:cNvSpPr>
          <p:nvPr>
            <p:ph type="title"/>
          </p:nvPr>
        </p:nvSpPr>
        <p:spPr>
          <a:xfrm>
            <a:off x="710415" y="245787"/>
            <a:ext cx="7476259" cy="667709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Вопрос</a:t>
            </a:r>
            <a:r>
              <a:rPr lang="ru-RU" sz="4000" dirty="0" smtClean="0"/>
              <a:t>          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Ответ</a:t>
            </a:r>
          </a:p>
        </p:txBody>
      </p:sp>
      <p:sp>
        <p:nvSpPr>
          <p:cNvPr id="38" name="Штриховая стрелка вправо 37"/>
          <p:cNvSpPr/>
          <p:nvPr/>
        </p:nvSpPr>
        <p:spPr>
          <a:xfrm>
            <a:off x="4191398" y="439507"/>
            <a:ext cx="958211" cy="344507"/>
          </a:xfrm>
          <a:prstGeom prst="strip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733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</TotalTime>
  <Words>1020</Words>
  <Application>Microsoft Office PowerPoint</Application>
  <PresentationFormat>Экран (4:3)</PresentationFormat>
  <Paragraphs>128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Present_FNS2012_16-9</vt:lpstr>
      <vt:lpstr>Презентация PowerPoint</vt:lpstr>
      <vt:lpstr>Цель введения – легализация деятельности самозанятых граждан за счет создания соответствующих благоприятных условий в виде снятия основных барьеров и создания экономических основ для мотивации работы в рамках правого поля и выхода из серой зоны. </vt:lpstr>
      <vt:lpstr>Преимущества специального налогового режима</vt:lpstr>
      <vt:lpstr>Реализация проекта по налогу на профессиональный доход</vt:lpstr>
      <vt:lpstr>Презентация PowerPoint</vt:lpstr>
      <vt:lpstr>Презентация PowerPoint</vt:lpstr>
      <vt:lpstr>Презентация PowerPoint</vt:lpstr>
      <vt:lpstr>ВАЖНО!</vt:lpstr>
      <vt:lpstr>Вопрос           Ответ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Воскобойник Виктория Олеговна</dc:creator>
  <cp:lastModifiedBy>Астраханцева Елена Юрьевна</cp:lastModifiedBy>
  <cp:revision>292</cp:revision>
  <cp:lastPrinted>2020-02-05T05:07:28Z</cp:lastPrinted>
  <dcterms:created xsi:type="dcterms:W3CDTF">2020-01-30T07:06:47Z</dcterms:created>
  <dcterms:modified xsi:type="dcterms:W3CDTF">2020-10-14T02:18:06Z</dcterms:modified>
</cp:coreProperties>
</file>