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9" r:id="rId2"/>
    <p:sldId id="300" r:id="rId3"/>
    <p:sldId id="287" r:id="rId4"/>
    <p:sldId id="295" r:id="rId5"/>
    <p:sldId id="284" r:id="rId6"/>
  </p:sldIdLst>
  <p:sldSz cx="9144000" cy="6858000" type="screen4x3"/>
  <p:notesSz cx="677862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12AE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2454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A88C3D-1E66-4475-B670-C47976D8209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046478-A87A-4B22-B384-5E9885211ED2}">
      <dgm:prSet phldrT="[Текст]"/>
      <dgm:spPr/>
      <dgm:t>
        <a:bodyPr/>
        <a:lstStyle/>
        <a:p>
          <a:r>
            <a:rPr lang="ru-RU" i="1" dirty="0" smtClean="0"/>
            <a:t>Разъяснение текущих изменений по взысканию задолженности</a:t>
          </a:r>
          <a:endParaRPr lang="ru-RU" dirty="0"/>
        </a:p>
      </dgm:t>
    </dgm:pt>
    <dgm:pt modelId="{E91FF3C4-EDA2-4EB2-BDDF-563DB3A8AC63}" type="parTrans" cxnId="{DD8E8181-B525-4644-9964-7A2BA900924C}">
      <dgm:prSet/>
      <dgm:spPr/>
      <dgm:t>
        <a:bodyPr/>
        <a:lstStyle/>
        <a:p>
          <a:endParaRPr lang="ru-RU"/>
        </a:p>
      </dgm:t>
    </dgm:pt>
    <dgm:pt modelId="{52167C52-0FBC-47F3-AF87-3E8F1EAD0DA0}" type="sibTrans" cxnId="{DD8E8181-B525-4644-9964-7A2BA900924C}">
      <dgm:prSet/>
      <dgm:spPr/>
      <dgm:t>
        <a:bodyPr/>
        <a:lstStyle/>
        <a:p>
          <a:endParaRPr lang="ru-RU"/>
        </a:p>
      </dgm:t>
    </dgm:pt>
    <dgm:pt modelId="{DA9EE511-B6D2-4F13-88E4-C68D2F5079BA}">
      <dgm:prSet phldrT="[Текст]"/>
      <dgm:spPr/>
      <dgm:t>
        <a:bodyPr/>
        <a:lstStyle/>
        <a:p>
          <a:r>
            <a:rPr lang="ru-RU" i="1" dirty="0" smtClean="0"/>
            <a:t>Итоги работы за 9 </a:t>
          </a:r>
          <a:r>
            <a:rPr lang="ru-RU" i="1" dirty="0" smtClean="0"/>
            <a:t>месяцев</a:t>
          </a:r>
          <a:r>
            <a:rPr lang="en-US" i="1" dirty="0" smtClean="0"/>
            <a:t> </a:t>
          </a:r>
          <a:r>
            <a:rPr lang="ru-RU" i="1" dirty="0" smtClean="0"/>
            <a:t>в </a:t>
          </a:r>
          <a:r>
            <a:rPr lang="ru-RU" i="1" dirty="0" smtClean="0"/>
            <a:t>части принудительного взыскания задолженности</a:t>
          </a:r>
          <a:endParaRPr lang="ru-RU" dirty="0"/>
        </a:p>
      </dgm:t>
    </dgm:pt>
    <dgm:pt modelId="{8AF5AED2-FCE7-44A7-BE55-EB0C578DA462}" type="parTrans" cxnId="{26104FDE-A4B2-444A-A89F-966F248A63D2}">
      <dgm:prSet/>
      <dgm:spPr/>
      <dgm:t>
        <a:bodyPr/>
        <a:lstStyle/>
        <a:p>
          <a:endParaRPr lang="ru-RU"/>
        </a:p>
      </dgm:t>
    </dgm:pt>
    <dgm:pt modelId="{930494CD-36E7-41EB-84A4-8CBB1B00A993}" type="sibTrans" cxnId="{26104FDE-A4B2-444A-A89F-966F248A63D2}">
      <dgm:prSet/>
      <dgm:spPr/>
      <dgm:t>
        <a:bodyPr/>
        <a:lstStyle/>
        <a:p>
          <a:endParaRPr lang="ru-RU"/>
        </a:p>
      </dgm:t>
    </dgm:pt>
    <dgm:pt modelId="{E734B871-9AC2-4591-96C1-388AA771AC5A}">
      <dgm:prSet phldrT="[Текст]"/>
      <dgm:spPr/>
      <dgm:t>
        <a:bodyPr/>
        <a:lstStyle/>
        <a:p>
          <a:r>
            <a:rPr lang="ru-RU" i="1" dirty="0" smtClean="0"/>
            <a:t>Ответственность за неисполнение обязанности по уплате налога, сбора, страховых взносов, а также пеней, </a:t>
          </a:r>
          <a:r>
            <a:rPr lang="ru-RU" i="1" dirty="0" smtClean="0"/>
            <a:t>штрафов</a:t>
          </a:r>
          <a:endParaRPr lang="ru-RU" dirty="0"/>
        </a:p>
      </dgm:t>
    </dgm:pt>
    <dgm:pt modelId="{B0F218F0-8E84-471E-B3D8-E6EAD8A7F856}" type="parTrans" cxnId="{18E9569A-5293-4E32-9AAF-CBE8D82DC48B}">
      <dgm:prSet/>
      <dgm:spPr/>
      <dgm:t>
        <a:bodyPr/>
        <a:lstStyle/>
        <a:p>
          <a:endParaRPr lang="ru-RU"/>
        </a:p>
      </dgm:t>
    </dgm:pt>
    <dgm:pt modelId="{C7A6777D-1D0B-48AB-8449-52FDB51937DE}" type="sibTrans" cxnId="{18E9569A-5293-4E32-9AAF-CBE8D82DC48B}">
      <dgm:prSet/>
      <dgm:spPr/>
      <dgm:t>
        <a:bodyPr/>
        <a:lstStyle/>
        <a:p>
          <a:endParaRPr lang="ru-RU"/>
        </a:p>
      </dgm:t>
    </dgm:pt>
    <dgm:pt modelId="{BA6CE6B9-FEDB-4629-8C45-0F072BFF369B}" type="pres">
      <dgm:prSet presAssocID="{B4A88C3D-1E66-4475-B670-C47976D8209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E7DC915-922C-4B58-9FFD-877EC251C4C1}" type="pres">
      <dgm:prSet presAssocID="{B4A88C3D-1E66-4475-B670-C47976D8209B}" presName="Name1" presStyleCnt="0"/>
      <dgm:spPr/>
    </dgm:pt>
    <dgm:pt modelId="{4E89AA85-6520-466D-8A94-8AE3EA8F6DE5}" type="pres">
      <dgm:prSet presAssocID="{B4A88C3D-1E66-4475-B670-C47976D8209B}" presName="cycle" presStyleCnt="0"/>
      <dgm:spPr/>
    </dgm:pt>
    <dgm:pt modelId="{A706C31F-674F-4A42-A024-6B6DFF703C25}" type="pres">
      <dgm:prSet presAssocID="{B4A88C3D-1E66-4475-B670-C47976D8209B}" presName="srcNode" presStyleLbl="node1" presStyleIdx="0" presStyleCnt="3"/>
      <dgm:spPr/>
    </dgm:pt>
    <dgm:pt modelId="{609937B6-AE05-449F-9D1D-CB82EAF177F7}" type="pres">
      <dgm:prSet presAssocID="{B4A88C3D-1E66-4475-B670-C47976D8209B}" presName="conn" presStyleLbl="parChTrans1D2" presStyleIdx="0" presStyleCnt="1"/>
      <dgm:spPr/>
      <dgm:t>
        <a:bodyPr/>
        <a:lstStyle/>
        <a:p>
          <a:endParaRPr lang="ru-RU"/>
        </a:p>
      </dgm:t>
    </dgm:pt>
    <dgm:pt modelId="{B6E5634C-A44D-40F9-8ED4-F582C1D5721F}" type="pres">
      <dgm:prSet presAssocID="{B4A88C3D-1E66-4475-B670-C47976D8209B}" presName="extraNode" presStyleLbl="node1" presStyleIdx="0" presStyleCnt="3"/>
      <dgm:spPr/>
    </dgm:pt>
    <dgm:pt modelId="{15AEB248-2390-468D-BB28-7AE3F5D33B87}" type="pres">
      <dgm:prSet presAssocID="{B4A88C3D-1E66-4475-B670-C47976D8209B}" presName="dstNode" presStyleLbl="node1" presStyleIdx="0" presStyleCnt="3"/>
      <dgm:spPr/>
    </dgm:pt>
    <dgm:pt modelId="{41E97A13-2894-4549-A541-2DEBF66A870E}" type="pres">
      <dgm:prSet presAssocID="{99046478-A87A-4B22-B384-5E9885211ED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26DCE-AC92-4A52-A037-898D3A4891D6}" type="pres">
      <dgm:prSet presAssocID="{99046478-A87A-4B22-B384-5E9885211ED2}" presName="accent_1" presStyleCnt="0"/>
      <dgm:spPr/>
    </dgm:pt>
    <dgm:pt modelId="{AD2D0684-4917-4541-8202-1EEE3D385EC6}" type="pres">
      <dgm:prSet presAssocID="{99046478-A87A-4B22-B384-5E9885211ED2}" presName="accentRepeatNode" presStyleLbl="solidFgAcc1" presStyleIdx="0" presStyleCnt="3"/>
      <dgm:spPr/>
    </dgm:pt>
    <dgm:pt modelId="{142B46D2-F9E0-4A8A-A997-7FB6AE9521B4}" type="pres">
      <dgm:prSet presAssocID="{DA9EE511-B6D2-4F13-88E4-C68D2F5079B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D5B32-831E-4FD0-9530-DC7048F847BD}" type="pres">
      <dgm:prSet presAssocID="{DA9EE511-B6D2-4F13-88E4-C68D2F5079BA}" presName="accent_2" presStyleCnt="0"/>
      <dgm:spPr/>
    </dgm:pt>
    <dgm:pt modelId="{B9C882C4-EE67-447C-93C4-959CE3E80661}" type="pres">
      <dgm:prSet presAssocID="{DA9EE511-B6D2-4F13-88E4-C68D2F5079BA}" presName="accentRepeatNode" presStyleLbl="solidFgAcc1" presStyleIdx="1" presStyleCnt="3"/>
      <dgm:spPr/>
    </dgm:pt>
    <dgm:pt modelId="{BF068B7C-1FC6-4AAD-8F72-275FBA9FAE46}" type="pres">
      <dgm:prSet presAssocID="{E734B871-9AC2-4591-96C1-388AA771AC5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890D6-9679-4F7E-9F7F-7232C305011E}" type="pres">
      <dgm:prSet presAssocID="{E734B871-9AC2-4591-96C1-388AA771AC5A}" presName="accent_3" presStyleCnt="0"/>
      <dgm:spPr/>
    </dgm:pt>
    <dgm:pt modelId="{1009CCC4-96C3-4B3E-A822-9A71F3E06C13}" type="pres">
      <dgm:prSet presAssocID="{E734B871-9AC2-4591-96C1-388AA771AC5A}" presName="accentRepeatNode" presStyleLbl="solidFgAcc1" presStyleIdx="2" presStyleCnt="3"/>
      <dgm:spPr/>
    </dgm:pt>
  </dgm:ptLst>
  <dgm:cxnLst>
    <dgm:cxn modelId="{DD8E8181-B525-4644-9964-7A2BA900924C}" srcId="{B4A88C3D-1E66-4475-B670-C47976D8209B}" destId="{99046478-A87A-4B22-B384-5E9885211ED2}" srcOrd="0" destOrd="0" parTransId="{E91FF3C4-EDA2-4EB2-BDDF-563DB3A8AC63}" sibTransId="{52167C52-0FBC-47F3-AF87-3E8F1EAD0DA0}"/>
    <dgm:cxn modelId="{B352B25B-9AB6-4331-B55C-D0E65C3F310F}" type="presOf" srcId="{DA9EE511-B6D2-4F13-88E4-C68D2F5079BA}" destId="{142B46D2-F9E0-4A8A-A997-7FB6AE9521B4}" srcOrd="0" destOrd="0" presId="urn:microsoft.com/office/officeart/2008/layout/VerticalCurvedList"/>
    <dgm:cxn modelId="{0233DD5C-4E35-4329-8A22-63A83F572790}" type="presOf" srcId="{99046478-A87A-4B22-B384-5E9885211ED2}" destId="{41E97A13-2894-4549-A541-2DEBF66A870E}" srcOrd="0" destOrd="0" presId="urn:microsoft.com/office/officeart/2008/layout/VerticalCurvedList"/>
    <dgm:cxn modelId="{CAE0C02B-5E38-490E-8AD5-94E7EF24DC9C}" type="presOf" srcId="{E734B871-9AC2-4591-96C1-388AA771AC5A}" destId="{BF068B7C-1FC6-4AAD-8F72-275FBA9FAE46}" srcOrd="0" destOrd="0" presId="urn:microsoft.com/office/officeart/2008/layout/VerticalCurvedList"/>
    <dgm:cxn modelId="{18E9569A-5293-4E32-9AAF-CBE8D82DC48B}" srcId="{B4A88C3D-1E66-4475-B670-C47976D8209B}" destId="{E734B871-9AC2-4591-96C1-388AA771AC5A}" srcOrd="2" destOrd="0" parTransId="{B0F218F0-8E84-471E-B3D8-E6EAD8A7F856}" sibTransId="{C7A6777D-1D0B-48AB-8449-52FDB51937DE}"/>
    <dgm:cxn modelId="{1F2E5867-6A6F-43D5-8F2A-5FEF8B8280E5}" type="presOf" srcId="{B4A88C3D-1E66-4475-B670-C47976D8209B}" destId="{BA6CE6B9-FEDB-4629-8C45-0F072BFF369B}" srcOrd="0" destOrd="0" presId="urn:microsoft.com/office/officeart/2008/layout/VerticalCurvedList"/>
    <dgm:cxn modelId="{8A9DC280-1F00-4548-B9F5-184F8363857D}" type="presOf" srcId="{52167C52-0FBC-47F3-AF87-3E8F1EAD0DA0}" destId="{609937B6-AE05-449F-9D1D-CB82EAF177F7}" srcOrd="0" destOrd="0" presId="urn:microsoft.com/office/officeart/2008/layout/VerticalCurvedList"/>
    <dgm:cxn modelId="{26104FDE-A4B2-444A-A89F-966F248A63D2}" srcId="{B4A88C3D-1E66-4475-B670-C47976D8209B}" destId="{DA9EE511-B6D2-4F13-88E4-C68D2F5079BA}" srcOrd="1" destOrd="0" parTransId="{8AF5AED2-FCE7-44A7-BE55-EB0C578DA462}" sibTransId="{930494CD-36E7-41EB-84A4-8CBB1B00A993}"/>
    <dgm:cxn modelId="{BEB04480-59B5-420D-A23F-906487DC00A3}" type="presParOf" srcId="{BA6CE6B9-FEDB-4629-8C45-0F072BFF369B}" destId="{FE7DC915-922C-4B58-9FFD-877EC251C4C1}" srcOrd="0" destOrd="0" presId="urn:microsoft.com/office/officeart/2008/layout/VerticalCurvedList"/>
    <dgm:cxn modelId="{A3B4A38D-9784-493B-B651-7F29743D6BD5}" type="presParOf" srcId="{FE7DC915-922C-4B58-9FFD-877EC251C4C1}" destId="{4E89AA85-6520-466D-8A94-8AE3EA8F6DE5}" srcOrd="0" destOrd="0" presId="urn:microsoft.com/office/officeart/2008/layout/VerticalCurvedList"/>
    <dgm:cxn modelId="{A09B5FBD-3076-43F9-AFE4-04291AD716DE}" type="presParOf" srcId="{4E89AA85-6520-466D-8A94-8AE3EA8F6DE5}" destId="{A706C31F-674F-4A42-A024-6B6DFF703C25}" srcOrd="0" destOrd="0" presId="urn:microsoft.com/office/officeart/2008/layout/VerticalCurvedList"/>
    <dgm:cxn modelId="{625AB7CE-FF2E-4616-879D-812FA6A51FB2}" type="presParOf" srcId="{4E89AA85-6520-466D-8A94-8AE3EA8F6DE5}" destId="{609937B6-AE05-449F-9D1D-CB82EAF177F7}" srcOrd="1" destOrd="0" presId="urn:microsoft.com/office/officeart/2008/layout/VerticalCurvedList"/>
    <dgm:cxn modelId="{5377206B-A9F8-45B7-A250-1C330A8B529A}" type="presParOf" srcId="{4E89AA85-6520-466D-8A94-8AE3EA8F6DE5}" destId="{B6E5634C-A44D-40F9-8ED4-F582C1D5721F}" srcOrd="2" destOrd="0" presId="urn:microsoft.com/office/officeart/2008/layout/VerticalCurvedList"/>
    <dgm:cxn modelId="{170ECE4B-9B12-48E9-BE9B-EEDE1BFA0DB7}" type="presParOf" srcId="{4E89AA85-6520-466D-8A94-8AE3EA8F6DE5}" destId="{15AEB248-2390-468D-BB28-7AE3F5D33B87}" srcOrd="3" destOrd="0" presId="urn:microsoft.com/office/officeart/2008/layout/VerticalCurvedList"/>
    <dgm:cxn modelId="{6DE4F7A3-5F7D-4EFA-94F0-2D2866D7CB6A}" type="presParOf" srcId="{FE7DC915-922C-4B58-9FFD-877EC251C4C1}" destId="{41E97A13-2894-4549-A541-2DEBF66A870E}" srcOrd="1" destOrd="0" presId="urn:microsoft.com/office/officeart/2008/layout/VerticalCurvedList"/>
    <dgm:cxn modelId="{4EBA07EC-8A95-4C0C-8033-031A1010FC0D}" type="presParOf" srcId="{FE7DC915-922C-4B58-9FFD-877EC251C4C1}" destId="{65E26DCE-AC92-4A52-A037-898D3A4891D6}" srcOrd="2" destOrd="0" presId="urn:microsoft.com/office/officeart/2008/layout/VerticalCurvedList"/>
    <dgm:cxn modelId="{B5B7C1D9-A4E5-4E9B-AE60-E81DD78218EB}" type="presParOf" srcId="{65E26DCE-AC92-4A52-A037-898D3A4891D6}" destId="{AD2D0684-4917-4541-8202-1EEE3D385EC6}" srcOrd="0" destOrd="0" presId="urn:microsoft.com/office/officeart/2008/layout/VerticalCurvedList"/>
    <dgm:cxn modelId="{B556F7FB-F26A-49C3-8095-4A2C45999976}" type="presParOf" srcId="{FE7DC915-922C-4B58-9FFD-877EC251C4C1}" destId="{142B46D2-F9E0-4A8A-A997-7FB6AE9521B4}" srcOrd="3" destOrd="0" presId="urn:microsoft.com/office/officeart/2008/layout/VerticalCurvedList"/>
    <dgm:cxn modelId="{E4F5CE0D-D179-4339-A242-2248E80B8026}" type="presParOf" srcId="{FE7DC915-922C-4B58-9FFD-877EC251C4C1}" destId="{3C7D5B32-831E-4FD0-9530-DC7048F847BD}" srcOrd="4" destOrd="0" presId="urn:microsoft.com/office/officeart/2008/layout/VerticalCurvedList"/>
    <dgm:cxn modelId="{BC8CF4C7-B4AB-4A44-AF9A-40C12075C112}" type="presParOf" srcId="{3C7D5B32-831E-4FD0-9530-DC7048F847BD}" destId="{B9C882C4-EE67-447C-93C4-959CE3E80661}" srcOrd="0" destOrd="0" presId="urn:microsoft.com/office/officeart/2008/layout/VerticalCurvedList"/>
    <dgm:cxn modelId="{A4893EC9-E036-4C43-A5BC-85C8670D9813}" type="presParOf" srcId="{FE7DC915-922C-4B58-9FFD-877EC251C4C1}" destId="{BF068B7C-1FC6-4AAD-8F72-275FBA9FAE46}" srcOrd="5" destOrd="0" presId="urn:microsoft.com/office/officeart/2008/layout/VerticalCurvedList"/>
    <dgm:cxn modelId="{AC75029C-653A-4318-B088-106EADE8DFA9}" type="presParOf" srcId="{FE7DC915-922C-4B58-9FFD-877EC251C4C1}" destId="{DC4890D6-9679-4F7E-9F7F-7232C305011E}" srcOrd="6" destOrd="0" presId="urn:microsoft.com/office/officeart/2008/layout/VerticalCurvedList"/>
    <dgm:cxn modelId="{B0716D91-5475-4340-8D61-FF56E6358C9A}" type="presParOf" srcId="{DC4890D6-9679-4F7E-9F7F-7232C305011E}" destId="{1009CCC4-96C3-4B3E-A822-9A71F3E06C1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937B6-AE05-449F-9D1D-CB82EAF177F7}">
      <dsp:nvSpPr>
        <dsp:cNvPr id="0" name=""/>
        <dsp:cNvSpPr/>
      </dsp:nvSpPr>
      <dsp:spPr>
        <a:xfrm>
          <a:off x="-5471989" y="-837933"/>
          <a:ext cx="6516179" cy="6516179"/>
        </a:xfrm>
        <a:prstGeom prst="blockArc">
          <a:avLst>
            <a:gd name="adj1" fmla="val 18900000"/>
            <a:gd name="adj2" fmla="val 2700000"/>
            <a:gd name="adj3" fmla="val 33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E97A13-2894-4549-A541-2DEBF66A870E}">
      <dsp:nvSpPr>
        <dsp:cNvPr id="0" name=""/>
        <dsp:cNvSpPr/>
      </dsp:nvSpPr>
      <dsp:spPr>
        <a:xfrm>
          <a:off x="671835" y="484031"/>
          <a:ext cx="7022074" cy="968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84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/>
            <a:t>Разъяснение текущих изменений по взысканию задолженности</a:t>
          </a:r>
          <a:endParaRPr lang="ru-RU" sz="2000" kern="1200" dirty="0"/>
        </a:p>
      </dsp:txBody>
      <dsp:txXfrm>
        <a:off x="671835" y="484031"/>
        <a:ext cx="7022074" cy="968062"/>
      </dsp:txXfrm>
    </dsp:sp>
    <dsp:sp modelId="{AD2D0684-4917-4541-8202-1EEE3D385EC6}">
      <dsp:nvSpPr>
        <dsp:cNvPr id="0" name=""/>
        <dsp:cNvSpPr/>
      </dsp:nvSpPr>
      <dsp:spPr>
        <a:xfrm>
          <a:off x="66796" y="363023"/>
          <a:ext cx="1210077" cy="12100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2B46D2-F9E0-4A8A-A997-7FB6AE9521B4}">
      <dsp:nvSpPr>
        <dsp:cNvPr id="0" name=""/>
        <dsp:cNvSpPr/>
      </dsp:nvSpPr>
      <dsp:spPr>
        <a:xfrm>
          <a:off x="1023725" y="1936124"/>
          <a:ext cx="6670183" cy="968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84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/>
            <a:t>Итоги работы за 9 </a:t>
          </a:r>
          <a:r>
            <a:rPr lang="ru-RU" sz="2000" i="1" kern="1200" dirty="0" smtClean="0"/>
            <a:t>месяцев</a:t>
          </a:r>
          <a:r>
            <a:rPr lang="en-US" sz="2000" i="1" kern="1200" dirty="0" smtClean="0"/>
            <a:t> </a:t>
          </a:r>
          <a:r>
            <a:rPr lang="ru-RU" sz="2000" i="1" kern="1200" dirty="0" smtClean="0"/>
            <a:t>в </a:t>
          </a:r>
          <a:r>
            <a:rPr lang="ru-RU" sz="2000" i="1" kern="1200" dirty="0" smtClean="0"/>
            <a:t>части принудительного взыскания задолженности</a:t>
          </a:r>
          <a:endParaRPr lang="ru-RU" sz="2000" kern="1200" dirty="0"/>
        </a:p>
      </dsp:txBody>
      <dsp:txXfrm>
        <a:off x="1023725" y="1936124"/>
        <a:ext cx="6670183" cy="968062"/>
      </dsp:txXfrm>
    </dsp:sp>
    <dsp:sp modelId="{B9C882C4-EE67-447C-93C4-959CE3E80661}">
      <dsp:nvSpPr>
        <dsp:cNvPr id="0" name=""/>
        <dsp:cNvSpPr/>
      </dsp:nvSpPr>
      <dsp:spPr>
        <a:xfrm>
          <a:off x="418686" y="1815117"/>
          <a:ext cx="1210077" cy="12100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068B7C-1FC6-4AAD-8F72-275FBA9FAE46}">
      <dsp:nvSpPr>
        <dsp:cNvPr id="0" name=""/>
        <dsp:cNvSpPr/>
      </dsp:nvSpPr>
      <dsp:spPr>
        <a:xfrm>
          <a:off x="671835" y="3388218"/>
          <a:ext cx="7022074" cy="9680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84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/>
            <a:t>Ответственность за неисполнение обязанности по уплате налога, сбора, страховых взносов, а также пеней, </a:t>
          </a:r>
          <a:r>
            <a:rPr lang="ru-RU" sz="2000" i="1" kern="1200" dirty="0" smtClean="0"/>
            <a:t>штрафов</a:t>
          </a:r>
          <a:endParaRPr lang="ru-RU" sz="2000" kern="1200" dirty="0"/>
        </a:p>
      </dsp:txBody>
      <dsp:txXfrm>
        <a:off x="671835" y="3388218"/>
        <a:ext cx="7022074" cy="968062"/>
      </dsp:txXfrm>
    </dsp:sp>
    <dsp:sp modelId="{1009CCC4-96C3-4B3E-A822-9A71F3E06C13}">
      <dsp:nvSpPr>
        <dsp:cNvPr id="0" name=""/>
        <dsp:cNvSpPr/>
      </dsp:nvSpPr>
      <dsp:spPr>
        <a:xfrm>
          <a:off x="66796" y="3267210"/>
          <a:ext cx="1210077" cy="12100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9652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2652C-2DAA-4A02-B377-35A159B113BB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6463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6661"/>
            <a:ext cx="542290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9652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6BBA4-32D3-441D-AB8A-EF554CB00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822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6BBA4-32D3-441D-AB8A-EF554CB0099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930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_work\ФНС России Фирм_Стиль\полиграфия-дизайн\Презентация_PP_16-9\present_back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817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D:\_work\ФНС России Фирм_Стиль\полиграфия-дизайн\Презентация_PP_16-9\present-back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58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726652"/>
            <a:ext cx="7772400" cy="1470025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28795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04137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8102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3"/>
            <a:ext cx="3008313" cy="116204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2"/>
            <a:ext cx="30083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287894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33B65-EF47-4B37-A963-95CB4B7187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3939277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D1B7C-F635-404B-BC52-AE943B1C6E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270518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3" y="303212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2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EBE09-317B-478B-B01D-B7227BA0D7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248199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5926139" y="5126567"/>
            <a:ext cx="923925" cy="376767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15975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2006602"/>
            <a:ext cx="7632700" cy="4275665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745067"/>
            <a:ext cx="7548638" cy="1261535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ADA30-55B3-401E-AD1A-0388A54ACF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1466339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A503E-3A9A-440F-82F9-5AA3582951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9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5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D:\_work\ФНС России Фирм_Стиль\ФНС_логотип_и_шрифты\ФНС_логотип\Герб_вектор_400px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1123951"/>
            <a:ext cx="1511300" cy="2078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478469" y="1247808"/>
            <a:ext cx="6102883" cy="477348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479476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5926139" y="5126567"/>
            <a:ext cx="923925" cy="376767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15975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2006603"/>
            <a:ext cx="7632700" cy="4275665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90" y="745068"/>
            <a:ext cx="7632699" cy="1261533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7BB46-5409-407E-8432-2866508A7D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66809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17"/>
            <a:ext cx="9144000" cy="6855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2006602"/>
            <a:ext cx="7632700" cy="4275665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90" y="745068"/>
            <a:ext cx="7632699" cy="1261533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A1280-2B11-44E2-A3E9-DBE3349AD0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74159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17"/>
            <a:ext cx="9144000" cy="6855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2006602"/>
            <a:ext cx="7632700" cy="4275665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90" y="745068"/>
            <a:ext cx="7632699" cy="1261533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0077B-7FA0-40AD-8201-09C542E6F8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47429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5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970916"/>
            <a:ext cx="5736842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470729"/>
            <a:ext cx="5736842" cy="1500187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7921549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745067"/>
            <a:ext cx="8075612" cy="12615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2006601"/>
            <a:ext cx="3647576" cy="427566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2006601"/>
            <a:ext cx="3671888" cy="427566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05326-454B-4BD2-8E5D-92852CB200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429853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6"/>
            <a:ext cx="4041775" cy="63976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73755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6" y="1037861"/>
            <a:ext cx="7562805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C3505-D2E8-40B7-A171-20898F2A42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63595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17"/>
            <a:ext cx="9144000" cy="6855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745068"/>
            <a:ext cx="7632700" cy="1234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2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989667"/>
            <a:ext cx="76327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39" y="5865284"/>
            <a:ext cx="504825" cy="683683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prstClr val="whit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D9FAED-7279-4EC1-B23B-F737F2C4B2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71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wipe/>
  </p:transition>
  <p:hf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indent="-284163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indent="173038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319213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974899" y="6157794"/>
            <a:ext cx="7200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5AA9"/>
                </a:solidFill>
                <a:latin typeface="Arial Narrow" pitchFamily="34" charset="0"/>
                <a:cs typeface="Times New Roman" pitchFamily="18" charset="0"/>
              </a:rPr>
              <a:t>28 октября 2021года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958205" y="2996952"/>
            <a:ext cx="72009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815975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>
                <a:solidFill>
                  <a:srgbClr val="005AA9"/>
                </a:solidFill>
                <a:latin typeface="Arial Narrow" pitchFamily="34" charset="0"/>
                <a:cs typeface="Times New Roman" pitchFamily="18" charset="0"/>
              </a:rPr>
              <a:t>«Взыскание налога, сбора, страховых взносов, а также пеней, штрафа»</a:t>
            </a:r>
            <a:endParaRPr lang="ru-RU" altLang="ru-RU" sz="4000" b="1" dirty="0">
              <a:solidFill>
                <a:srgbClr val="005AA9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1498315" y="2031597"/>
            <a:ext cx="61206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8A8C8E"/>
                </a:solidFill>
                <a:latin typeface="Arial Narrow" pitchFamily="34" charset="0"/>
                <a:cs typeface="Times New Roman" pitchFamily="18" charset="0"/>
              </a:rPr>
              <a:t>УПРАВЛЕНИЕ ФЕДЕРАЛЬНОЙ НАЛОГОВОЙ СЛУЖБЫ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>
                <a:solidFill>
                  <a:srgbClr val="8A8C8E"/>
                </a:solidFill>
                <a:latin typeface="Arial Narrow" pitchFamily="34" charset="0"/>
                <a:cs typeface="Times New Roman" pitchFamily="18" charset="0"/>
              </a:rPr>
              <a:t>ПО </a:t>
            </a:r>
            <a:r>
              <a:rPr lang="ru-RU" sz="1600" b="1" smtClean="0">
                <a:solidFill>
                  <a:srgbClr val="8A8C8E"/>
                </a:solidFill>
                <a:latin typeface="Arial Narrow" pitchFamily="34" charset="0"/>
                <a:cs typeface="Times New Roman" pitchFamily="18" charset="0"/>
              </a:rPr>
              <a:t>ЗАБАЙКАЛЬСКОМУ </a:t>
            </a:r>
            <a:r>
              <a:rPr lang="ru-RU" sz="1600" b="1" dirty="0" smtClean="0">
                <a:solidFill>
                  <a:srgbClr val="8A8C8E"/>
                </a:solidFill>
                <a:latin typeface="Arial Narrow" pitchFamily="34" charset="0"/>
                <a:cs typeface="Times New Roman" pitchFamily="18" charset="0"/>
              </a:rPr>
              <a:t>КРАЮ</a:t>
            </a:r>
            <a:endParaRPr lang="ru-RU" sz="1600" b="1" dirty="0">
              <a:solidFill>
                <a:srgbClr val="8A8C8E"/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6" name="Picture 3" descr="D:\_work\ФНС России Фирм_Стиль\ФНС_логотип_и_шрифты\ФНС_логотип\FNS_Gerb_CMYK_px10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125" y="692696"/>
            <a:ext cx="1185750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7302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gray">
          <a:xfrm>
            <a:off x="17254" y="2091806"/>
            <a:ext cx="9155430" cy="5128318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/>
            </a:pPr>
            <a:endParaRPr lang="de-DE" noProof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262703" y="404664"/>
            <a:ext cx="8640960" cy="71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>
            <a:lvl1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700" dirty="0" smtClean="0">
                <a:solidFill>
                  <a:srgbClr val="FF0000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ВОПРОСЫ РАССМАТРИВАМЫЕ НА ВЕБИНАРЕ</a:t>
            </a:r>
            <a:endParaRPr lang="ru-RU" sz="1700" dirty="0">
              <a:solidFill>
                <a:srgbClr val="FF0000"/>
              </a:solidFill>
              <a:latin typeface="Arial Narrow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85227" y="5915265"/>
            <a:ext cx="504825" cy="568134"/>
          </a:xfrm>
        </p:spPr>
        <p:txBody>
          <a:bodyPr/>
          <a:lstStyle/>
          <a:p>
            <a:fld id="{D55A503E-3A9A-440F-82F9-5AA35829517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69463" y="5657048"/>
            <a:ext cx="711719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0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21191140"/>
              </p:ext>
            </p:extLst>
          </p:nvPr>
        </p:nvGraphicFramePr>
        <p:xfrm>
          <a:off x="555710" y="1268760"/>
          <a:ext cx="7760706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301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503E-3A9A-440F-82F9-5AA35829517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Объект 3"/>
          <p:cNvSpPr txBox="1">
            <a:spLocks/>
          </p:cNvSpPr>
          <p:nvPr/>
        </p:nvSpPr>
        <p:spPr bwMode="auto">
          <a:xfrm>
            <a:off x="419595" y="1315834"/>
            <a:ext cx="8534225" cy="93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  <a:noAutofit/>
          </a:bodyPr>
          <a:lstStyle>
            <a:lvl1pPr marL="284505" indent="0" algn="l" defTabSz="815975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4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282020" indent="2485" algn="l" defTabSz="815975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491981" indent="-203750" algn="l" defTabSz="815975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tabLst/>
              <a:defRPr sz="20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282020" algn="just" defTabSz="815975" rtl="0" eaLnBrk="0" fontAlgn="base" hangingPunct="0">
              <a:lnSpc>
                <a:spcPts val="19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122363" indent="706438" algn="l" defTabSz="815975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244813" indent="-204074" algn="l" defTabSz="8162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52961" indent="-204074" algn="l" defTabSz="8162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61109" indent="-204074" algn="l" defTabSz="8162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69256" indent="-204074" algn="l" defTabSz="8162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>
                <a:latin typeface="Arial Narrow" pitchFamily="34" charset="0"/>
              </a:rPr>
              <a:t>Эффективность деятельности территориальных налоговых органов Забайкальского края по итогам работы за 9 месяцев 2021 года от всех мер взыскания составила 86,7%.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19596" y="307722"/>
            <a:ext cx="8278842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>
            <a:lvl1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000" i="1" dirty="0">
                <a:latin typeface="Arial Narrow" pitchFamily="34" charset="0"/>
              </a:rPr>
              <a:t>Итоги работы за 9 </a:t>
            </a:r>
            <a:r>
              <a:rPr lang="ru-RU" sz="2000" i="1" dirty="0" smtClean="0">
                <a:latin typeface="Arial Narrow" pitchFamily="34" charset="0"/>
              </a:rPr>
              <a:t>месяцев 2021 года, </a:t>
            </a:r>
            <a:r>
              <a:rPr lang="ru-RU" sz="2000" i="1" dirty="0">
                <a:latin typeface="Arial Narrow" pitchFamily="34" charset="0"/>
              </a:rPr>
              <a:t>в части принудительного взыскания задолженности.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923" y="2251937"/>
            <a:ext cx="6696744" cy="41395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53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4557" y="1268760"/>
            <a:ext cx="7056784" cy="3816424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За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сокрытие денежных средств либо имущества организации или индивидуального предпринимателя, за счет которых должно быть произведено взыскание недоимки по налогам, сборам, страховым взносам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предусмотрена ответственность в рамках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Уголовного кодекса Российской Федерации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 (статья  199.2).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spcBef>
                <a:spcPts val="0"/>
              </a:spcBef>
            </a:pPr>
            <a:endParaRPr lang="ru-RU" sz="17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503E-3A9A-440F-82F9-5AA35829517B}" type="slidenum">
              <a:rPr lang="en-US" smtClean="0">
                <a:solidFill>
                  <a:srgbClr val="C00000"/>
                </a:solidFill>
                <a:latin typeface="Arial Narrow" pitchFamily="34" charset="0"/>
              </a:rPr>
              <a:pPr/>
              <a:t>4</a:t>
            </a:fld>
            <a:endParaRPr lang="en-US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632700" cy="1234017"/>
          </a:xfrm>
        </p:spPr>
        <p:txBody>
          <a:bodyPr/>
          <a:lstStyle/>
          <a:p>
            <a:pPr algn="ctr"/>
            <a:r>
              <a:rPr lang="ru-RU" sz="3000" dirty="0" smtClean="0">
                <a:solidFill>
                  <a:srgbClr val="C00000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ВНИМАНИЕ !</a:t>
            </a:r>
            <a:endParaRPr lang="ru-RU" sz="3000" dirty="0">
              <a:solidFill>
                <a:srgbClr val="C00000"/>
              </a:solidFill>
              <a:latin typeface="Arial Narrow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0732" y="5301208"/>
            <a:ext cx="6984776" cy="86409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379" y="476672"/>
            <a:ext cx="86684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258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952922" y="2792194"/>
            <a:ext cx="7200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815975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005AA9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Благодарим за внимание!</a:t>
            </a:r>
            <a:endParaRPr lang="ru-RU" altLang="ru-RU" sz="2400" b="1" dirty="0">
              <a:solidFill>
                <a:srgbClr val="005AA9"/>
              </a:solidFill>
              <a:latin typeface="Arial Narrow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EADA30-55B3-401E-AD1A-0388A54ACFC0}" type="slidenum">
              <a:rPr lang="ru-RU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4972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3613</TotalTime>
  <Words>110</Words>
  <Application>Microsoft Office PowerPoint</Application>
  <PresentationFormat>Экран (4:3)</PresentationFormat>
  <Paragraphs>19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Present_FNS2012_16-9</vt:lpstr>
      <vt:lpstr>Презентация PowerPoint</vt:lpstr>
      <vt:lpstr>Презентация PowerPoint</vt:lpstr>
      <vt:lpstr>Презентация PowerPoint</vt:lpstr>
      <vt:lpstr>ВНИМАНИЕ !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Воскобойник Виктория Олеговна</dc:creator>
  <cp:lastModifiedBy>Грищукова Ольга Александровна</cp:lastModifiedBy>
  <cp:revision>193</cp:revision>
  <cp:lastPrinted>2020-06-10T07:15:58Z</cp:lastPrinted>
  <dcterms:created xsi:type="dcterms:W3CDTF">2020-01-30T07:06:47Z</dcterms:created>
  <dcterms:modified xsi:type="dcterms:W3CDTF">2021-10-27T05:59:18Z</dcterms:modified>
</cp:coreProperties>
</file>