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4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3" r:id="rId13"/>
    <p:sldId id="291" r:id="rId14"/>
    <p:sldId id="292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380172-A024-4FD8-98C6-A22169BFBB63}">
          <p14:sldIdLst>
            <p14:sldId id="257"/>
            <p14:sldId id="274"/>
            <p14:sldId id="281"/>
            <p14:sldId id="282"/>
          </p14:sldIdLst>
        </p14:section>
        <p14:section name="Раздел без заголовка" id="{C980DA0C-522A-4833-89CE-BC8C1073CE1D}">
          <p14:sldIdLst>
            <p14:sldId id="283"/>
            <p14:sldId id="284"/>
            <p14:sldId id="285"/>
            <p14:sldId id="286"/>
            <p14:sldId id="287"/>
            <p14:sldId id="288"/>
            <p14:sldId id="289"/>
            <p14:sldId id="293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0" autoAdjust="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orient="horz" pos="232"/>
        <p:guide orient="horz" pos="3952"/>
        <p:guide pos="3840"/>
        <p:guide pos="257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drawing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7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0.0336</cdr:x>
      <cdr:y>0.13203</cdr:y>
    </cdr:from>
    <cdr:to>
      <cdr:x>0.92587</cdr:x>
      <cdr:y>0.78011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2" y="417280"/>
          <a:ext cx="5943600" cy="2048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/>
            <a:t>Представить декларацию о доходах, полученных в 2022 году, </a:t>
          </a:r>
          <a:endParaRPr lang="ru-RU" sz="2400" dirty="0" smtClean="0"/>
        </a:p>
        <a:p xmlns:a="http://schemas.openxmlformats.org/drawingml/2006/main">
          <a:pPr algn="ctr"/>
          <a:r>
            <a:rPr lang="ru-RU" sz="2400" dirty="0" smtClean="0"/>
            <a:t>необходимо </a:t>
          </a:r>
          <a:r>
            <a:rPr lang="ru-RU" sz="2400" dirty="0"/>
            <a:t>не позднее </a:t>
          </a:r>
          <a:endParaRPr lang="ru-RU" sz="2400" dirty="0" smtClean="0"/>
        </a:p>
        <a:p xmlns:a="http://schemas.openxmlformats.org/drawingml/2006/main">
          <a:pPr algn="ctr"/>
          <a:r>
            <a:rPr lang="ru-RU" sz="4000" b="1" dirty="0" smtClean="0">
              <a:solidFill>
                <a:srgbClr val="FF0000"/>
              </a:solidFill>
            </a:rPr>
            <a:t>2 </a:t>
          </a:r>
          <a:r>
            <a:rPr lang="ru-RU" sz="4000" b="1" dirty="0">
              <a:solidFill>
                <a:srgbClr val="FF0000"/>
              </a:solidFill>
            </a:rPr>
            <a:t>мая 2023 </a:t>
          </a:r>
          <a:r>
            <a:rPr lang="ru-RU" sz="4000" b="1" dirty="0" smtClean="0">
              <a:solidFill>
                <a:srgbClr val="FF0000"/>
              </a:solidFill>
            </a:rPr>
            <a:t>года</a:t>
          </a:r>
          <a:endParaRPr lang="ru-RU" sz="4000" b="1" dirty="0">
            <a:solidFill>
              <a:srgbClr val="FF00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0.41856</cdr:x>
      <cdr:y>0.35088</cdr:y>
    </cdr:from>
    <cdr:to>
      <cdr:x>0.58144</cdr:x>
      <cdr:y>0.56156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4943301" y="1889763"/>
          <a:ext cx="1923763" cy="113469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ПРОДАЖА</a:t>
          </a:r>
        </a:p>
        <a:p xmlns:a="http://schemas.openxmlformats.org/drawingml/2006/main">
          <a:pPr algn="ctr"/>
          <a:r>
            <a:rPr lang="ru-RU" sz="1600" dirty="0" smtClean="0"/>
            <a:t>менее 3-х лет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0.41968</cdr:x>
      <cdr:y>0.22277</cdr:y>
    </cdr:from>
    <cdr:to>
      <cdr:x>0.57566</cdr:x>
      <cdr:y>0.32937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956626" y="1199771"/>
          <a:ext cx="1842089" cy="5741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ПРИМЕР</a:t>
          </a:r>
          <a:endParaRPr lang="ru-RU" b="1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0.01888</cdr:x>
      <cdr:y>0.03076</cdr:y>
    </cdr:from>
    <cdr:to>
      <cdr:x>0.10575</cdr:x>
      <cdr:y>0.31137</cdr:y>
    </cdr:to>
    <cdr:pic>
      <cdr:nvPicPr>
        <cdr:cNvPr id="10" name="Рисунок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2946" y="165661"/>
          <a:ext cx="1025979" cy="15113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</cdr:pic>
  </cdr:relSizeAnchor>
  <cdr:relSizeAnchor xmlns:cdr="http://schemas.openxmlformats.org/drawingml/2006/chartDrawing">
    <cdr:from>
      <cdr:x>0.12257</cdr:x>
      <cdr:y>0.03703</cdr:y>
    </cdr:from>
    <cdr:to>
      <cdr:x>0.87505</cdr:x>
      <cdr:y>0.26438</cdr:y>
    </cdr:to>
    <cdr:sp macro="" textlink="">
      <cdr:nvSpPr>
        <cdr:cNvPr id="14" name="Заголовок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1447602" y="199431"/>
          <a:ext cx="8887024" cy="1224452"/>
        </a:xfrm>
        <a:prstGeom xmlns:a="http://schemas.openxmlformats.org/drawingml/2006/main" prst="round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5784" tIns="47892" rIns="95784" bIns="47892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3200" dirty="0" smtClean="0"/>
            <a:t/>
          </a:r>
          <a:br>
            <a:rPr lang="ru-RU" sz="3200" dirty="0" smtClean="0"/>
          </a:br>
          <a:r>
            <a:rPr lang="ru-RU" sz="2900" b="1" dirty="0" smtClean="0"/>
            <a:t>Семьи с детьми (не менее  двух) освобождаются от налогообложения при продаже квартиры при условии:</a:t>
          </a:r>
          <a:r>
            <a:rPr lang="ru-RU" sz="3200" dirty="0" smtClean="0"/>
            <a:t/>
          </a:r>
          <a:br>
            <a:rPr lang="ru-RU" sz="3200" dirty="0" smtClean="0"/>
          </a:br>
          <a:endParaRPr lang="ru-RU" sz="3200" dirty="0"/>
        </a:p>
      </cdr:txBody>
    </cdr:sp>
  </cdr:relSizeAnchor>
  <cdr:relSizeAnchor xmlns:cdr="http://schemas.openxmlformats.org/drawingml/2006/chartDrawing">
    <cdr:from>
      <cdr:x>0.02348</cdr:x>
      <cdr:y>0.36544</cdr:y>
    </cdr:from>
    <cdr:to>
      <cdr:x>0.48686</cdr:x>
      <cdr:y>0.53925</cdr:y>
    </cdr:to>
    <cdr:sp macro="" textlink="">
      <cdr:nvSpPr>
        <cdr:cNvPr id="15" name="Блок-схема: дисплей 14"/>
        <cdr:cNvSpPr/>
      </cdr:nvSpPr>
      <cdr:spPr>
        <a:xfrm xmlns:a="http://schemas.openxmlformats.org/drawingml/2006/main">
          <a:off x="277347" y="1968183"/>
          <a:ext cx="5472608" cy="936104"/>
        </a:xfrm>
        <a:prstGeom xmlns:a="http://schemas.openxmlformats.org/drawingml/2006/main" prst="flowChartDisplay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приобрели в собственность другое жилье с большей площадью</a:t>
          </a:r>
          <a:endParaRPr lang="ru-RU" sz="20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0.13704</cdr:x>
      <cdr:y>0.08422</cdr:y>
    </cdr:from>
    <cdr:to>
      <cdr:x>0.88951</cdr:x>
      <cdr:y>0.19229</cdr:y>
    </cdr:to>
    <cdr:sp macro="" textlink="">
      <cdr:nvSpPr>
        <cdr:cNvPr id="14" name="Заголовок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1618470" y="453570"/>
          <a:ext cx="8887024" cy="582059"/>
        </a:xfrm>
        <a:prstGeom xmlns:a="http://schemas.openxmlformats.org/drawingml/2006/main" prst="round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5784" tIns="47892" rIns="95784" bIns="47892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3200" dirty="0" smtClean="0"/>
            <a:t/>
          </a:r>
          <a:br>
            <a:rPr lang="ru-RU" sz="3200" dirty="0" smtClean="0"/>
          </a:br>
          <a:r>
            <a:rPr lang="ru-RU" sz="2800" b="1" dirty="0">
              <a:solidFill>
                <a:schemeClr val="tx1"/>
              </a:solidFill>
            </a:rPr>
            <a:t>Продажа недорогого имущества</a:t>
          </a:r>
        </a:p>
        <a:p xmlns:a="http://schemas.openxmlformats.org/drawingml/2006/main">
          <a:pPr algn="ctr"/>
          <a:endParaRPr lang="ru-RU" sz="3200" dirty="0"/>
        </a:p>
      </cdr:txBody>
    </cdr:sp>
  </cdr:relSizeAnchor>
  <cdr:relSizeAnchor xmlns:cdr="http://schemas.openxmlformats.org/drawingml/2006/chartDrawing">
    <cdr:from>
      <cdr:x>0.35638</cdr:x>
      <cdr:y>0.61982</cdr:y>
    </cdr:from>
    <cdr:to>
      <cdr:x>0.67017</cdr:x>
      <cdr:y>0.86104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>
          <a:off x="4209005" y="3338207"/>
          <a:ext cx="3705954" cy="12991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Меньше 250 000 рублей</a:t>
          </a:r>
        </a:p>
      </cdr:txBody>
    </cdr:sp>
  </cdr:relSizeAnchor>
  <cdr:relSizeAnchor xmlns:cdr="http://schemas.openxmlformats.org/drawingml/2006/chartDrawing">
    <cdr:from>
      <cdr:x>0.20374</cdr:x>
      <cdr:y>0.2606</cdr:y>
    </cdr:from>
    <cdr:to>
      <cdr:x>0.34763</cdr:x>
      <cdr:y>0.52667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06192" y="1403522"/>
          <a:ext cx="1699405" cy="14329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>
              <a:solidFill>
                <a:schemeClr val="tx1"/>
              </a:solidFill>
            </a:rPr>
            <a:t>Ж</a:t>
          </a:r>
          <a:r>
            <a:rPr lang="ru-RU" sz="1400" b="1" dirty="0" smtClean="0">
              <a:solidFill>
                <a:schemeClr val="tx1"/>
              </a:solidFill>
            </a:rPr>
            <a:t>илые дома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Квартиры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>
              <a:solidFill>
                <a:schemeClr val="tx1"/>
              </a:solidFill>
            </a:rPr>
            <a:t>К</a:t>
          </a:r>
          <a:r>
            <a:rPr lang="ru-RU" sz="1400" b="1" dirty="0" smtClean="0">
              <a:solidFill>
                <a:schemeClr val="tx1"/>
              </a:solidFill>
            </a:rPr>
            <a:t>омнаты </a:t>
          </a: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>
              <a:solidFill>
                <a:schemeClr val="tx1"/>
              </a:solidFill>
            </a:rPr>
            <a:t>С</a:t>
          </a:r>
          <a:r>
            <a:rPr lang="ru-RU" sz="1400" b="1" dirty="0" smtClean="0">
              <a:solidFill>
                <a:schemeClr val="tx1"/>
              </a:solidFill>
            </a:rPr>
            <a:t>адовые дома</a:t>
          </a: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Земельные участки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0.2037</cdr:x>
      <cdr:y>0.62255</cdr:y>
    </cdr:from>
    <cdr:to>
      <cdr:x>0.34759</cdr:x>
      <cdr:y>0.88862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405720" y="3352913"/>
          <a:ext cx="1699405" cy="14329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Транспортные средства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Гаражи</a:t>
          </a:r>
          <a:endParaRPr lang="ru-RU" sz="1400" b="1" dirty="0">
            <a:solidFill>
              <a:schemeClr val="tx1"/>
            </a:solidFill>
            <a:sym typeface="Symbol"/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Машино-места</a:t>
          </a:r>
          <a:endParaRPr lang="ru-RU" sz="1400" b="1" dirty="0">
            <a:solidFill>
              <a:schemeClr val="tx1"/>
            </a:solidFill>
          </a:endParaRPr>
        </a:p>
        <a:p xmlns:a="http://schemas.openxmlformats.org/drawingml/2006/main">
          <a:pPr marL="171450" indent="-171450">
            <a:buFont typeface="Symbol"/>
            <a:buChar char="·"/>
          </a:pPr>
          <a:r>
            <a:rPr lang="ru-RU" sz="1400" b="1" dirty="0" smtClean="0">
              <a:solidFill>
                <a:schemeClr val="tx1"/>
              </a:solidFill>
            </a:rPr>
            <a:t>Иные нежилые помещения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0.56721</cdr:x>
      <cdr:y>0.58176</cdr:y>
    </cdr:from>
    <cdr:to>
      <cdr:x>0.68257</cdr:x>
      <cdr:y>0.67787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99012" y="3133263"/>
          <a:ext cx="1362438" cy="517584"/>
        </a:xfrm>
        <a:prstGeom xmlns:a="http://schemas.openxmlformats.org/drawingml/2006/main" prst="rect">
          <a:avLst/>
        </a:prstGeom>
        <a:ln xmlns:a="http://schemas.openxmlformats.org/drawingml/2006/main" w="38100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0.24095</cdr:x>
      <cdr:y>0.20296</cdr:y>
    </cdr:from>
    <cdr:to>
      <cdr:x>0.55473</cdr:x>
      <cdr:y>0.44418</cdr:y>
    </cdr:to>
    <cdr:sp macro="" textlink="">
      <cdr:nvSpPr>
        <cdr:cNvPr id="15" name="Стрелка вправо 14"/>
        <cdr:cNvSpPr/>
      </cdr:nvSpPr>
      <cdr:spPr>
        <a:xfrm xmlns:a="http://schemas.openxmlformats.org/drawingml/2006/main">
          <a:off x="2845649" y="1093088"/>
          <a:ext cx="3705954" cy="12991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Сдача в аренду имущества</a:t>
          </a:r>
          <a:endParaRPr lang="ru-RU" sz="2000" b="1" dirty="0" smtClean="0"/>
        </a:p>
      </cdr:txBody>
    </cdr:sp>
  </cdr:relSizeAnchor>
  <cdr:relSizeAnchor xmlns:cdr="http://schemas.openxmlformats.org/drawingml/2006/chartDrawing">
    <cdr:from>
      <cdr:x>0.09024</cdr:x>
      <cdr:y>0.65427</cdr:y>
    </cdr:from>
    <cdr:to>
      <cdr:x>0.21767</cdr:x>
      <cdr:y>0.99746</cdr:y>
    </cdr:to>
    <cdr:pic>
      <cdr:nvPicPr>
        <cdr:cNvPr id="17" name="Рисунок 1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65710" y="3523779"/>
          <a:ext cx="1505088" cy="1848351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14348E"/>
          </a:solidFill>
        </a:ln>
      </cdr:spPr>
    </cdr:pic>
  </cdr:relSizeAnchor>
  <cdr:relSizeAnchor xmlns:cdr="http://schemas.openxmlformats.org/drawingml/2006/chartDrawing">
    <cdr:from>
      <cdr:x>0.09972</cdr:x>
      <cdr:y>0.54281</cdr:y>
    </cdr:from>
    <cdr:to>
      <cdr:x>0.20819</cdr:x>
      <cdr:y>0.62809</cdr:y>
    </cdr:to>
    <cdr:pic>
      <cdr:nvPicPr>
        <cdr:cNvPr id="18" name="Picture 2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177727" y="2923447"/>
          <a:ext cx="1281054" cy="4593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rgbClr val="708688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0.22845</cdr:x>
      <cdr:y>0.68809</cdr:y>
    </cdr:from>
    <cdr:to>
      <cdr:x>0.54224</cdr:x>
      <cdr:y>0.92932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>
          <a:off x="2698041" y="3705934"/>
          <a:ext cx="3705954" cy="129916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Сдача в аренду имущества</a:t>
          </a:r>
        </a:p>
      </cdr:txBody>
    </cdr:sp>
  </cdr:relSizeAnchor>
  <cdr:relSizeAnchor xmlns:cdr="http://schemas.openxmlformats.org/drawingml/2006/chartDrawing">
    <cdr:from>
      <cdr:x>0.55137</cdr:x>
      <cdr:y>0.70887</cdr:y>
    </cdr:from>
    <cdr:to>
      <cdr:x>0.70329</cdr:x>
      <cdr:y>0.98916</cdr:y>
    </cdr:to>
    <cdr:pic>
      <cdr:nvPicPr>
        <cdr:cNvPr id="20" name="Рисунок 1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511833" y="3817811"/>
          <a:ext cx="1794294" cy="1509623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rgbClr val="14348E"/>
          </a:solidFill>
        </a:ln>
      </cdr:spPr>
    </cdr:pic>
  </cdr:relSizeAnchor>
  <cdr:relSizeAnchor xmlns:cdr="http://schemas.openxmlformats.org/drawingml/2006/chartDrawing">
    <cdr:from>
      <cdr:x>0.58944</cdr:x>
      <cdr:y>0.60319</cdr:y>
    </cdr:from>
    <cdr:to>
      <cdr:x>0.68979</cdr:x>
      <cdr:y>0.66674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61472" y="3248654"/>
          <a:ext cx="1185156" cy="342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ЮЛ или ИП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0.74455</cdr:x>
      <cdr:y>0.60316</cdr:y>
    </cdr:from>
    <cdr:to>
      <cdr:x>0.9476</cdr:x>
      <cdr:y>0.99353</cdr:y>
    </cdr:to>
    <cdr:grpSp>
      <cdr:nvGrpSpPr>
        <cdr:cNvPr id="22" name="Группа 21"/>
        <cdr:cNvGrpSpPr/>
      </cdr:nvGrpSpPr>
      <cdr:grpSpPr>
        <a:xfrm xmlns:a="http://schemas.openxmlformats.org/drawingml/2006/main">
          <a:off x="8793380" y="3248470"/>
          <a:ext cx="2398145" cy="2102484"/>
          <a:chOff x="-1686175" y="2908466"/>
          <a:chExt cx="6118729" cy="3087183"/>
        </a:xfrm>
      </cdr:grpSpPr>
      <cdr:sp macro="" textlink="">
        <cdr:nvSpPr>
          <cdr:cNvPr id="23" name="Прямоугольник 22"/>
          <cdr:cNvSpPr/>
        </cdr:nvSpPr>
        <cdr:spPr>
          <a:xfrm xmlns:a="http://schemas.openxmlformats.org/drawingml/2006/main">
            <a:off x="-1686175" y="3048282"/>
            <a:ext cx="5480417" cy="2947367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/>
          </a:p>
        </cdr:txBody>
      </cdr:sp>
      <cdr:sp macro="" textlink="">
        <cdr:nvSpPr>
          <cdr:cNvPr id="24" name="TextBox 16"/>
          <cdr:cNvSpPr txBox="1"/>
        </cdr:nvSpPr>
        <cdr:spPr>
          <a:xfrm xmlns:a="http://schemas.openxmlformats.org/drawingml/2006/main">
            <a:off x="-839839" y="2908466"/>
            <a:ext cx="5272393" cy="302433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wrap="square" lIns="104306" tIns="52153" rIns="104306" bIns="52153" rtlCol="0" anchor="ctr">
            <a:norm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00" b="1" i="0" u="non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0.75753</cdr:x>
      <cdr:y>0.74239</cdr:y>
    </cdr:from>
    <cdr:to>
      <cdr:x>0.89153</cdr:x>
      <cdr:y>0.9792</cdr:y>
    </cdr:to>
    <cdr:pic>
      <cdr:nvPicPr>
        <cdr:cNvPr id="25" name="Picture 3" descr="C:\Users\1300-03-017\Desktop\2080268302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946709" y="3998341"/>
          <a:ext cx="1582537" cy="127545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0.71513</cdr:x>
      <cdr:y>0.62224</cdr:y>
    </cdr:from>
    <cdr:to>
      <cdr:x>0.9437</cdr:x>
      <cdr:y>0.75765</cdr:y>
    </cdr:to>
    <cdr:sp macro="" textlink="">
      <cdr:nvSpPr>
        <cdr:cNvPr id="26" name="TextBox 18"/>
        <cdr:cNvSpPr txBox="1"/>
      </cdr:nvSpPr>
      <cdr:spPr>
        <a:xfrm xmlns:a="http://schemas.openxmlformats.org/drawingml/2006/main">
          <a:off x="8445954" y="3351251"/>
          <a:ext cx="2699501" cy="729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rPr>
            <a:t>НЕТ обязанности </a:t>
          </a:r>
          <a:r>
            <a:rPr kumimoji="0" lang="ru-RU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rPr>
            <a:t>предоставлять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0.24023</cdr:x>
      <cdr:y>0.68326</cdr:y>
    </cdr:from>
    <cdr:to>
      <cdr:x>0.73638</cdr:x>
      <cdr:y>0.96611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3719" y="3290275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0.06416</cdr:x>
      <cdr:y>0.4265</cdr:y>
    </cdr:from>
    <cdr:to>
      <cdr:x>0.15103</cdr:x>
      <cdr:y>0.70711</cdr:y>
    </cdr:to>
    <cdr:pic>
      <cdr:nvPicPr>
        <cdr:cNvPr id="10" name="Рисунок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57785" y="2297062"/>
          <a:ext cx="1025967" cy="151130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</cdr:pic>
  </cdr:relSizeAnchor>
  <cdr:relSizeAnchor xmlns:cdr="http://schemas.openxmlformats.org/drawingml/2006/chartDrawing">
    <cdr:from>
      <cdr:x>0.23498</cdr:x>
      <cdr:y>0.07867</cdr:y>
    </cdr:from>
    <cdr:to>
      <cdr:x>0.98746</cdr:x>
      <cdr:y>0.30602</cdr:y>
    </cdr:to>
    <cdr:sp macro="" textlink="">
      <cdr:nvSpPr>
        <cdr:cNvPr id="14" name="Заголовок 3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2775207" y="423719"/>
          <a:ext cx="8887065" cy="1224460"/>
        </a:xfrm>
        <a:prstGeom xmlns:a="http://schemas.openxmlformats.org/drawingml/2006/main" prst="roundRect">
          <a:avLst/>
        </a:prstGeom>
        <a:ln xmlns:a="http://schemas.openxmlformats.org/drawingml/2006/main">
          <a:headEnd/>
          <a:tailEnd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5784" tIns="47892" rIns="95784" bIns="47892" numCol="1" rtlCol="0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dk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2000" dirty="0" smtClean="0"/>
            <a:t>Обязаны </a:t>
          </a:r>
          <a:r>
            <a:rPr lang="ru-RU" sz="2000" dirty="0"/>
            <a:t>предоставить декларацию 3-НДФЛ и отчитаться о своих доходах налогоплательщики, </a:t>
          </a:r>
          <a:r>
            <a:rPr lang="ru-RU" sz="2000" dirty="0" smtClean="0"/>
            <a:t>получившие </a:t>
          </a:r>
          <a:r>
            <a:rPr lang="ru-RU" sz="2000" dirty="0"/>
            <a:t>в дар от физических лиц, </a:t>
          </a:r>
          <a:r>
            <a:rPr lang="ru-RU" sz="2000" b="1" u="sng" dirty="0"/>
            <a:t>не являющихся близкими родственниками, </a:t>
          </a:r>
          <a:r>
            <a:rPr lang="ru-RU" sz="2000" dirty="0"/>
            <a:t>недвижимого имущества, транспортных средств, акций, долей, паев</a:t>
          </a:r>
        </a:p>
      </cdr:txBody>
    </cdr:sp>
  </cdr:relSizeAnchor>
  <cdr:relSizeAnchor xmlns:cdr="http://schemas.openxmlformats.org/drawingml/2006/chartDrawing">
    <cdr:from>
      <cdr:x>0.00724</cdr:x>
      <cdr:y>0.05022</cdr:y>
    </cdr:from>
    <cdr:to>
      <cdr:x>0.2063</cdr:x>
      <cdr:y>0.33181</cdr:y>
    </cdr:to>
    <cdr:pic>
      <cdr:nvPicPr>
        <cdr:cNvPr id="9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clrChange>
            <a:clrFrom>
              <a:srgbClr val="FDFDFD"/>
            </a:clrFrom>
            <a:clrTo>
              <a:srgbClr val="FDFDFD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5465" y="270475"/>
          <a:ext cx="2351062" cy="15165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0.04267</cdr:x>
      <cdr:y>0.13203</cdr:y>
    </cdr:from>
    <cdr:to>
      <cdr:x>0.93494</cdr:x>
      <cdr:y>0.78011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065" y="417278"/>
          <a:ext cx="5103210" cy="2048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Срок уплаты НДФЛ</a:t>
          </a:r>
          <a:r>
            <a:rPr lang="ru-RU" sz="2400" dirty="0"/>
            <a:t>, исчисленный в </a:t>
          </a:r>
          <a:r>
            <a:rPr lang="ru-RU" sz="2400" dirty="0" smtClean="0"/>
            <a:t>декларации,</a:t>
          </a:r>
        </a:p>
        <a:p xmlns:a="http://schemas.openxmlformats.org/drawingml/2006/main">
          <a:pPr algn="ctr"/>
          <a:r>
            <a:rPr lang="ru-RU" sz="2400" dirty="0" smtClean="0"/>
            <a:t> </a:t>
          </a:r>
        </a:p>
        <a:p xmlns:a="http://schemas.openxmlformats.org/drawingml/2006/main">
          <a:pPr algn="ctr"/>
          <a:r>
            <a:rPr lang="ru-RU" sz="4000" b="1" dirty="0" smtClean="0">
              <a:solidFill>
                <a:srgbClr val="FF0000"/>
              </a:solidFill>
            </a:rPr>
            <a:t>17 июля 2023 года</a:t>
          </a:r>
          <a:endParaRPr lang="ru-RU" sz="40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0.07124</cdr:x>
      <cdr:y>0.34405</cdr:y>
    </cdr:from>
    <cdr:to>
      <cdr:x>0.60694</cdr:x>
      <cdr:y>0.5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10708" y="1656797"/>
          <a:ext cx="6096000" cy="75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49580" algn="just">
            <a:lnSpc>
              <a:spcPct val="107000"/>
            </a:lnSpc>
            <a:spcAft>
              <a:spcPts val="800"/>
            </a:spcAft>
          </a:pPr>
          <a:r>
            <a: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Можно предоставить с помощью Личного кабинета налогоплательщика</a:t>
          </a:r>
          <a:r>
            <a: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ru-RU" sz="20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0.07134</cdr:x>
      <cdr:y>0.5574</cdr:y>
    </cdr:from>
    <cdr:to>
      <cdr:x>0.60704</cdr:x>
      <cdr:y>0.71335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11806" y="2684186"/>
          <a:ext cx="6096000" cy="75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49580" algn="just">
            <a:lnSpc>
              <a:spcPct val="107000"/>
            </a:lnSpc>
            <a:spcAft>
              <a:spcPts val="800"/>
            </a:spcAft>
          </a:pPr>
          <a:r>
            <a: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Заполнить декларацию 3-НДФЛ можно с помощью программы «Декларация»</a:t>
          </a:r>
          <a:endParaRPr lang="ru-RU" sz="20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0.06063</cdr:x>
      <cdr:y>0.06499</cdr:y>
    </cdr:from>
    <cdr:to>
      <cdr:x>0.9529</cdr:x>
      <cdr:y>0.97543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5355" y="205408"/>
          <a:ext cx="9056397" cy="2877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/>
            <a:t>За получением налоговых вычетов можно обратиться в </a:t>
          </a:r>
          <a:r>
            <a:rPr lang="ru-RU" sz="2400" b="1" u="sng" dirty="0" smtClean="0"/>
            <a:t>любое </a:t>
          </a:r>
          <a:r>
            <a:rPr lang="ru-RU" sz="2400" dirty="0" smtClean="0"/>
            <a:t>время в течение года.</a:t>
          </a:r>
        </a:p>
        <a:p xmlns:a="http://schemas.openxmlformats.org/drawingml/2006/main">
          <a:pPr algn="ctr"/>
          <a:endParaRPr lang="ru-RU" sz="2400" dirty="0"/>
        </a:p>
        <a:p xmlns:a="http://schemas.openxmlformats.org/drawingml/2006/main">
          <a:pPr algn="ctr"/>
          <a:r>
            <a:rPr lang="ru-RU" sz="2400" b="1" u="sng" dirty="0" smtClean="0"/>
            <a:t>2 мая 2023 года </a:t>
          </a:r>
          <a:r>
            <a:rPr lang="ru-RU" sz="2400" dirty="0" smtClean="0"/>
            <a:t>срок для тех, у кого </a:t>
          </a:r>
          <a:r>
            <a:rPr lang="ru-RU" sz="2400" b="1" u="sng" dirty="0" smtClean="0"/>
            <a:t>есть обязанность задекларировать доход</a:t>
          </a:r>
          <a:r>
            <a:rPr lang="ru-RU" sz="2400" dirty="0" smtClean="0"/>
            <a:t>, полученный в 2022 году</a:t>
          </a:r>
          <a:endParaRPr lang="ru-RU" sz="2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0.06063</cdr:x>
      <cdr:y>0.06499</cdr:y>
    </cdr:from>
    <cdr:to>
      <cdr:x>0.9529</cdr:x>
      <cdr:y>0.97543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5355" y="205408"/>
          <a:ext cx="9056397" cy="2877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Виды налоговых вычетов:</a:t>
          </a:r>
        </a:p>
        <a:p xmlns:a="http://schemas.openxmlformats.org/drawingml/2006/main">
          <a:pPr algn="ctr"/>
          <a:r>
            <a:rPr lang="ru-RU" sz="2400" b="0" dirty="0" smtClean="0">
              <a:solidFill>
                <a:schemeClr val="tx1"/>
              </a:solidFill>
            </a:rPr>
            <a:t>Стандартные (ст. 218 Налогового кодекса)</a:t>
          </a:r>
        </a:p>
        <a:p xmlns:a="http://schemas.openxmlformats.org/drawingml/2006/main">
          <a:pPr algn="ctr"/>
          <a:r>
            <a:rPr lang="ru-RU" sz="2400" b="0" dirty="0" smtClean="0">
              <a:solidFill>
                <a:schemeClr val="tx1"/>
              </a:solidFill>
            </a:rPr>
            <a:t>Социальные (ст. 213 Налогового кодекса)</a:t>
          </a:r>
        </a:p>
        <a:p xmlns:a="http://schemas.openxmlformats.org/drawingml/2006/main">
          <a:pPr lvl="0" algn="ctr"/>
          <a:r>
            <a:rPr lang="ru-RU" sz="2400" b="0" dirty="0" smtClean="0">
              <a:solidFill>
                <a:schemeClr val="tx1"/>
              </a:solidFill>
            </a:rPr>
            <a:t>Имущественные (ст. 220 Налогового кодекса)</a:t>
          </a:r>
        </a:p>
        <a:p xmlns:a="http://schemas.openxmlformats.org/drawingml/2006/main">
          <a:pPr algn="ctr"/>
          <a:r>
            <a:rPr lang="ru-RU" sz="2400" b="0" dirty="0" smtClean="0">
              <a:solidFill>
                <a:schemeClr val="tx1"/>
              </a:solidFill>
            </a:rPr>
            <a:t>Инвестиционные (ст. 219.1 Налогового кодекса)</a:t>
          </a:r>
        </a:p>
        <a:p xmlns:a="http://schemas.openxmlformats.org/drawingml/2006/main">
          <a:pPr lvl="0" algn="ctr"/>
          <a:endParaRPr lang="ru-RU" sz="2400" b="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457200" indent="-457200" algn="l">
            <a:buFontTx/>
            <a:buAutoNum type="arabicPeriod"/>
          </a:pPr>
          <a:r>
            <a:rPr lang="ru-RU" sz="2200" dirty="0" smtClean="0"/>
            <a:t>Физические </a:t>
          </a:r>
          <a:r>
            <a:rPr lang="ru-RU" sz="2200" dirty="0"/>
            <a:t>лица, получившие доход от продажи имущества, </a:t>
          </a:r>
          <a:r>
            <a:rPr lang="ru-RU" sz="2200" dirty="0" smtClean="0"/>
            <a:t>которое было </a:t>
          </a:r>
          <a:r>
            <a:rPr lang="ru-RU" sz="2200" dirty="0"/>
            <a:t>в собственности меньше минимального срока владения (у нас в округе этот срок </a:t>
          </a:r>
          <a:r>
            <a:rPr lang="ru-RU" sz="2200" b="1" dirty="0"/>
            <a:t>составляет 3 года</a:t>
          </a:r>
          <a:r>
            <a:rPr lang="ru-RU" sz="2200" dirty="0"/>
            <a:t>). </a:t>
          </a:r>
          <a:r>
            <a:rPr lang="ru-RU" sz="2000" b="1" u="sng" dirty="0" smtClean="0">
              <a:solidFill>
                <a:srgbClr val="FF0000"/>
              </a:solidFill>
              <a:latin typeface="+mn-lt"/>
            </a:rPr>
            <a:t>!!! Только для налогоплательщиков, которые состоят на налоговом учёте в налоговых органах округа. </a:t>
          </a:r>
          <a:endParaRPr lang="ru-RU" sz="2000" dirty="0" smtClean="0">
            <a:solidFill>
              <a:srgbClr val="FF0000"/>
            </a:solidFill>
            <a:latin typeface="+mn-lt"/>
          </a:endParaRPr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/>
        </a:p>
        <a:p xmlns:a="http://schemas.openxmlformats.org/drawingml/2006/main">
          <a:pPr algn="l"/>
          <a:r>
            <a:rPr lang="ru-RU" sz="2200" dirty="0" smtClean="0"/>
            <a:t>	         </a:t>
          </a:r>
        </a:p>
        <a:p xmlns:a="http://schemas.openxmlformats.org/drawingml/2006/main">
          <a:pPr algn="l"/>
          <a:r>
            <a:rPr lang="ru-RU" sz="2200" dirty="0" smtClean="0"/>
            <a:t>                            	</a:t>
          </a:r>
        </a:p>
      </cdr:txBody>
    </cdr:sp>
  </cdr:relSizeAnchor>
  <cdr:relSizeAnchor xmlns:cdr="http://schemas.openxmlformats.org/drawingml/2006/chartDrawing">
    <cdr:from>
      <cdr:x>0.62617</cdr:x>
      <cdr:y>0.71388</cdr:y>
    </cdr:from>
    <cdr:to>
      <cdr:x>0.73626</cdr:x>
      <cdr:y>0.97667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125473" y="3437697"/>
          <a:ext cx="1252786" cy="12654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0.46279</cdr:x>
      <cdr:y>0.73029</cdr:y>
    </cdr:from>
    <cdr:to>
      <cdr:x>0.6243</cdr:x>
      <cdr:y>0.93232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5266299" y="3516736"/>
          <a:ext cx="1837944" cy="97287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0.4752</cdr:x>
      <cdr:y>0.78583</cdr:y>
    </cdr:from>
    <cdr:to>
      <cdr:x>0.59894</cdr:x>
      <cdr:y>0.8589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07490" y="3784185"/>
          <a:ext cx="1408176" cy="351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ПЕРЕЕХАЛ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0.4527</cdr:x>
      <cdr:y>0.36424</cdr:y>
    </cdr:from>
    <cdr:to>
      <cdr:x>0.45372</cdr:x>
      <cdr:y>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5151503" y="1754026"/>
          <a:ext cx="11637" cy="306151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0.61565</cdr:x>
      <cdr:y>0.64257</cdr:y>
    </cdr:from>
    <cdr:to>
      <cdr:x>0.76671</cdr:x>
      <cdr:y>0.70739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005744" y="3094343"/>
          <a:ext cx="1719072" cy="312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200" dirty="0" smtClean="0"/>
            <a:t>Г. </a:t>
          </a:r>
          <a:r>
            <a:rPr lang="ru-RU" sz="2200" dirty="0"/>
            <a:t>Т</a:t>
          </a:r>
          <a:r>
            <a:rPr lang="ru-RU" sz="2200" dirty="0" smtClean="0"/>
            <a:t>ЮМЕНЬ</a:t>
          </a:r>
          <a:endParaRPr lang="ru-RU" sz="2200" dirty="0"/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0.27746</cdr:x>
      <cdr:y>0.72062</cdr:y>
    </cdr:from>
    <cdr:to>
      <cdr:x>0.42137</cdr:x>
      <cdr:y>0.95615</cdr:y>
    </cdr:to>
    <cdr:pic>
      <cdr:nvPicPr>
        <cdr:cNvPr id="14" name="Объект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57312" y="3470157"/>
          <a:ext cx="1637640" cy="11342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accent1"/>
          </a:solidFill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0.11679</cdr:x>
      <cdr:y>0.47387</cdr:y>
    </cdr:from>
    <cdr:to>
      <cdr:x>0.2978</cdr:x>
      <cdr:y>0.6489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1329009" y="2281959"/>
          <a:ext cx="2059814" cy="842845"/>
        </a:xfrm>
        <a:prstGeom xmlns:a="http://schemas.openxmlformats.org/drawingml/2006/main" prst="wedgeRectCallout">
          <a:avLst>
            <a:gd name="adj1" fmla="val 63414"/>
            <a:gd name="adj2" fmla="val 87362"/>
          </a:avLst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0.11995</cdr:x>
      <cdr:y>0.48629</cdr:y>
    </cdr:from>
    <cdr:to>
      <cdr:x>0.29543</cdr:x>
      <cdr:y>0.64006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64997" y="2341732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больше 3х лет в собственности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b="1" dirty="0" smtClean="0"/>
            <a:t>1. Налогоплательщик, состоит на учёте в налоговых органах округа</a:t>
          </a:r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b="1" dirty="0" smtClean="0"/>
            <a:t>2. Реализовал жилое помещение, расположенное на территории нашего округа</a:t>
          </a:r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/>
        </a:p>
        <a:p xmlns:a="http://schemas.openxmlformats.org/drawingml/2006/main">
          <a:pPr algn="l"/>
          <a:r>
            <a:rPr lang="ru-RU" sz="2200" b="1" dirty="0" smtClean="0"/>
            <a:t>3. В собственности жилой объект недвижимости был больше 3х лет        </a:t>
          </a:r>
          <a:r>
            <a:rPr lang="ru-RU" sz="2200" dirty="0" smtClean="0"/>
            <a:t>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0.90601</cdr:x>
      <cdr:y>0.53437</cdr:y>
    </cdr:from>
    <cdr:to>
      <cdr:x>0.99516</cdr:x>
      <cdr:y>0.71177</cdr:y>
    </cdr:to>
    <cdr:pic>
      <cdr:nvPicPr>
        <cdr:cNvPr id="14" name="Объект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309971" y="2573271"/>
          <a:ext cx="1014471" cy="8542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chemeClr val="accent1"/>
          </a:solidFill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0.77913</cdr:x>
      <cdr:y>0.79029</cdr:y>
    </cdr:from>
    <cdr:to>
      <cdr:x>0.96015</cdr:x>
      <cdr:y>0.96531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8866156" y="3805663"/>
          <a:ext cx="2059814" cy="842845"/>
        </a:xfrm>
        <a:prstGeom xmlns:a="http://schemas.openxmlformats.org/drawingml/2006/main" prst="wedgeRectCallout">
          <a:avLst>
            <a:gd name="adj1" fmla="val 55553"/>
            <a:gd name="adj2" fmla="val -94584"/>
          </a:avLst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больше 3х лет в собственности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0.11083</cdr:x>
      <cdr:y>0.65177</cdr:y>
    </cdr:from>
    <cdr:to>
      <cdr:x>0.42723</cdr:x>
      <cdr:y>0.83177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261222" y="3138630"/>
          <a:ext cx="3600450" cy="86677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/>
            <a:t>Меньше </a:t>
          </a:r>
          <a:r>
            <a:rPr lang="ru-RU" sz="2200" b="1" dirty="0" smtClean="0">
              <a:solidFill>
                <a:srgbClr val="FF0000"/>
              </a:solidFill>
            </a:rPr>
            <a:t>3х лет !!! </a:t>
          </a:r>
          <a:r>
            <a:rPr lang="ru-RU" sz="2200" b="1" dirty="0" smtClean="0"/>
            <a:t>в собственности</a:t>
          </a:r>
          <a:endParaRPr lang="ru-RU" sz="2200" b="1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0.26066</cdr:x>
      <cdr:y>0.45394</cdr:y>
    </cdr:from>
    <cdr:to>
      <cdr:x>0.2615</cdr:x>
      <cdr:y>0.64584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2966197" y="2185979"/>
          <a:ext cx="9525" cy="924076"/>
        </a:xfrm>
        <a:prstGeom xmlns:a="http://schemas.openxmlformats.org/drawingml/2006/main" prst="straightConnector1">
          <a:avLst/>
        </a:prstGeom>
        <a:ln xmlns:a="http://schemas.openxmlformats.org/drawingml/2006/main" w="57150">
          <a:tailEnd type="triangle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0.58166</cdr:x>
      <cdr:y>0.64393</cdr:y>
    </cdr:from>
    <cdr:to>
      <cdr:x>0.66286</cdr:x>
      <cdr:y>0.87337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19034" y="3100867"/>
          <a:ext cx="923925" cy="11049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1"/>
          </a:solidFill>
        </a:ln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0.0336</cdr:x>
      <cdr:y>0.02209</cdr:y>
    </cdr:from>
    <cdr:to>
      <cdr:x>0.92587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351" y="106384"/>
          <a:ext cx="10153579" cy="470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				</a:t>
          </a:r>
          <a:endParaRPr lang="ru-RU" sz="2000" dirty="0" smtClean="0"/>
        </a:p>
        <a:p xmlns:a="http://schemas.openxmlformats.org/drawingml/2006/main">
          <a:pPr algn="l"/>
          <a:endParaRPr lang="ru-RU" sz="2000" dirty="0"/>
        </a:p>
        <a:p xmlns:a="http://schemas.openxmlformats.org/drawingml/2006/main">
          <a:pPr algn="l"/>
          <a:endParaRPr lang="ru-RU" sz="20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endParaRPr lang="ru-RU" sz="2200" dirty="0" smtClean="0"/>
        </a:p>
        <a:p xmlns:a="http://schemas.openxmlformats.org/drawingml/2006/main">
          <a:pPr algn="l"/>
          <a:r>
            <a:rPr lang="ru-RU" sz="2200" dirty="0" smtClean="0"/>
            <a:t>        	</a:t>
          </a:r>
        </a:p>
      </cdr:txBody>
    </cdr:sp>
  </cdr:relSizeAnchor>
  <cdr:relSizeAnchor xmlns:cdr="http://schemas.openxmlformats.org/drawingml/2006/chartDrawing">
    <cdr:from>
      <cdr:x>0.16644</cdr:x>
      <cdr:y>0.51857</cdr:y>
    </cdr:from>
    <cdr:to>
      <cdr:x>0.27894</cdr:x>
      <cdr:y>0.63553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894032" y="2497185"/>
          <a:ext cx="1280160" cy="5632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0.78783</cdr:x>
      <cdr:y>0.80664</cdr:y>
    </cdr:from>
    <cdr:to>
      <cdr:x>0.9633</cdr:x>
      <cdr:y>0.96042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8965062" y="3884428"/>
          <a:ext cx="1996792" cy="74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0.40882</cdr:x>
      <cdr:y>0.47178</cdr:y>
    </cdr:from>
    <cdr:to>
      <cdr:x>0.56283</cdr:x>
      <cdr:y>0.58357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52121" y="2271855"/>
          <a:ext cx="1752601" cy="538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0.00454</cdr:x>
      <cdr:y>0.31205</cdr:y>
    </cdr:from>
    <cdr:to>
      <cdr:x>0.1399</cdr:x>
      <cdr:y>0.52777</cdr:y>
    </cdr:to>
    <cdr:pic>
      <cdr:nvPicPr>
        <cdr:cNvPr id="8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016" y="1689656"/>
          <a:ext cx="1610238" cy="116802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0.1399</cdr:x>
      <cdr:y>0.31442</cdr:y>
    </cdr:from>
    <cdr:to>
      <cdr:x>0.30279</cdr:x>
      <cdr:y>0.5251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1664254" y="1702495"/>
          <a:ext cx="1937755" cy="1140760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1pPr>
          <a:lvl2pPr marL="341313" indent="1127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2pPr>
          <a:lvl3pPr marL="684213" indent="2270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3pPr>
          <a:lvl4pPr marL="1027113" indent="3413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4pPr>
          <a:lvl5pPr marL="1370013" indent="455613" algn="l" defTabSz="582613" rtl="0" fontAlgn="base">
            <a:spcBef>
              <a:spcPct val="0"/>
            </a:spcBef>
            <a:spcAft>
              <a:spcPct val="0"/>
            </a:spcAft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5pPr>
          <a:lvl6pPr marL="22860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6pPr>
          <a:lvl7pPr marL="27432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7pPr>
          <a:lvl8pPr marL="32004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8pPr>
          <a:lvl9pPr marL="3657600" algn="l" defTabSz="914400" rtl="0" eaLnBrk="1" latinLnBrk="0" hangingPunct="1">
            <a:defRPr sz="2700" kern="1200">
              <a:solidFill>
                <a:schemeClr val="lt1"/>
              </a:solidFill>
              <a:latin typeface="+mn-lt"/>
              <a:ea typeface="+mn-ea"/>
              <a:cs typeface="+mn-cs"/>
              <a:sym typeface="Helvetica Light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ПРОДАЖА</a:t>
          </a:r>
        </a:p>
        <a:p xmlns:a="http://schemas.openxmlformats.org/drawingml/2006/main">
          <a:pPr algn="ctr"/>
          <a:r>
            <a:rPr lang="ru-RU" sz="1600" dirty="0" smtClean="0"/>
            <a:t>менее 3-х лет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0.29709</cdr:x>
      <cdr:y>0.2955</cdr:y>
    </cdr:from>
    <cdr:to>
      <cdr:x>0.43327</cdr:x>
      <cdr:y>0.51253</cdr:y>
    </cdr:to>
    <cdr:pic>
      <cdr:nvPicPr>
        <cdr:cNvPr id="10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34254" y="1600032"/>
          <a:ext cx="1619987" cy="117514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0.13273</cdr:x>
      <cdr:y>0.18801</cdr:y>
    </cdr:from>
    <cdr:to>
      <cdr:x>0.2887</cdr:x>
      <cdr:y>0.29461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510399" y="905356"/>
          <a:ext cx="1774885" cy="51336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/>
            <a:t>ПРИМЕР</a:t>
          </a:r>
          <a:endParaRPr lang="ru-RU" b="1" dirty="0"/>
        </a:p>
      </cdr:txBody>
    </cdr:sp>
  </cdr:relSizeAnchor>
  <cdr:relSizeAnchor xmlns:cdr="http://schemas.openxmlformats.org/drawingml/2006/chartDrawing">
    <cdr:from>
      <cdr:x>0.01541</cdr:x>
      <cdr:y>0.7053</cdr:y>
    </cdr:from>
    <cdr:to>
      <cdr:x>0.51156</cdr:x>
      <cdr:y>0.98815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75372" y="3396424"/>
          <a:ext cx="5645922" cy="1362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Доход = 0</a:t>
          </a:r>
        </a:p>
        <a:p xmlns:a="http://schemas.openxmlformats.org/drawingml/2006/main">
          <a:r>
            <a:rPr lang="ru-RU" sz="20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Налог = 0</a:t>
          </a:r>
          <a:endParaRPr lang="ru-RU" sz="2000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20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Декларация 3-НДФЛ до 2 мая 2023 года</a:t>
          </a:r>
        </a:p>
        <a:p xmlns:a="http://schemas.openxmlformats.org/drawingml/2006/main">
          <a:r>
            <a:rPr lang="ru-RU" sz="23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Не предоставил – ШТРАФ 1 000 рублей</a:t>
          </a:r>
          <a:endParaRPr lang="ru-RU" sz="2300" b="1" dirty="0">
            <a:ln w="0"/>
            <a:solidFill>
              <a:srgbClr val="FF0000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0.46909</cdr:x>
      <cdr:y>0.17099</cdr:y>
    </cdr:from>
    <cdr:to>
      <cdr:x>0.46909</cdr:x>
      <cdr:y>1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>
          <a:off x="5580381" y="925853"/>
          <a:ext cx="0" cy="44888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0.61359</cdr:x>
      <cdr:y>0.18881</cdr:y>
    </cdr:from>
    <cdr:to>
      <cdr:x>0.76956</cdr:x>
      <cdr:y>0.29541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7299342" y="1022331"/>
          <a:ext cx="1855434" cy="5772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ПРИМЕР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0.48438</cdr:x>
      <cdr:y>0.28979</cdr:y>
    </cdr:from>
    <cdr:to>
      <cdr:x>0.61732</cdr:x>
      <cdr:y>0.50167</cdr:y>
    </cdr:to>
    <cdr:pic>
      <cdr:nvPicPr>
        <cdr:cNvPr id="18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62230" y="1569101"/>
          <a:ext cx="1581450" cy="114726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0.77361</cdr:x>
      <cdr:y>0.28529</cdr:y>
    </cdr:from>
    <cdr:to>
      <cdr:x>0.91024</cdr:x>
      <cdr:y>0.50303</cdr:y>
    </cdr:to>
    <cdr:pic>
      <cdr:nvPicPr>
        <cdr:cNvPr id="19" name="Picture 6" descr="http://www.vashamashina.ru/images/nalog-s-prodazhi-mashiny-1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EFEFE"/>
            </a:clrFrom>
            <a:clrTo>
              <a:srgbClr val="FEFEFE">
                <a:alpha val="0"/>
              </a:srgbClr>
            </a:clrTo>
          </a:clrChange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202982" y="1544722"/>
          <a:ext cx="1625353" cy="11789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0.48438</cdr:x>
      <cdr:y>0.51785</cdr:y>
    </cdr:from>
    <cdr:to>
      <cdr:x>0.64035</cdr:x>
      <cdr:y>0.62446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5762230" y="2803970"/>
          <a:ext cx="1855433" cy="5772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/>
            <a:t>Купил за </a:t>
          </a:r>
        </a:p>
        <a:p xmlns:a="http://schemas.openxmlformats.org/drawingml/2006/main">
          <a:pPr algn="ctr"/>
          <a:r>
            <a:rPr lang="ru-RU" dirty="0" smtClean="0"/>
            <a:t>400 тыс. руб.</a:t>
          </a:r>
          <a:endParaRPr lang="ru-RU" dirty="0"/>
        </a:p>
      </cdr:txBody>
    </cdr:sp>
  </cdr:relSizeAnchor>
  <cdr:relSizeAnchor xmlns:cdr="http://schemas.openxmlformats.org/drawingml/2006/chartDrawing">
    <cdr:from>
      <cdr:x>0.47061</cdr:x>
      <cdr:y>0.67976</cdr:y>
    </cdr:from>
    <cdr:to>
      <cdr:x>1</cdr:x>
      <cdr:y>1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5598414" y="3680670"/>
          <a:ext cx="6297678" cy="1733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Доход =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100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тыс. руб.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(500 тыс. руб. – 400 тыс. руб.)</a:t>
          </a:r>
        </a:p>
        <a:p xmlns:a="http://schemas.openxmlformats.org/drawingml/2006/main"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Налог =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13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тыс. руб. 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(100 тыс. руб.*13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%)</a:t>
          </a:r>
          <a:endParaRPr lang="ru-RU" sz="1700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ru-RU" sz="18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Не предоставил </a:t>
          </a:r>
          <a:r>
            <a: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3-НДФЛ до </a:t>
          </a:r>
          <a:r>
            <a: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 мая 2023 года</a:t>
          </a:r>
        </a:p>
        <a:p xmlns:a="http://schemas.openxmlformats.org/drawingml/2006/main">
          <a:pPr defTabSz="1043056" fontAlgn="auto">
            <a:spcAft>
              <a:spcPts val="0"/>
            </a:spcAft>
          </a:pP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ШТРАФ </a:t>
          </a:r>
          <a:r>
            <a: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1 950  рублей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(2 месяца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х 5% х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13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000) </a:t>
          </a:r>
          <a:endParaRPr lang="ru-RU" sz="1700" b="1" dirty="0" smtClean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/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За неуплату налога 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ШТРАФ </a:t>
          </a:r>
          <a:r>
            <a:rPr lang="ru-RU" sz="1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2 600 </a:t>
          </a:r>
          <a:r>
            <a:rPr lang="ru-RU" sz="17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рублей </a:t>
          </a:r>
          <a:r>
            <a:rPr lang="ru-RU" sz="1700" b="1" dirty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(</a:t>
          </a:r>
          <a:r>
            <a:rPr lang="ru-RU" sz="1700" b="1" dirty="0" smtClean="0">
              <a:solidFill>
                <a:srgbClr val="005AA9"/>
              </a:solidFill>
              <a:latin typeface="Arial" pitchFamily="34" charset="0"/>
              <a:cs typeface="Arial" pitchFamily="34" charset="0"/>
            </a:rPr>
            <a:t>20%х 13 тыс. руб.)</a:t>
          </a:r>
          <a:endParaRPr lang="ru-RU" sz="1700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/>
          <a:endParaRPr lang="ru-RU" b="1" dirty="0" smtClean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 fontAlgn="auto">
            <a:spcAft>
              <a:spcPts val="0"/>
            </a:spcAft>
          </a:pPr>
          <a:endParaRPr lang="ru-RU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 fontAlgn="auto">
            <a:spcAft>
              <a:spcPts val="0"/>
            </a:spcAft>
          </a:pPr>
          <a:endParaRPr lang="ru-RU" b="1" dirty="0">
            <a:solidFill>
              <a:srgbClr val="005AA9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defTabSz="1043056" fontAlgn="auto">
            <a:spcAft>
              <a:spcPts val="0"/>
            </a:spcAft>
          </a:pPr>
          <a:r>
            <a: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+ </a:t>
          </a:r>
          <a:r>
            <a: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штраф 78 000 рублей (20%)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E34C-9D3C-4694-96C1-A5A47BF1BDD5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34AA-09B2-4353-8568-3A092C1CD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33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9B24-39A1-46BB-A706-BFFA2F78A1D9}" type="datetimeFigureOut">
              <a:rPr lang="ru-RU" smtClean="0"/>
              <a:t>17.03.2023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DD04E-669F-4AE8-BD61-05E8DFAF3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918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26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1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717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13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0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372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6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31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08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08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64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1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DD04E-669F-4AE8-BD61-05E8DFAF3B0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13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B3E0-7F25-47F3-AB58-3754AE0E617E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07F05FE-B74B-4A7A-B255-D7020C07C7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980" r="1619" b="43906"/>
          <a:stretch/>
        </p:blipFill>
        <p:spPr>
          <a:xfrm>
            <a:off x="0" y="0"/>
            <a:ext cx="5054886" cy="11099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7441FB-5596-4CF9-8B62-78502FA540AE}"/>
              </a:ext>
            </a:extLst>
          </p:cNvPr>
          <p:cNvSpPr txBox="1"/>
          <p:nvPr userDrawn="1"/>
        </p:nvSpPr>
        <p:spPr>
          <a:xfrm>
            <a:off x="503141" y="154555"/>
            <a:ext cx="4387358" cy="69249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endParaRPr lang="ru-RU" sz="7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УФНС России по Ханты-Мансийскому автономному округу - Югре</a:t>
            </a:r>
            <a:endParaRPr lang="ru-RU" sz="1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-1" y="1109934"/>
            <a:ext cx="12192001" cy="5748069"/>
          </a:xfrm>
          <a:prstGeom prst="rect">
            <a:avLst/>
          </a:prstGeom>
          <a:solidFill>
            <a:srgbClr val="ECF3FA"/>
          </a:solidFill>
          <a:ln>
            <a:noFill/>
          </a:ln>
          <a:effectLst>
            <a:innerShdw blurRad="660400" dist="317500" dir="13500000">
              <a:schemeClr val="tx2">
                <a:lumMod val="50000"/>
                <a:alpha val="17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571FD3D8-F1EE-494F-A387-916E2BEC90D1}"/>
              </a:ext>
            </a:extLst>
          </p:cNvPr>
          <p:cNvSpPr/>
          <p:nvPr userDrawn="1"/>
        </p:nvSpPr>
        <p:spPr>
          <a:xfrm>
            <a:off x="6229348" y="0"/>
            <a:ext cx="5962652" cy="1109934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082038-443C-3A40-30F2-01CFCFF34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" y="339977"/>
            <a:ext cx="438755" cy="42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35C9-2A64-4A61-BEEC-36939F747407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83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0E2A-56E8-44E2-902D-303FA91998D8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09E4-9521-49BD-BBE8-7B14C43C5F16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9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BFA9-0F2A-4452-B6F5-1385BF1D4F8F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9A0DB-58F5-4AF9-8C05-FF3B99925A8F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13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1C35-95B8-42E6-8C32-59F5C9AECC05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6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1DB1A-7979-4124-B679-8A553E114DC6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8A5B7-9778-4189-9F3B-0492D96BEEF0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5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E93-2925-413E-9798-A064808FD2D0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9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D157-1B25-4D40-AE3D-78BB83D5B1E9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4FCB-B859-4046-A582-6294384E2DE1}" type="datetime1">
              <a:rPr lang="ru-RU" smtClean="0"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AED7-2BD5-4EF9-8A9B-04C23083A1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24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nsultant.ru/document/cons_doc_LAW_28165/625f7f7ad302ab285fe87457521eb265c7dbee3c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E90CB217-ECA5-4EC7-B017-069F7AA0F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9"/>
          <a:stretch/>
        </p:blipFill>
        <p:spPr>
          <a:xfrm>
            <a:off x="-8709" y="87086"/>
            <a:ext cx="12192000" cy="6857999"/>
          </a:xfrm>
          <a:prstGeom prst="rect">
            <a:avLst/>
          </a:prstGeom>
        </p:spPr>
      </p:pic>
      <p:sp>
        <p:nvSpPr>
          <p:cNvPr id="4" name="Rectangle 34">
            <a:extLst>
              <a:ext uri="{FF2B5EF4-FFF2-40B4-BE49-F238E27FC236}">
                <a16:creationId xmlns:a16="http://schemas.microsoft.com/office/drawing/2014/main" xmlns="" id="{95B5164C-F9CF-4A05-8537-EA95716F545E}"/>
              </a:ext>
            </a:extLst>
          </p:cNvPr>
          <p:cNvSpPr/>
          <p:nvPr/>
        </p:nvSpPr>
        <p:spPr>
          <a:xfrm>
            <a:off x="-227730" y="-288674"/>
            <a:ext cx="12821632" cy="7435346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E90CB217-ECA5-4EC7-B017-069F7AA0F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9"/>
          <a:stretch/>
        </p:blipFill>
        <p:spPr>
          <a:xfrm>
            <a:off x="-283682" y="-45194"/>
            <a:ext cx="12933536" cy="7435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E78F31-85F1-48F8-8AAB-173502CE1EDC}"/>
              </a:ext>
            </a:extLst>
          </p:cNvPr>
          <p:cNvSpPr txBox="1"/>
          <p:nvPr/>
        </p:nvSpPr>
        <p:spPr>
          <a:xfrm>
            <a:off x="3683977" y="2998111"/>
            <a:ext cx="8264769" cy="86177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 defTabSz="121917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Roboto Condensed"/>
              </a:rPr>
              <a:t>ДЕКЛАРАЦИОННАЯ КАМПАНИЯ ПО НДФЛ </a:t>
            </a:r>
          </a:p>
          <a:p>
            <a:pPr lvl="0" algn="ctr" defTabSz="121917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Roboto Condensed"/>
              </a:rPr>
              <a:t>2023 ГОДА</a:t>
            </a:r>
            <a:endParaRPr lang="ru-RU" sz="2800" b="1" dirty="0">
              <a:solidFill>
                <a:schemeClr val="bg1"/>
              </a:solidFill>
              <a:latin typeface="Roboto Condens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A56960-2D75-49CC-AE73-F2B5172CD1E4}"/>
              </a:ext>
            </a:extLst>
          </p:cNvPr>
          <p:cNvSpPr txBox="1"/>
          <p:nvPr/>
        </p:nvSpPr>
        <p:spPr>
          <a:xfrm>
            <a:off x="8768983" y="6847532"/>
            <a:ext cx="2142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Ханты-Мансийск,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2023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3176043" y="2277465"/>
            <a:ext cx="10412422" cy="23030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Group 14">
            <a:extLst>
              <a:ext uri="{FF2B5EF4-FFF2-40B4-BE49-F238E27FC236}">
                <a16:creationId xmlns:a16="http://schemas.microsoft.com/office/drawing/2014/main" xmlns="" id="{55CC7307-0B6F-4D12-9F19-79B35A103D9E}"/>
              </a:ext>
            </a:extLst>
          </p:cNvPr>
          <p:cNvGrpSpPr/>
          <p:nvPr/>
        </p:nvGrpSpPr>
        <p:grpSpPr>
          <a:xfrm>
            <a:off x="11810831" y="3038653"/>
            <a:ext cx="463101" cy="477431"/>
            <a:chOff x="10922866" y="3213584"/>
            <a:chExt cx="440359" cy="440359"/>
          </a:xfrm>
        </p:grpSpPr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03F4B4EC-C483-41D1-8EA1-E8FECE1D0712}"/>
                </a:ext>
              </a:extLst>
            </p:cNvPr>
            <p:cNvSpPr/>
            <p:nvPr/>
          </p:nvSpPr>
          <p:spPr>
            <a:xfrm>
              <a:off x="10922866" y="3213584"/>
              <a:ext cx="440359" cy="440359"/>
            </a:xfrm>
            <a:prstGeom prst="ellipse">
              <a:avLst/>
            </a:prstGeom>
            <a:solidFill>
              <a:srgbClr val="D840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Graphic 13" descr="Caret Right with solid fill">
              <a:extLst>
                <a:ext uri="{FF2B5EF4-FFF2-40B4-BE49-F238E27FC236}">
                  <a16:creationId xmlns:a16="http://schemas.microsoft.com/office/drawing/2014/main" xmlns="" id="{18DAD943-8E95-4504-B0A1-B969A536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22866" y="3213584"/>
              <a:ext cx="440359" cy="440359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8FB43B-5C29-DD15-428B-E02C991309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639" y="5789577"/>
            <a:ext cx="529743" cy="519148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775BC053-094E-73E7-4BAD-ED91DA20FE76}"/>
              </a:ext>
            </a:extLst>
          </p:cNvPr>
          <p:cNvGrpSpPr/>
          <p:nvPr/>
        </p:nvGrpSpPr>
        <p:grpSpPr>
          <a:xfrm>
            <a:off x="484200" y="648432"/>
            <a:ext cx="4729639" cy="584776"/>
            <a:chOff x="1526433" y="586662"/>
            <a:chExt cx="4399824" cy="584776"/>
          </a:xfrm>
        </p:grpSpPr>
        <p:pic>
          <p:nvPicPr>
            <p:cNvPr id="20" name="Graphic 9">
              <a:extLst>
                <a:ext uri="{FF2B5EF4-FFF2-40B4-BE49-F238E27FC236}">
                  <a16:creationId xmlns:a16="http://schemas.microsoft.com/office/drawing/2014/main" xmlns="" id="{CF3FC13D-EE66-6132-207C-4C705AB5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69189"/>
            <a:stretch/>
          </p:blipFill>
          <p:spPr bwMode="auto">
            <a:xfrm>
              <a:off x="1526433" y="586662"/>
              <a:ext cx="540000" cy="557797"/>
            </a:xfrm>
            <a:prstGeom prst="ellipse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5F93EBA-F978-D066-487E-5ED5D1E852A9}"/>
                </a:ext>
              </a:extLst>
            </p:cNvPr>
            <p:cNvSpPr txBox="1"/>
            <p:nvPr/>
          </p:nvSpPr>
          <p:spPr>
            <a:xfrm>
              <a:off x="2066433" y="586663"/>
              <a:ext cx="38598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УФНС России по Ханты-Мансийскому автономному округу - Югре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E78F31-85F1-48F8-8AAB-173502CE1EDC}"/>
              </a:ext>
            </a:extLst>
          </p:cNvPr>
          <p:cNvSpPr txBox="1"/>
          <p:nvPr/>
        </p:nvSpPr>
        <p:spPr>
          <a:xfrm>
            <a:off x="4337960" y="5099698"/>
            <a:ext cx="6907727" cy="16004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ru-RU" sz="4000" b="1" dirty="0">
              <a:solidFill>
                <a:srgbClr val="104E72"/>
              </a:solidFill>
              <a:cs typeface="Arial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Куклина Ксения Александровна</a:t>
            </a:r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cs typeface="Arial" pitchFamily="34" charset="0"/>
              </a:rPr>
              <a:t>Старший государственный налоговый инспектор</a:t>
            </a:r>
            <a:endParaRPr lang="ru-RU" sz="16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отдела налогообложения имущества и доходов физических лиц и администрирования страховых взносов</a:t>
            </a:r>
          </a:p>
        </p:txBody>
      </p:sp>
    </p:spTree>
    <p:extLst>
      <p:ext uri="{BB962C8B-B14F-4D97-AF65-F5344CB8AC3E}">
        <p14:creationId xmlns:p14="http://schemas.microsoft.com/office/powerpoint/2010/main" val="33496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Когда физлица освобождаются от декларирования доходов от продажи имущества?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9153711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8" name="Блок-схема: дисплей 17"/>
          <p:cNvSpPr/>
          <p:nvPr/>
        </p:nvSpPr>
        <p:spPr>
          <a:xfrm>
            <a:off x="6290132" y="3240497"/>
            <a:ext cx="5472608" cy="936104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возраст детей до 18 лет (или до 24 лет, если ребенок учится очно)</a:t>
            </a:r>
            <a:endParaRPr lang="ru-RU" b="1" dirty="0"/>
          </a:p>
        </p:txBody>
      </p:sp>
      <p:sp>
        <p:nvSpPr>
          <p:cNvPr id="23" name="Блок-схема: дисплей 22"/>
          <p:cNvSpPr/>
          <p:nvPr/>
        </p:nvSpPr>
        <p:spPr>
          <a:xfrm>
            <a:off x="499249" y="4498419"/>
            <a:ext cx="5472608" cy="936104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кадастровая стоимость проданного жилого помещения не превышает 50 млн рублей</a:t>
            </a:r>
            <a:endParaRPr lang="ru-RU" b="1" dirty="0">
              <a:solidFill>
                <a:srgbClr val="005AA9"/>
              </a:solidFill>
            </a:endParaRPr>
          </a:p>
        </p:txBody>
      </p:sp>
      <p:sp>
        <p:nvSpPr>
          <p:cNvPr id="24" name="Блок-схема: дисплей 23"/>
          <p:cNvSpPr/>
          <p:nvPr/>
        </p:nvSpPr>
        <p:spPr>
          <a:xfrm>
            <a:off x="6290132" y="4423675"/>
            <a:ext cx="5472608" cy="1085591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endParaRPr lang="ru-RU" sz="1600" b="1" dirty="0">
              <a:solidFill>
                <a:srgbClr val="005AA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1768" y="4432901"/>
            <a:ext cx="4905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 продаже </a:t>
            </a:r>
            <a:r>
              <a:rPr lang="ru-RU" sz="1600" b="1" dirty="0" smtClean="0"/>
              <a:t>физлицу </a:t>
            </a:r>
            <a:r>
              <a:rPr lang="ru-RU" sz="1600" b="1" dirty="0"/>
              <a:t>и членам семьи не принадлежит в совокупности более 50% другого жилья, общая площадь которого больше приобретаемого</a:t>
            </a:r>
            <a:endParaRPr lang="ru-RU" sz="1600" b="1" dirty="0">
              <a:solidFill>
                <a:srgbClr val="005AA9"/>
              </a:solidFill>
            </a:endParaRPr>
          </a:p>
          <a:p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14675" y="558547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2000" b="1" dirty="0">
                <a:latin typeface="Calibri" panose="020F0502020204030204" pitchFamily="34" charset="0"/>
                <a:cs typeface="Arial" pitchFamily="34" charset="0"/>
              </a:rPr>
              <a:t>Новое жилье должно быть приобретено либо в тот же год, либо  </a:t>
            </a:r>
            <a:r>
              <a:rPr lang="ru-RU" sz="2000" b="1" dirty="0">
                <a:latin typeface="Calibri" panose="020F0502020204030204" pitchFamily="34" charset="0"/>
              </a:rPr>
              <a:t>до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30 апреля </a:t>
            </a:r>
            <a:r>
              <a:rPr lang="ru-RU" sz="2000" b="1" dirty="0">
                <a:latin typeface="Calibri" panose="020F0502020204030204" pitchFamily="34" charset="0"/>
                <a:cs typeface="Arial" pitchFamily="34" charset="0"/>
              </a:rPr>
              <a:t>года, следующего за годом продажи жилого помещения</a:t>
            </a:r>
          </a:p>
        </p:txBody>
      </p:sp>
    </p:spTree>
    <p:extLst>
      <p:ext uri="{BB962C8B-B14F-4D97-AF65-F5344CB8AC3E}">
        <p14:creationId xmlns:p14="http://schemas.microsoft.com/office/powerpoint/2010/main" val="5595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Когда физлица освобождаются от декларирования доходов от продажи имущества?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5067809"/>
              </p:ext>
            </p:extLst>
          </p:nvPr>
        </p:nvGraphicFramePr>
        <p:xfrm>
          <a:off x="257175" y="1239362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1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2" y="2479632"/>
            <a:ext cx="1735570" cy="16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vashamashina.ru/images/nalog-s-prodazhi-mashiny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3" y="4654873"/>
            <a:ext cx="2241609" cy="15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4442495" y="2608977"/>
            <a:ext cx="3705954" cy="129916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Меньше 1 000 000 рублей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863705" y="3000928"/>
            <a:ext cx="2626685" cy="3024336"/>
            <a:chOff x="4808983" y="2954697"/>
            <a:chExt cx="3794118" cy="30243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808983" y="2993181"/>
              <a:ext cx="3794117" cy="2947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2954697"/>
              <a:ext cx="3650101" cy="3024336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63409" y="3194499"/>
            <a:ext cx="2595420" cy="5626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Нет обязанности предоставлять</a:t>
            </a:r>
          </a:p>
        </p:txBody>
      </p:sp>
      <p:pic>
        <p:nvPicPr>
          <p:cNvPr id="20" name="Picture 3" descr="C:\Users\1300-03-017\Desktop\208026830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73" y="3908141"/>
            <a:ext cx="23229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Доходы от сдачи в аренду имущества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47245931"/>
              </p:ext>
            </p:extLst>
          </p:nvPr>
        </p:nvGraphicFramePr>
        <p:xfrm>
          <a:off x="0" y="1254276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859326" y="1856990"/>
            <a:ext cx="2156037" cy="2117123"/>
            <a:chOff x="4808983" y="2954697"/>
            <a:chExt cx="3794118" cy="30243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808983" y="2993181"/>
              <a:ext cx="3794117" cy="29473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53000" y="2954697"/>
              <a:ext cx="3650101" cy="3024336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900" b="1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628513" y="1920224"/>
            <a:ext cx="2699501" cy="72931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Есть обязанность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предоставлять</a:t>
            </a:r>
          </a:p>
        </p:txBody>
      </p:sp>
      <p:pic>
        <p:nvPicPr>
          <p:cNvPr id="20" name="Picture 3" descr="C:\Users\1300-03-017\Desktop\20802683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75" y="2653579"/>
            <a:ext cx="1582537" cy="12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727" y="2135884"/>
            <a:ext cx="1505088" cy="1848351"/>
          </a:xfrm>
          <a:prstGeom prst="rect">
            <a:avLst/>
          </a:prstGeom>
          <a:ln w="28575">
            <a:solidFill>
              <a:srgbClr val="14348E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784" y="2135884"/>
            <a:ext cx="1505088" cy="1848351"/>
          </a:xfrm>
          <a:prstGeom prst="rect">
            <a:avLst/>
          </a:prstGeom>
          <a:ln w="28575">
            <a:solidFill>
              <a:srgbClr val="14348E"/>
            </a:solidFill>
          </a:ln>
        </p:spPr>
      </p:pic>
      <p:pic>
        <p:nvPicPr>
          <p:cNvPr id="22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44" y="1464383"/>
            <a:ext cx="1281054" cy="45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09" y="1455509"/>
            <a:ext cx="1362438" cy="48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екларирования </a:t>
            </a:r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доходов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при получении в дар имущества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98852620"/>
              </p:ext>
            </p:extLst>
          </p:nvPr>
        </p:nvGraphicFramePr>
        <p:xfrm>
          <a:off x="214042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4" name="Блок-схема: дисплей 23"/>
          <p:cNvSpPr/>
          <p:nvPr/>
        </p:nvSpPr>
        <p:spPr>
          <a:xfrm>
            <a:off x="2198924" y="3370675"/>
            <a:ext cx="9868618" cy="1718911"/>
          </a:xfrm>
          <a:prstGeom prst="flowChartDisplay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endParaRPr lang="ru-RU" sz="1600" b="1" dirty="0">
              <a:solidFill>
                <a:srgbClr val="005AA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6446" y="3421610"/>
            <a:ext cx="7979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В соответствии с Семейным </a:t>
            </a:r>
            <a:r>
              <a:rPr lang="ru-RU" sz="2000" b="1" dirty="0">
                <a:hlinkClick r:id="rId4"/>
              </a:rPr>
              <a:t>кодексом</a:t>
            </a:r>
            <a:r>
              <a:rPr lang="ru-RU" sz="2000" b="1" dirty="0"/>
              <a:t> Российской Федерации родственниками являются супруги, родители и дети, в том числе усыновители и усыновленные, дедушки, бабушки и внуки, полнородные и </a:t>
            </a:r>
            <a:r>
              <a:rPr lang="ru-RU" sz="2000" b="1" dirty="0" err="1"/>
              <a:t>неполнородные</a:t>
            </a:r>
            <a:r>
              <a:rPr lang="ru-RU" sz="2000" b="1" dirty="0"/>
              <a:t> (имеющими общих отца или мать) братья и сестры</a:t>
            </a:r>
          </a:p>
        </p:txBody>
      </p:sp>
    </p:spTree>
    <p:extLst>
      <p:ext uri="{BB962C8B-B14F-4D97-AF65-F5344CB8AC3E}">
        <p14:creationId xmlns:p14="http://schemas.microsoft.com/office/powerpoint/2010/main" val="4100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Кто обязан задекларировать свой доход?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5" name="Объект 15"/>
          <p:cNvSpPr txBox="1">
            <a:spLocks/>
          </p:cNvSpPr>
          <p:nvPr/>
        </p:nvSpPr>
        <p:spPr>
          <a:xfrm>
            <a:off x="1" y="1228640"/>
            <a:ext cx="12218194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40" y="4742929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Налогоплательщики, получившие вознаграждения от физических лиц и организаций, не являющихся налоговыми агентами, на основе заключенных договоров и договоров гражданско-правового характера, включая доходы по договорам имущественного найма или договорам аренды любого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775" y="3692634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получения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 от физических лиц, не являющихся близкими родственниками, недвижимого имущества, транспортных средств, акций, долей, паев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0775" y="1448046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Налогоплательщики, получившие доходы от источников, находящихся за пределами Российской Федерации.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7950" y="5039031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предприниматели, нотариусы, занимающиеся частной практикой, адвокаты, учредившие адвокатские кабинеты, и другие лица, занимающиеся частной практикой.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7321" y="1388493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получен доход от предоставления имущества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аренду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7321" y="2133105"/>
            <a:ext cx="6096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получен доход в виде выигрыша, выплачиваемого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операторами лотерей, распространителями, организаторами азартных игр, проводимых в букмекерской конторе и тотализаторе, - исходя из сумм таких выигрышей, не превышающих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15 000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82758" y="2189760"/>
            <a:ext cx="6096000" cy="2759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налоговый агент не удержал НДФЛ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Сделать это необходимо только в том случае, если налоговый агент не сообщил в ФНС России о невозможности удержать налог и о сумме неудержанного НДФЛ. Если же он выполнил данную обязанность, налоговый орган направит гражданину налоговое уведомление, на основании которого необходимо будет уплатить НДФЛ не позднее 1 декабря 2023 года.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Сроки декларационной кампании 2023 года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88489781"/>
              </p:ext>
            </p:extLst>
          </p:nvPr>
        </p:nvGraphicFramePr>
        <p:xfrm>
          <a:off x="333972" y="1411520"/>
          <a:ext cx="5719356" cy="316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40444045"/>
              </p:ext>
            </p:extLst>
          </p:nvPr>
        </p:nvGraphicFramePr>
        <p:xfrm>
          <a:off x="6282525" y="1411520"/>
          <a:ext cx="5719356" cy="316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87752" y="4754880"/>
            <a:ext cx="64830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405965"/>
                </a:solidFill>
                <a:latin typeface="Open Sans"/>
              </a:rPr>
              <a:t>Нарушение сроков подачи декларации и уплаты НДФЛ может повлечь привлечение к ответственности в виде </a:t>
            </a:r>
            <a:r>
              <a:rPr lang="ru-RU" sz="2000" dirty="0" smtClean="0">
                <a:solidFill>
                  <a:srgbClr val="FF0000"/>
                </a:solidFill>
                <a:latin typeface="Open Sans"/>
              </a:rPr>
              <a:t>штрафа, начисление пени, взыскание задолженности по налогу (недоимки), пеней и штрафа через суд.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3" y="4722954"/>
            <a:ext cx="1308430" cy="18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Как предоставить декларацию 3-НДФЛ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878298"/>
              </p:ext>
            </p:extLst>
          </p:nvPr>
        </p:nvGraphicFramePr>
        <p:xfrm>
          <a:off x="204388" y="1402376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900" y="2935097"/>
            <a:ext cx="1962646" cy="716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900" y="1955205"/>
            <a:ext cx="2839657" cy="531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900" y="4100128"/>
            <a:ext cx="2159463" cy="4835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3644" y="1955205"/>
            <a:ext cx="6096000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Декларацию 3-НДФЛ предоставляют в налоговый орган по месту своего учета или в МФЦ  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Срок для получения налоговых вычетов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3582995"/>
              </p:ext>
            </p:extLst>
          </p:nvPr>
        </p:nvGraphicFramePr>
        <p:xfrm>
          <a:off x="1011238" y="1461734"/>
          <a:ext cx="10149840" cy="272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3" y="2586120"/>
            <a:ext cx="1025534" cy="1435747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4796612"/>
              </p:ext>
            </p:extLst>
          </p:nvPr>
        </p:nvGraphicFramePr>
        <p:xfrm>
          <a:off x="1011238" y="4370676"/>
          <a:ext cx="10149840" cy="216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71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Кто обязан задекларировать свой доход?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88003180"/>
              </p:ext>
            </p:extLst>
          </p:nvPr>
        </p:nvGraphicFramePr>
        <p:xfrm>
          <a:off x="496822" y="1379699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2742" y="4862885"/>
            <a:ext cx="1637640" cy="11342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44239" y="2970270"/>
            <a:ext cx="4337360" cy="63693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18041" y="3052536"/>
            <a:ext cx="426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ОСВОБОЖДЕН ОТ ДЕКЛАРИРОВАНИЯ</a:t>
            </a:r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37162" y="2970269"/>
            <a:ext cx="4337360" cy="63693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03268" y="2966583"/>
            <a:ext cx="4265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ОБЯЗАН ЗАДЕКЛАРИРОВАТЬ ДОХОД ОТ ПРОДАЖИ</a:t>
            </a:r>
          </a:p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296552" y="4864096"/>
            <a:ext cx="1228515" cy="972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7" name="TextBox 1"/>
          <p:cNvSpPr txBox="1"/>
          <p:nvPr/>
        </p:nvSpPr>
        <p:spPr>
          <a:xfrm>
            <a:off x="2296552" y="5158547"/>
            <a:ext cx="1408176" cy="3222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ПРОДАЛ</a:t>
            </a:r>
            <a:endParaRPr lang="ru-RU" sz="2000" dirty="0"/>
          </a:p>
        </p:txBody>
      </p:sp>
      <p:sp>
        <p:nvSpPr>
          <p:cNvPr id="19" name="TextBox 1"/>
          <p:cNvSpPr txBox="1"/>
          <p:nvPr/>
        </p:nvSpPr>
        <p:spPr>
          <a:xfrm>
            <a:off x="641488" y="4441190"/>
            <a:ext cx="1719072" cy="3121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ХМАО-ЮГРА</a:t>
            </a:r>
            <a:endParaRPr lang="ru-RU" sz="2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47" y="4862885"/>
            <a:ext cx="1252786" cy="1265481"/>
          </a:xfrm>
          <a:prstGeom prst="rect">
            <a:avLst/>
          </a:prstGeom>
        </p:spPr>
      </p:pic>
      <p:sp>
        <p:nvSpPr>
          <p:cNvPr id="21" name="Прямоугольная выноска 20"/>
          <p:cNvSpPr/>
          <p:nvPr/>
        </p:nvSpPr>
        <p:spPr>
          <a:xfrm>
            <a:off x="8578795" y="3689215"/>
            <a:ext cx="2059814" cy="842845"/>
          </a:xfrm>
          <a:prstGeom prst="wedgeRectCallout">
            <a:avLst>
              <a:gd name="adj1" fmla="val 63414"/>
              <a:gd name="adj2" fmla="val 8736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578795" y="3787471"/>
            <a:ext cx="2066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меньше 5 лет в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2175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Кто обязан задекларировать свой доход (ИЗМЕНЕНИЯ С 2023 ГОДА)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38527855"/>
              </p:ext>
            </p:extLst>
          </p:nvPr>
        </p:nvGraphicFramePr>
        <p:xfrm>
          <a:off x="529478" y="1395270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3504" y="1487749"/>
            <a:ext cx="10971440" cy="1360249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3639" y="1671224"/>
            <a:ext cx="11162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УСЛОВИЯ ОСВОБОЖДЕНИЯ ДОХОДА</a:t>
            </a:r>
            <a:r>
              <a:rPr lang="ru-RU" sz="2800" b="1" dirty="0"/>
              <a:t>, ПОЛУЧЕННОГО В 2023 ГОДУ ОТ </a:t>
            </a:r>
            <a:r>
              <a:rPr lang="ru-RU" sz="2800" b="1" dirty="0" smtClean="0"/>
              <a:t>ПРОДАЖИ ОБЪЕКТА НЕДВИЖИМОСТИ, ОТ ДЕКЛАРИРОВАНИЯ</a:t>
            </a:r>
            <a:endParaRPr lang="ru-RU" sz="2800" dirty="0"/>
          </a:p>
        </p:txBody>
      </p:sp>
      <p:sp>
        <p:nvSpPr>
          <p:cNvPr id="19" name="TextBox 1"/>
          <p:cNvSpPr txBox="1"/>
          <p:nvPr/>
        </p:nvSpPr>
        <p:spPr>
          <a:xfrm>
            <a:off x="9304842" y="2847998"/>
            <a:ext cx="1809117" cy="3209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ХМАО-ЮГРА</a:t>
            </a:r>
            <a:endParaRPr lang="ru-RU" sz="2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751" y="3190537"/>
            <a:ext cx="910686" cy="919914"/>
          </a:xfrm>
          <a:prstGeom prst="rect">
            <a:avLst/>
          </a:prstGeom>
        </p:spPr>
      </p:pic>
      <p:sp>
        <p:nvSpPr>
          <p:cNvPr id="18" name="TextBox 1"/>
          <p:cNvSpPr txBox="1"/>
          <p:nvPr/>
        </p:nvSpPr>
        <p:spPr>
          <a:xfrm>
            <a:off x="10683128" y="3642586"/>
            <a:ext cx="1809117" cy="3209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ХМАО-ЮГРА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512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ПРОДАЖА ИНОГО ИМУЩЕСТВА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921988"/>
              </p:ext>
            </p:extLst>
          </p:nvPr>
        </p:nvGraphicFramePr>
        <p:xfrm>
          <a:off x="529478" y="1385745"/>
          <a:ext cx="11379492" cy="481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66875" y="1534367"/>
            <a:ext cx="9372600" cy="2037357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56667" y="1509621"/>
            <a:ext cx="6667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При продаже </a:t>
            </a:r>
            <a:r>
              <a:rPr lang="ru-RU" sz="2200" b="1" u="sng" dirty="0"/>
              <a:t>иного</a:t>
            </a:r>
            <a:r>
              <a:rPr lang="ru-RU" sz="2200" b="1" dirty="0"/>
              <a:t> </a:t>
            </a:r>
            <a:r>
              <a:rPr lang="ru-RU" sz="2200" b="1" dirty="0" smtClean="0"/>
              <a:t>имущества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Гаражи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Автомобили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b="1" dirty="0" smtClean="0"/>
              <a:t>Машино-места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И пр.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67" y="2040983"/>
            <a:ext cx="1931808" cy="1024123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442936" y="4972050"/>
            <a:ext cx="1552575" cy="95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8189366" y="4395172"/>
            <a:ext cx="3615538" cy="13158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/>
              <a:t>Возникает обязанность предоставить декларацию 3-НДФЛ и уплатить налог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893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КАК УМЕНЬШИТЬ ДОХОДЫ ОТ ПРОДАЖИ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94374278"/>
              </p:ext>
            </p:extLst>
          </p:nvPr>
        </p:nvGraphicFramePr>
        <p:xfrm>
          <a:off x="171450" y="1304925"/>
          <a:ext cx="11896092" cy="541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2700" y="1538450"/>
            <a:ext cx="6924675" cy="646331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99930" y="1562833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ДОХОДЫ ОТ ПРОДАЖИ МОЖНО УМЕНЬШИТЬ НА ПОНЕСЕННЫЕ РАСХОДЫ ПРИ ПОКУПКЕ ИМУЩЕСТВА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697" y="4172792"/>
            <a:ext cx="1774885" cy="513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Купил за </a:t>
            </a:r>
          </a:p>
          <a:p>
            <a:pPr algn="ctr"/>
            <a:r>
              <a:rPr lang="ru-RU" dirty="0" smtClean="0"/>
              <a:t>400 тыс. руб.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03714" y="4151705"/>
            <a:ext cx="1709342" cy="534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Продал </a:t>
            </a:r>
          </a:p>
          <a:p>
            <a:pPr algn="ctr"/>
            <a:r>
              <a:rPr lang="ru-RU" dirty="0" smtClean="0"/>
              <a:t>за 300 тыс. руб.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010818" y="2950774"/>
            <a:ext cx="1087710" cy="86563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28335" y="2966075"/>
            <a:ext cx="1115531" cy="96316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7473574" y="2959558"/>
            <a:ext cx="1853579" cy="1014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ПРОДАЖА</a:t>
            </a:r>
          </a:p>
          <a:p>
            <a:pPr algn="ctr"/>
            <a:r>
              <a:rPr lang="ru-RU" sz="1600" dirty="0" smtClean="0"/>
              <a:t>менее 3-х лет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477375" y="4151306"/>
            <a:ext cx="1709342" cy="5348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Продал </a:t>
            </a:r>
          </a:p>
          <a:p>
            <a:pPr algn="ctr"/>
            <a:r>
              <a:rPr lang="ru-RU" dirty="0" smtClean="0"/>
              <a:t>за 500 тыс. руб.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9785286" y="2971763"/>
            <a:ext cx="840042" cy="91440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9696259" y="2950775"/>
            <a:ext cx="929069" cy="89164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225144" y="65865"/>
            <a:ext cx="6651170" cy="96827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endPara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5181599" y="76746"/>
            <a:ext cx="6727371" cy="10009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42900" algn="l"/>
              </a:tabLst>
            </a:pP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КАК УМЕНЬШИТЬ ДОХОДЫ ОТ ПРОДАЖИ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2548061"/>
              </p:ext>
            </p:extLst>
          </p:nvPr>
        </p:nvGraphicFramePr>
        <p:xfrm>
          <a:off x="180974" y="1281217"/>
          <a:ext cx="11810367" cy="538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Объект 15"/>
          <p:cNvSpPr txBox="1">
            <a:spLocks/>
          </p:cNvSpPr>
          <p:nvPr/>
        </p:nvSpPr>
        <p:spPr>
          <a:xfrm>
            <a:off x="104775" y="1228640"/>
            <a:ext cx="11962767" cy="549094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05508" y="1458036"/>
            <a:ext cx="6924675" cy="928830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53899" y="1400992"/>
            <a:ext cx="666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КОГДА РАСХОДЫ ПО ПОКУПКЕ ОТСУТСВУЮТ, ТО ДОХОДЫ ОТ ПРОДАЖИ МОЖНО УМЕНЬШИТЬ НА </a:t>
            </a:r>
            <a:r>
              <a:rPr lang="ru-RU" b="1" u="sng" dirty="0" smtClean="0"/>
              <a:t>ИМУЩЕСТВЕННЫЙ НАЛОГОВЫЙ ВЫЧЕТ:</a:t>
            </a:r>
            <a:endParaRPr lang="ru-RU" b="1" dirty="0" smtClean="0"/>
          </a:p>
          <a:p>
            <a:endParaRPr lang="ru-RU" b="1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68" y="2807413"/>
            <a:ext cx="1808649" cy="11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http://рцэо.рф/wp-content/uploads/2015/09/salehom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37" y="2743945"/>
            <a:ext cx="1730015" cy="13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927934" y="4340293"/>
            <a:ext cx="2344618" cy="5868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Продали за 3 000 000 рублей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95036" y="4183111"/>
            <a:ext cx="2186563" cy="741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Расходов нет</a:t>
            </a:r>
          </a:p>
          <a:p>
            <a:pPr algn="ctr"/>
            <a:r>
              <a:rPr lang="ru-RU" sz="1600" b="1" dirty="0" smtClean="0"/>
              <a:t>(подарили, досталось по наследству)</a:t>
            </a:r>
            <a:endParaRPr lang="ru-RU" sz="16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7984" y="1704975"/>
            <a:ext cx="2176576" cy="298704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1 000 000 рублей </a:t>
            </a:r>
            <a:r>
              <a:rPr lang="ru-RU" sz="1600" dirty="0">
                <a:solidFill>
                  <a:schemeClr val="tx1"/>
                </a:solidFill>
              </a:rPr>
              <a:t>– при продаже недвижимого имущества (жилых домов, квартир, комнат, дач, садовых домиков, земельных участков, а также долей в указанном имуществе).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05010" y="1828473"/>
            <a:ext cx="2071304" cy="2914485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250 000 рублей </a:t>
            </a:r>
            <a:r>
              <a:rPr lang="ru-RU" dirty="0">
                <a:solidFill>
                  <a:schemeClr val="tx1"/>
                </a:solidFill>
              </a:rPr>
              <a:t>- при продаже иного имущества (автомобили, нежилые помещения, гаражи и прочие предметы)</a:t>
            </a:r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53899" y="5060495"/>
            <a:ext cx="8010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Доход =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2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(3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 –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руб.)</a:t>
            </a:r>
          </a:p>
          <a:p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Налог =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130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тыс. руб.  (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 млн.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руб.*13%)</a:t>
            </a:r>
          </a:p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 декларации 3-НДФЛ до 2 мая 2023 года</a:t>
            </a:r>
          </a:p>
          <a:p>
            <a:pPr defTabSz="1043056" fontAlgn="auto">
              <a:spcAft>
                <a:spcPts val="0"/>
              </a:spcAft>
            </a:pP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Штраф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13 000 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рублей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(2 месяца х 5% х 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130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000) </a:t>
            </a:r>
          </a:p>
          <a:p>
            <a:pPr defTabSz="1043056"/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За неуплату налога штраф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26 000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рублей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(20</a:t>
            </a:r>
            <a:r>
              <a:rPr lang="ru-RU" b="1" dirty="0" smtClean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% х 130 </a:t>
            </a:r>
            <a:r>
              <a:rPr lang="ru-RU" b="1" dirty="0">
                <a:solidFill>
                  <a:srgbClr val="005AA9"/>
                </a:solidFill>
                <a:latin typeface="Arial" pitchFamily="34" charset="0"/>
                <a:cs typeface="Arial" pitchFamily="34" charset="0"/>
              </a:rPr>
              <a:t>000)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8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2813</TotalTime>
  <Words>1074</Words>
  <Application>Microsoft Office PowerPoint</Application>
  <PresentationFormat>Произвольный</PresentationFormat>
  <Paragraphs>194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Медведев Алексей Сергеевич</dc:creator>
  <cp:lastModifiedBy>Куклина Ксения Александровна</cp:lastModifiedBy>
  <cp:revision>175</cp:revision>
  <cp:lastPrinted>2022-11-24T05:39:54Z</cp:lastPrinted>
  <dcterms:created xsi:type="dcterms:W3CDTF">2022-08-30T12:48:06Z</dcterms:created>
  <dcterms:modified xsi:type="dcterms:W3CDTF">2023-03-17T06:27:33Z</dcterms:modified>
</cp:coreProperties>
</file>