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7"/>
  </p:notesMasterIdLst>
  <p:handoutMasterIdLst>
    <p:handoutMasterId r:id="rId18"/>
  </p:handoutMasterIdLst>
  <p:sldIdLst>
    <p:sldId id="2021" r:id="rId3"/>
    <p:sldId id="2011" r:id="rId4"/>
    <p:sldId id="2013" r:id="rId5"/>
    <p:sldId id="2015" r:id="rId6"/>
    <p:sldId id="2028" r:id="rId7"/>
    <p:sldId id="2029" r:id="rId8"/>
    <p:sldId id="2030" r:id="rId9"/>
    <p:sldId id="2032" r:id="rId10"/>
    <p:sldId id="2031" r:id="rId11"/>
    <p:sldId id="2024" r:id="rId12"/>
    <p:sldId id="2025" r:id="rId13"/>
    <p:sldId id="2026" r:id="rId14"/>
    <p:sldId id="2027" r:id="rId15"/>
    <p:sldId id="1580" r:id="rId16"/>
  </p:sldIdLst>
  <p:sldSz cx="12192000" cy="6858000"/>
  <p:notesSz cx="6797675" cy="9928225"/>
  <p:embeddedFontLst>
    <p:embeddedFont>
      <p:font typeface="Open Sans Light" panose="020B0604020202020204" charset="0"/>
      <p:regular r:id="rId19"/>
      <p:bold r:id="rId20"/>
      <p:italic r:id="rId21"/>
      <p:boldItalic r:id="rId22"/>
    </p:embeddedFont>
    <p:embeddedFont>
      <p:font typeface="Roboto Condensed" panose="020B060402020202020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ined-icons" panose="020B0604020202020204" charset="0"/>
      <p:regular r:id="rId3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724" autoAdjust="0"/>
  </p:normalViewPr>
  <p:slideViewPr>
    <p:cSldViewPr snapToObjects="1">
      <p:cViewPr>
        <p:scale>
          <a:sx n="84" d="100"/>
          <a:sy n="84" d="100"/>
        </p:scale>
        <p:origin x="-1578" y="-1062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ОСНОВНЫЕ НОРМАТИВНЫЕ ДОКУМЕНТЫ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388" y="1304764"/>
            <a:ext cx="10441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Федеральный закон от 14.07.2022 № 263-ФЗ «О внесении изменений в части первую и вторую Налогового кодекса Российской Федерации» (документ не вступил в силу, начало действия документа - 01.01.2023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)</a:t>
            </a:r>
          </a:p>
          <a:p>
            <a:pPr lvl="0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11.06.2022 № 162-ФЗ «О внесении изменений в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году» </a:t>
            </a:r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04.11.2022 № 432-ФЗ «О внесении изменений в Бюджетный кодекс Российской Федерации и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»</a:t>
            </a:r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379028" y="3632793"/>
            <a:ext cx="32861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5246583" y="2101027"/>
              <a:ext cx="120324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800" dirty="0" err="1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651439" y="305976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920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102 000 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3433834" y="5349747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3645769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92F65174-D14B-4FDE-80FC-BD4D00C8EFD3}"/>
              </a:ext>
            </a:extLst>
          </p:cNvPr>
          <p:cNvSpPr txBox="1"/>
          <p:nvPr/>
        </p:nvSpPr>
        <p:spPr>
          <a:xfrm>
            <a:off x="3784617" y="596585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 полном погашении обязательств НП, сальдо «0»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3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759720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1397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="" xmlns:a16="http://schemas.microsoft.com/office/drawing/2014/main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240264" y="2360322"/>
              <a:ext cx="1247001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25.10.2022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- 18 000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1210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26.09.2022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6487265" y="2355298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15.08.2022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- 9 500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056157" y="2873219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01.03.2022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964497" y="2873218"/>
              <a:ext cx="14808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ПЕНИ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01.03.2022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177991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15.08.2022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8" name="Oval 11">
            <a:extLst>
              <a:ext uri="{FF2B5EF4-FFF2-40B4-BE49-F238E27FC236}">
                <a16:creationId xmlns="" xmlns:a16="http://schemas.microsoft.com/office/drawing/2014/main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2 500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2961485" y="5476305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25.10.2022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199027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26.09.2022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</a:t>
            </a:r>
            <a:r>
              <a:rPr lang="en-US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3 500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») по обязательствам образованным до 01.01.2023 с разными сроками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+ 45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60284" y="4705722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678813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733316" y="4674481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107668" y="5907192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1 0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0235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- 17 000 (63%)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700890" y="2363104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- 9 000 (33%)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752717" y="2925640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  (4%)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9398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186245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14218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</a:t>
            </a:r>
            <a:r>
              <a:rPr lang="ru-RU" sz="1500" b="1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17 000»)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по обязательствам образованным после 01.01.2023 с одним сроком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+ 10 000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+ 370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-630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+ 3 333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-5 667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+ 6 297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- 10 703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6335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 71701000 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- 110 000 (55%)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658726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71826000 </a:t>
              </a:r>
              <a:endPara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- 60 000 (30%)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924215" y="2925640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05705000 </a:t>
              </a:r>
              <a:endPara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- 30 000 (15%)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29213" y="4125410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 71701000 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693915" y="4151538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71826000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465759" y="4142182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05705000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14559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100 000») по обязательствам налогоплательщика с разными ОКТМО (подразделения в разных субъектах) и при начислении по одному сроку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+ 100 000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+ 55 000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-55 000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+ 30 000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- 30 000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+ 15 000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- 15 000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280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="" xmlns:a16="http://schemas.microsoft.com/office/drawing/2014/main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="" xmlns:a16="http://schemas.microsoft.com/office/drawing/2014/main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="" xmlns:a16="http://schemas.microsoft.com/office/drawing/2014/main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="" xmlns:a16="http://schemas.microsoft.com/office/drawing/2014/main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="" xmlns:a16="http://schemas.microsoft.com/office/drawing/2014/main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="" xmlns:a16="http://schemas.microsoft.com/office/drawing/2014/main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="" xmlns:a16="http://schemas.microsoft.com/office/drawing/2014/main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="" xmlns:a16="http://schemas.microsoft.com/office/drawing/2014/main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="" xmlns:a16="http://schemas.microsoft.com/office/drawing/2014/main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="" xmlns:a16="http://schemas.microsoft.com/office/drawing/2014/main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044B5F4-5EAC-4815-938F-40F923ECA5E1}"/>
              </a:ext>
            </a:extLst>
          </p:cNvPr>
          <p:cNvSpPr txBox="1"/>
          <p:nvPr/>
        </p:nvSpPr>
        <p:spPr>
          <a:xfrm>
            <a:off x="3387965" y="4670647"/>
            <a:ext cx="144789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09748EB-83FD-464B-8831-6424C9326881}"/>
              </a:ext>
            </a:extLst>
          </p:cNvPr>
          <p:cNvSpPr txBox="1"/>
          <p:nvPr/>
        </p:nvSpPr>
        <p:spPr>
          <a:xfrm>
            <a:off x="3387964" y="5018255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="" xmlns:a16="http://schemas.microsoft.com/office/drawing/2014/main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="" xmlns:a16="http://schemas.microsoft.com/office/drawing/2014/main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="" xmlns:a16="http://schemas.microsoft.com/office/drawing/2014/main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="" xmlns:a16="http://schemas.microsoft.com/office/drawing/2014/main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087CEAD-B9CA-4C19-B0E1-AC6D81AE74CF}"/>
              </a:ext>
            </a:extLst>
          </p:cNvPr>
          <p:cNvSpPr txBox="1"/>
          <p:nvPr/>
        </p:nvSpPr>
        <p:spPr>
          <a:xfrm>
            <a:off x="3387965" y="3565909"/>
            <a:ext cx="126787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3B81569-E897-403B-AED2-2F29F114DDD2}"/>
              </a:ext>
            </a:extLst>
          </p:cNvPr>
          <p:cNvSpPr txBox="1"/>
          <p:nvPr/>
        </p:nvSpPr>
        <p:spPr>
          <a:xfrm>
            <a:off x="3387964" y="3917395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="" xmlns:a16="http://schemas.microsoft.com/office/drawing/2014/main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="" xmlns:a16="http://schemas.microsoft.com/office/drawing/2014/main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="" xmlns:a16="http://schemas.microsoft.com/office/drawing/2014/main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="" xmlns:a16="http://schemas.microsoft.com/office/drawing/2014/main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5" y="2640027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433823F-F034-4B1E-8F18-98A54B8C3AF6}"/>
              </a:ext>
            </a:extLst>
          </p:cNvPr>
          <p:cNvSpPr txBox="1"/>
          <p:nvPr/>
        </p:nvSpPr>
        <p:spPr>
          <a:xfrm>
            <a:off x="3387964" y="3009358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="" xmlns:a16="http://schemas.microsoft.com/office/drawing/2014/main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="" xmlns:a16="http://schemas.microsoft.com/office/drawing/2014/main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="" xmlns:a16="http://schemas.microsoft.com/office/drawing/2014/main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="" xmlns:a16="http://schemas.microsoft.com/office/drawing/2014/main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="" xmlns:a16="http://schemas.microsoft.com/office/drawing/2014/main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="" xmlns:a16="http://schemas.microsoft.com/office/drawing/2014/main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="" xmlns:a16="http://schemas.microsoft.com/office/drawing/2014/main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4" y="3254444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7,5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87964" y="4305053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1,8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4" y="5218969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5,0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3148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22B3CE6-4F70-4AC1-9FBC-2CEA1839E258}"/>
              </a:ext>
            </a:extLst>
          </p:cNvPr>
          <p:cNvSpPr txBox="1"/>
          <p:nvPr/>
        </p:nvSpPr>
        <p:spPr>
          <a:xfrm>
            <a:off x="527814" y="3060040"/>
            <a:ext cx="205409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="" xmlns:a16="http://schemas.microsoft.com/office/drawing/2014/main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83100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="" xmlns:a16="http://schemas.microsoft.com/office/drawing/2014/main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1942693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1942693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2626769"/>
            <a:ext cx="336106" cy="3361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2626769"/>
            <a:ext cx="336106" cy="336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3346849"/>
            <a:ext cx="336106" cy="336106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="" xmlns:a16="http://schemas.microsoft.com/office/drawing/2014/main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3346849"/>
            <a:ext cx="336106" cy="3361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07608" y="4073025"/>
            <a:ext cx="336106" cy="3361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05471" y="4715001"/>
            <a:ext cx="336106" cy="3361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5452236"/>
            <a:ext cx="336106" cy="336106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="" xmlns:a16="http://schemas.microsoft.com/office/drawing/2014/main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5452236"/>
            <a:ext cx="336106" cy="33610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1947636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=""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1942693"/>
            <a:ext cx="336106" cy="3361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2626769"/>
            <a:ext cx="336106" cy="33610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0321" y="3346849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="" xmlns:a16="http://schemas.microsoft.com/office/drawing/2014/main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3346849"/>
            <a:ext cx="336106" cy="3361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4073025"/>
            <a:ext cx="336106" cy="3361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4719944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="" xmlns:a16="http://schemas.microsoft.com/office/drawing/2014/main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4715001"/>
            <a:ext cx="336106" cy="3361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="" xmlns:a16="http://schemas.microsoft.com/office/drawing/2014/main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759218" y="5491164"/>
            <a:ext cx="258250" cy="258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8005" y="5491164"/>
            <a:ext cx="258250" cy="258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22044" y="1947636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="" xmlns:a16="http://schemas.microsoft.com/office/drawing/2014/main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81188" y="1942693"/>
            <a:ext cx="336106" cy="336106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="" xmlns:a16="http://schemas.microsoft.com/office/drawing/2014/main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375448" y="2626769"/>
            <a:ext cx="336106" cy="33610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2836" y="3346849"/>
            <a:ext cx="336106" cy="33610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4077968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3834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="" xmlns:a16="http://schemas.microsoft.com/office/drawing/2014/main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16944" y="2636655"/>
            <a:ext cx="336106" cy="3361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1947636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90724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="" xmlns:a16="http://schemas.microsoft.com/office/drawing/2014/main" id="{B7A59A40-BB3C-4AF2-BC8D-20DBAD7D1B6D}"/>
              </a:ext>
            </a:extLst>
          </p:cNvPr>
          <p:cNvSpPr/>
          <p:nvPr/>
        </p:nvSpPr>
        <p:spPr>
          <a:xfrm>
            <a:off x="8017886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698843" y="2423433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5715124" y="2421547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="" xmlns:a16="http://schemas.microsoft.com/office/drawing/2014/main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4204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ОБРАЗЕЦ ПД ПРИ УПЛАТЕ ПЛАТЕЖЕЙ ВХОДЯЩИХ В ЕНП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  <p:pic>
        <p:nvPicPr>
          <p:cNvPr id="1032" name="Picture 8" descr="D:\Балута\Мои документы\Доченька\Новый рисунок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6" y="904240"/>
            <a:ext cx="8856984" cy="55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6543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ОБРАЗЕЦ ПД ПРИ УПЛАТЕ ПЛАТЕЖЕЙ НЕ ВХОДЯЩИХ В ЕНП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  <p:pic>
        <p:nvPicPr>
          <p:cNvPr id="2050" name="Picture 2" descr="D:\Балута\Мои документы\Доченька\Новый рисунок (1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21351"/>
            <a:ext cx="8789218" cy="55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8285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8064896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ОБРАЗЕЦ ПД </a:t>
            </a:r>
            <a:r>
              <a:rPr lang="ru-RU" sz="15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ПРИ УПЛАТЕ ПЛАТЕЖЕЙ НА ОСНОВАНИИ КОТОРЫХ ФОРМИРУЕТСЯ УВЕДОМЛЕНИЕ ОБ ИСЧИСЛЕННЫХ СУММАХ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  <p:pic>
        <p:nvPicPr>
          <p:cNvPr id="3074" name="Picture 2" descr="D:\Балута\Мои документы\Доченька\Новый рисунок (2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8" y="907062"/>
            <a:ext cx="8806172" cy="57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8285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99596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8285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173491630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443372" y="908720"/>
            <a:ext cx="11125236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803412" y="2935412"/>
            <a:ext cx="10657184" cy="166199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3600" b="1" dirty="0"/>
              <a:t>Недоимки → Предстоящие платежи по налогам, взносам и сборам → Долги по пеням → Долги по процентам → Долги по штрафам</a:t>
            </a:r>
            <a:endParaRPr lang="ru-RU" sz="36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ОЧЕРЕДНОСТЬ ПРОВЕДЕНИЯ ЗАЧЕТОВ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2970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169837</TotalTime>
  <Words>990</Words>
  <Application>Microsoft Office PowerPoint</Application>
  <PresentationFormat>Произвольный</PresentationFormat>
  <Paragraphs>318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Open Sans Light</vt:lpstr>
      <vt:lpstr>Roboto Condensed</vt:lpstr>
      <vt:lpstr>Times New Roman</vt:lpstr>
      <vt:lpstr>Open Sans</vt:lpstr>
      <vt:lpstr>Calibri Light</vt:lpstr>
      <vt:lpstr>Calibri</vt:lpstr>
      <vt:lpstr>lined-icons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Балута Валентин Валентинович</cp:lastModifiedBy>
  <cp:revision>2188</cp:revision>
  <cp:lastPrinted>2022-05-18T08:05:17Z</cp:lastPrinted>
  <dcterms:created xsi:type="dcterms:W3CDTF">2014-10-08T23:03:32Z</dcterms:created>
  <dcterms:modified xsi:type="dcterms:W3CDTF">2023-02-02T06:46:48Z</dcterms:modified>
</cp:coreProperties>
</file>