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94" r:id="rId2"/>
    <p:sldId id="396" r:id="rId3"/>
    <p:sldId id="390" r:id="rId4"/>
    <p:sldId id="395" r:id="rId5"/>
    <p:sldId id="391" r:id="rId6"/>
    <p:sldId id="393" r:id="rId7"/>
  </p:sldIdLst>
  <p:sldSz cx="10693400" cy="7561263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520227-5C70-499A-BC2F-83BA11E20153}">
          <p14:sldIdLst>
            <p14:sldId id="394"/>
            <p14:sldId id="396"/>
            <p14:sldId id="390"/>
            <p14:sldId id="395"/>
            <p14:sldId id="391"/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5999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0000FF"/>
    <a:srgbClr val="0072CE"/>
    <a:srgbClr val="4FC6E0"/>
    <a:srgbClr val="21C5FF"/>
    <a:srgbClr val="2DBDB6"/>
    <a:srgbClr val="D5D7D8"/>
    <a:srgbClr val="72CE0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 autoAdjust="0"/>
    <p:restoredTop sz="87529" autoAdjust="0"/>
  </p:normalViewPr>
  <p:slideViewPr>
    <p:cSldViewPr>
      <p:cViewPr varScale="1">
        <p:scale>
          <a:sx n="93" d="100"/>
          <a:sy n="93" d="100"/>
        </p:scale>
        <p:origin x="1884" y="7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5999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D06328-4677-486D-9CBF-757EC756CE5A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FDD012-82AF-4DA6-83C9-B512637FE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7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DD012-82AF-4DA6-83C9-B512637FE67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5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DD012-82AF-4DA6-83C9-B512637FE67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8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DD012-82AF-4DA6-83C9-B512637FE67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5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F57007-A50C-4B7B-8E86-7F471521F1CD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085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DD012-82AF-4DA6-83C9-B512637FE67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2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DD012-82AF-4DA6-83C9-B512637FE67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0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36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ACB3-D559-47D5-A3D7-41BF9DCAB9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49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9F26-9AC6-4A7A-9CE9-B720D1418D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23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2144-A505-4815-AE37-F86AF5768C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1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AAB06-7759-4871-860F-EF4A34BB3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97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F3CF-D958-45DF-9052-D554BC44C6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58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BF33-6CFC-4799-81C0-5144CDC9E7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79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6C86-5C2F-4852-8959-A63588E03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99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43F8-29B0-4DC7-B657-EC8A79DA7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24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42CE-A39D-424E-98F6-AAEE3E7D1C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9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5B7F4D2-5962-4C8D-A3FE-DCA33E99C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08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BAF3-8F90-4984-95D1-EBD1601BDF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52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DEDFDF8-CE80-46CA-B472-FCAC55DB20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39" r:id="rId1"/>
    <p:sldLayoutId id="2147491040" r:id="rId2"/>
    <p:sldLayoutId id="2147491041" r:id="rId3"/>
    <p:sldLayoutId id="2147491042" r:id="rId4"/>
    <p:sldLayoutId id="2147491043" r:id="rId5"/>
    <p:sldLayoutId id="2147491029" r:id="rId6"/>
    <p:sldLayoutId id="2147491044" r:id="rId7"/>
    <p:sldLayoutId id="2147491045" r:id="rId8"/>
    <p:sldLayoutId id="2147491030" r:id="rId9"/>
    <p:sldLayoutId id="2147491031" r:id="rId10"/>
    <p:sldLayoutId id="2147491032" r:id="rId11"/>
    <p:sldLayoutId id="2147491033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4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8B03FD-55B8-4AD4-95FC-9F4C10E41D9E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0505" name="Rectangle 4"/>
          <p:cNvSpPr>
            <a:spLocks noChangeArrowheads="1"/>
          </p:cNvSpPr>
          <p:nvPr/>
        </p:nvSpPr>
        <p:spPr bwMode="auto">
          <a:xfrm>
            <a:off x="0" y="805320"/>
            <a:ext cx="184731" cy="47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56"/>
          </a:p>
        </p:txBody>
      </p:sp>
      <p:sp>
        <p:nvSpPr>
          <p:cNvPr id="20511" name="Прямоугольник 4"/>
          <p:cNvSpPr>
            <a:spLocks noChangeArrowheads="1"/>
          </p:cNvSpPr>
          <p:nvPr/>
        </p:nvSpPr>
        <p:spPr bwMode="auto">
          <a:xfrm>
            <a:off x="882204" y="2440466"/>
            <a:ext cx="8963054" cy="198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891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5463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0035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4607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defRPr/>
            </a:pPr>
            <a:endParaRPr lang="ru-RU" altLang="ru-RU" sz="1520" dirty="0" smtClean="0">
              <a:solidFill>
                <a:srgbClr val="005AA9"/>
              </a:solidFill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5AA9"/>
                </a:solidFill>
              </a:rPr>
              <a:t>Уплата страховых </a:t>
            </a:r>
            <a:r>
              <a:rPr lang="ru-RU" sz="3600" b="1" dirty="0">
                <a:solidFill>
                  <a:srgbClr val="005AA9"/>
                </a:solidFill>
              </a:rPr>
              <a:t>взносов </a:t>
            </a:r>
            <a:endParaRPr lang="ru-RU" sz="3600" b="1" dirty="0" smtClean="0">
              <a:solidFill>
                <a:srgbClr val="005AA9"/>
              </a:solidFill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5AA9"/>
                </a:solidFill>
              </a:rPr>
              <a:t>в </a:t>
            </a:r>
            <a:r>
              <a:rPr lang="ru-RU" sz="3600" b="1" dirty="0">
                <a:solidFill>
                  <a:srgbClr val="005AA9"/>
                </a:solidFill>
              </a:rPr>
              <a:t>фиксированном </a:t>
            </a:r>
            <a:r>
              <a:rPr lang="ru-RU" sz="3600" b="1" dirty="0" smtClean="0">
                <a:solidFill>
                  <a:srgbClr val="005AA9"/>
                </a:solidFill>
              </a:rPr>
              <a:t>размере</a:t>
            </a:r>
            <a:endParaRPr lang="ru-RU" sz="3600" b="1" dirty="0">
              <a:solidFill>
                <a:srgbClr val="005AA9"/>
              </a:solidFill>
            </a:endParaRPr>
          </a:p>
          <a:p>
            <a:pPr algn="just">
              <a:defRPr/>
            </a:pPr>
            <a:endParaRPr lang="ru-RU" altLang="ru-RU" sz="3600" dirty="0" smtClean="0">
              <a:solidFill>
                <a:srgbClr val="005A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1421"/>
              </p:ext>
            </p:extLst>
          </p:nvPr>
        </p:nvGraphicFramePr>
        <p:xfrm>
          <a:off x="1136175" y="4212678"/>
          <a:ext cx="8598376" cy="1872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1008"/>
                <a:gridCol w="2728331"/>
                <a:gridCol w="3059037"/>
              </a:tblGrid>
              <a:tr h="749903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rgbClr val="005AA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Расчетный период (год) </a:t>
                      </a:r>
                      <a:endParaRPr lang="ru-RU" sz="1300" dirty="0">
                        <a:solidFill>
                          <a:srgbClr val="005AA9"/>
                        </a:solidFill>
                      </a:endParaRPr>
                    </a:p>
                  </a:txBody>
                  <a:tcPr marL="80208" marR="8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rgbClr val="005AA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обязательное пенсионное страхование (ОПС), руб.</a:t>
                      </a:r>
                      <a:endParaRPr lang="ru-RU" sz="1300" dirty="0">
                        <a:solidFill>
                          <a:srgbClr val="005AA9"/>
                        </a:solidFill>
                      </a:endParaRPr>
                    </a:p>
                  </a:txBody>
                  <a:tcPr marL="80208" marR="8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rgbClr val="005AA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обязательное медицинское страхование (ОМС), руб.</a:t>
                      </a:r>
                      <a:endParaRPr lang="ru-RU" sz="1300" dirty="0">
                        <a:solidFill>
                          <a:srgbClr val="005AA9"/>
                        </a:solidFill>
                      </a:endParaRPr>
                    </a:p>
                  </a:txBody>
                  <a:tcPr marL="80208" marR="8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9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34 445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dirty="0" smtClean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766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7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5AA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36 723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5AA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9 119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7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5AA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5AA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 размер страховых взносов  (ОПС + ОМС)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752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5AA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49 500</a:t>
                      </a: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5AA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95" marR="80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4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8B03FD-55B8-4AD4-95FC-9F4C10E41D9E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20505" name="Rectangle 4"/>
          <p:cNvSpPr>
            <a:spLocks noChangeArrowheads="1"/>
          </p:cNvSpPr>
          <p:nvPr/>
        </p:nvSpPr>
        <p:spPr bwMode="auto">
          <a:xfrm>
            <a:off x="0" y="805320"/>
            <a:ext cx="184731" cy="47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 sz="2456"/>
          </a:p>
        </p:txBody>
      </p:sp>
      <p:sp>
        <p:nvSpPr>
          <p:cNvPr id="20511" name="Прямоугольник 4"/>
          <p:cNvSpPr>
            <a:spLocks noChangeArrowheads="1"/>
          </p:cNvSpPr>
          <p:nvPr/>
        </p:nvSpPr>
        <p:spPr bwMode="auto">
          <a:xfrm>
            <a:off x="1136174" y="468263"/>
            <a:ext cx="8963054" cy="39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891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5463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0035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460750" indent="19685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defRPr/>
            </a:pPr>
            <a:endParaRPr lang="ru-RU" altLang="ru-RU" sz="1520" dirty="0" smtClean="0">
              <a:solidFill>
                <a:srgbClr val="005AA9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5AA9"/>
                </a:solidFill>
              </a:rPr>
              <a:t>Плательщики страховых взносов в фиксированном </a:t>
            </a:r>
            <a:r>
              <a:rPr lang="ru-RU" sz="2000" b="1" dirty="0" smtClean="0">
                <a:solidFill>
                  <a:srgbClr val="005AA9"/>
                </a:solidFill>
              </a:rPr>
              <a:t>размере, размер платежей  </a:t>
            </a:r>
            <a:endParaRPr lang="ru-RU" sz="2000" b="1" dirty="0">
              <a:solidFill>
                <a:srgbClr val="005AA9"/>
              </a:solidFill>
            </a:endParaRPr>
          </a:p>
          <a:p>
            <a:pPr algn="just">
              <a:defRPr/>
            </a:pPr>
            <a:endParaRPr lang="ru-RU" altLang="ru-RU" sz="1520" dirty="0" smtClean="0">
              <a:solidFill>
                <a:srgbClr val="005AA9"/>
              </a:solidFill>
            </a:endParaRPr>
          </a:p>
          <a:p>
            <a:pPr algn="just">
              <a:defRPr/>
            </a:pPr>
            <a:r>
              <a:rPr lang="ru-RU" altLang="ru-RU" sz="1520" dirty="0" smtClean="0">
                <a:solidFill>
                  <a:srgbClr val="005AA9"/>
                </a:solidFill>
              </a:rPr>
              <a:t>В </a:t>
            </a:r>
            <a:r>
              <a:rPr lang="ru-RU" altLang="ru-RU" sz="1520" dirty="0">
                <a:solidFill>
                  <a:srgbClr val="005AA9"/>
                </a:solidFill>
              </a:rPr>
              <a:t>соответствии с п. 1 ст. 430 НК РФ плательщики, не производящие выплаты и иные вознаграждения физическим лицам (индивидуальные предприниматели, адвокаты, медиаторы, нотариусы, занимающиеся частной практикой, арбитражные управляющие, оценщики, патентные поверенные и иные лица, занимающиеся в установленном законодательством Российской Федерации порядке частной практикой), уплачивают страховые взносы:</a:t>
            </a:r>
          </a:p>
          <a:p>
            <a:pPr marL="334156" indent="-334156" algn="just">
              <a:buFontTx/>
              <a:buChar char="-"/>
              <a:defRPr/>
            </a:pPr>
            <a:r>
              <a:rPr lang="ru-RU" altLang="ru-RU" sz="1520" b="1" dirty="0">
                <a:solidFill>
                  <a:srgbClr val="005AA9"/>
                </a:solidFill>
              </a:rPr>
              <a:t>в фиксированном размере (независимо от объема дохода в расчетном периоде) </a:t>
            </a:r>
          </a:p>
          <a:p>
            <a:pPr marL="334156" indent="-334156" algn="just">
              <a:buFontTx/>
              <a:buChar char="-"/>
              <a:defRPr/>
            </a:pPr>
            <a:r>
              <a:rPr lang="ru-RU" altLang="ru-RU" sz="1520" b="1" dirty="0">
                <a:solidFill>
                  <a:srgbClr val="005AA9"/>
                </a:solidFill>
              </a:rPr>
              <a:t>дифференцировано исходя из их дохода в расчетном периоде (если доход превышает 300 000 руб.). </a:t>
            </a:r>
            <a:endParaRPr lang="ru-RU" altLang="ru-RU" sz="1520" b="1" dirty="0" smtClean="0">
              <a:solidFill>
                <a:srgbClr val="005AA9"/>
              </a:solidFill>
            </a:endParaRPr>
          </a:p>
          <a:p>
            <a:pPr indent="0" algn="ctr">
              <a:defRPr/>
            </a:pPr>
            <a:endParaRPr lang="ru-RU" altLang="ru-RU" sz="1520" b="1" dirty="0" smtClean="0">
              <a:solidFill>
                <a:srgbClr val="005AA9"/>
              </a:solidFill>
            </a:endParaRPr>
          </a:p>
          <a:p>
            <a:pPr indent="0" algn="ctr">
              <a:defRPr/>
            </a:pPr>
            <a:r>
              <a:rPr lang="ru-RU" altLang="ru-RU" sz="1520" b="1" dirty="0" smtClean="0">
                <a:solidFill>
                  <a:srgbClr val="005AA9"/>
                </a:solidFill>
              </a:rPr>
              <a:t>Размер </a:t>
            </a:r>
            <a:r>
              <a:rPr lang="ru-RU" altLang="ru-RU" sz="1520" b="1" dirty="0">
                <a:solidFill>
                  <a:srgbClr val="005AA9"/>
                </a:solidFill>
              </a:rPr>
              <a:t>фиксированных </a:t>
            </a:r>
            <a:r>
              <a:rPr lang="ru-RU" altLang="ru-RU" sz="1520" b="1" dirty="0" smtClean="0">
                <a:solidFill>
                  <a:srgbClr val="005AA9"/>
                </a:solidFill>
              </a:rPr>
              <a:t>платежей</a:t>
            </a:r>
          </a:p>
          <a:p>
            <a:pPr indent="0" algn="ctr">
              <a:defRPr/>
            </a:pPr>
            <a:endParaRPr lang="ru-RU" altLang="ru-RU" sz="1520" b="1" dirty="0" smtClean="0">
              <a:solidFill>
                <a:srgbClr val="005AA9"/>
              </a:solidFill>
            </a:endParaRPr>
          </a:p>
          <a:p>
            <a:pPr indent="0" algn="ctr">
              <a:defRPr/>
            </a:pPr>
            <a:endParaRPr lang="ru-RU" altLang="ru-RU" sz="1520" b="1" dirty="0">
              <a:solidFill>
                <a:srgbClr val="005A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AAB06-7759-4871-860F-EF4A34BB3EC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962025" y="540271"/>
            <a:ext cx="8561139" cy="6817792"/>
          </a:xfrm>
        </p:spPr>
        <p:txBody>
          <a:bodyPr/>
          <a:lstStyle/>
          <a:p>
            <a:pPr algn="ctr"/>
            <a:r>
              <a:rPr lang="ru-RU" sz="1800" dirty="0" smtClean="0"/>
              <a:t>Сроки уплаты страховых </a:t>
            </a:r>
            <a:r>
              <a:rPr lang="ru-RU" sz="1800" dirty="0"/>
              <a:t>взносы на ОПС и ОМС в совокупном фиксированном размере</a:t>
            </a:r>
          </a:p>
          <a:p>
            <a:pPr algn="just"/>
            <a:r>
              <a:rPr lang="ru-RU" sz="1800" dirty="0" smtClean="0"/>
              <a:t>	</a:t>
            </a:r>
            <a:r>
              <a:rPr lang="ru-RU" sz="1300" b="0" dirty="0" smtClean="0">
                <a:latin typeface="+mn-lt"/>
              </a:rPr>
              <a:t>Страховые взносы </a:t>
            </a:r>
            <a:r>
              <a:rPr lang="ru-RU" sz="1300" b="0" dirty="0">
                <a:latin typeface="+mn-lt"/>
              </a:rPr>
              <a:t>на обязательное пенсионное страхование и на обязательное медицинское страхование уплачиваются плательщиками в совокупном фиксированном размере </a:t>
            </a:r>
            <a:r>
              <a:rPr lang="ru-RU" sz="1300" dirty="0">
                <a:latin typeface="+mn-lt"/>
              </a:rPr>
              <a:t>не позднее 31 декабря 2024 года. </a:t>
            </a:r>
            <a:endParaRPr lang="ru-RU" sz="1300" dirty="0" smtClean="0">
              <a:latin typeface="+mn-lt"/>
            </a:endParaRPr>
          </a:p>
          <a:p>
            <a:pPr algn="just"/>
            <a:r>
              <a:rPr lang="ru-RU" sz="1300" b="0" dirty="0" smtClean="0">
                <a:latin typeface="+mn-lt"/>
              </a:rPr>
              <a:t>	Страховые </a:t>
            </a:r>
            <a:r>
              <a:rPr lang="ru-RU" sz="1300" b="0" dirty="0">
                <a:latin typeface="+mn-lt"/>
              </a:rPr>
              <a:t>взносы на обязательное пенсионное страхование, исчисленные с суммы дохода плательщика, превышающей 300 000 рублей за расчетный период, уплачиваются </a:t>
            </a:r>
            <a:r>
              <a:rPr lang="ru-RU" sz="1300" dirty="0">
                <a:latin typeface="+mn-lt"/>
              </a:rPr>
              <a:t>не позднее 1 июля года, следующего за истекшим расчетным периодом.  </a:t>
            </a:r>
          </a:p>
          <a:p>
            <a:pPr algn="just"/>
            <a:r>
              <a:rPr lang="ru-RU" sz="1300" b="0" dirty="0" smtClean="0">
                <a:latin typeface="+mn-lt"/>
              </a:rPr>
              <a:t>	Срок </a:t>
            </a:r>
            <a:r>
              <a:rPr lang="ru-RU" sz="1300" b="0" dirty="0">
                <a:latin typeface="+mn-lt"/>
              </a:rPr>
              <a:t>уплаты страховых взносов в размере 1% за 2023 год </a:t>
            </a:r>
            <a:r>
              <a:rPr lang="ru-RU" sz="1300" dirty="0">
                <a:latin typeface="+mn-lt"/>
              </a:rPr>
              <a:t>не позднее 01 июля 2024 года</a:t>
            </a:r>
            <a:r>
              <a:rPr lang="ru-RU" sz="1300" dirty="0" smtClean="0">
                <a:latin typeface="+mn-lt"/>
              </a:rPr>
              <a:t>.</a:t>
            </a:r>
            <a:endParaRPr lang="ru-RU" sz="1300" dirty="0">
              <a:latin typeface="+mn-lt"/>
            </a:endParaRPr>
          </a:p>
          <a:p>
            <a:pPr algn="just"/>
            <a:r>
              <a:rPr lang="ru-RU" sz="1300" b="0" dirty="0" smtClean="0">
                <a:latin typeface="+mn-lt"/>
              </a:rPr>
              <a:t>	Срок </a:t>
            </a:r>
            <a:r>
              <a:rPr lang="ru-RU" sz="1300" b="0" dirty="0">
                <a:latin typeface="+mn-lt"/>
              </a:rPr>
              <a:t>уплаты страховых взносов в размере 1% на ОПС на доход свыше 300 </a:t>
            </a:r>
            <a:r>
              <a:rPr lang="ru-RU" sz="1300" b="0" dirty="0" err="1">
                <a:latin typeface="+mn-lt"/>
              </a:rPr>
              <a:t>тр</a:t>
            </a:r>
            <a:r>
              <a:rPr lang="ru-RU" sz="1300" b="0" dirty="0">
                <a:latin typeface="+mn-lt"/>
              </a:rPr>
              <a:t> за 2024 год </a:t>
            </a:r>
            <a:r>
              <a:rPr lang="ru-RU" sz="1300" dirty="0">
                <a:latin typeface="+mn-lt"/>
              </a:rPr>
              <a:t>не позднее 01 июля 2025 года.</a:t>
            </a:r>
          </a:p>
          <a:p>
            <a:pPr algn="just"/>
            <a:r>
              <a:rPr lang="ru-RU" sz="1300" b="0" dirty="0" smtClean="0"/>
              <a:t>	Плательщики могут </a:t>
            </a:r>
            <a:r>
              <a:rPr lang="ru-RU" sz="1300" b="0" dirty="0"/>
              <a:t>перечислить денежные средства на ЕНС в счет уплаты страховых взносов досрочно и подать заявление о распоряжении положительным сальдо в счет уплаты страховых взносов по правилам </a:t>
            </a:r>
            <a:r>
              <a:rPr lang="ru-RU" sz="1300" b="0" dirty="0" smtClean="0"/>
              <a:t>ст. 78 Налогового кодекса </a:t>
            </a:r>
            <a:r>
              <a:rPr lang="ru-RU" sz="1300" b="0" dirty="0"/>
              <a:t>РФ.</a:t>
            </a:r>
          </a:p>
          <a:p>
            <a:r>
              <a:rPr lang="ru-RU" sz="1300" b="0" dirty="0"/>
              <a:t>Реквизиты для платежа:</a:t>
            </a:r>
          </a:p>
          <a:p>
            <a:r>
              <a:rPr lang="ru-RU" sz="1300" b="0" dirty="0"/>
              <a:t>Наименование получателя платежа: Казначейство России (ФНС России)</a:t>
            </a:r>
          </a:p>
          <a:p>
            <a:r>
              <a:rPr lang="ru-RU" sz="1300" b="0" dirty="0"/>
              <a:t>Налоговый орган: ИНН 7727406020 КПП 770801001</a:t>
            </a:r>
          </a:p>
          <a:p>
            <a:r>
              <a:rPr lang="ru-RU" sz="1300" b="0" dirty="0"/>
              <a:t>Номер счета получателя платежа: 03100643000000018500</a:t>
            </a:r>
          </a:p>
          <a:p>
            <a:r>
              <a:rPr lang="ru-RU" sz="1300" b="0" dirty="0"/>
              <a:t>Наименование Банка: Банк получателя Отделение Тула Банка России//УФК по Тульской области, г. Тула.</a:t>
            </a:r>
          </a:p>
          <a:p>
            <a:r>
              <a:rPr lang="ru-RU" sz="1300" b="0" dirty="0"/>
              <a:t>БИК: 017003983          КОРСЧЕТ: 40102810445370000059</a:t>
            </a:r>
          </a:p>
          <a:p>
            <a:r>
              <a:rPr lang="ru-RU" sz="1300" b="0" dirty="0"/>
              <a:t>ОКТМО</a:t>
            </a:r>
          </a:p>
          <a:p>
            <a:r>
              <a:rPr lang="ru-RU" sz="1300" b="0" dirty="0"/>
              <a:t>КБК ЕНП </a:t>
            </a:r>
            <a:r>
              <a:rPr lang="ru-RU" sz="1300" b="0" dirty="0" smtClean="0"/>
              <a:t>18201061201010000510</a:t>
            </a:r>
          </a:p>
          <a:p>
            <a:r>
              <a:rPr lang="ru-RU" sz="1200" dirty="0"/>
              <a:t>Так же оплатить можно: </a:t>
            </a:r>
          </a:p>
          <a:p>
            <a:r>
              <a:rPr lang="ru-RU" sz="1200" dirty="0"/>
              <a:t>Через сайт ФНС www.nalog.gov.ru с помощью сервиса «Уплата налогов и пошлин», выбрать способ оплаты " Пополнить единый налоговый счет" заполнить платежные реквизиты документа (Фамилия, Имя, Отчество, ИНН, сумма) нажать "Уплатить", выбрать способ оплаты: Банковской картой; Через сайт кредитной организации; Сформировать квитанцию.</a:t>
            </a:r>
          </a:p>
          <a:p>
            <a:r>
              <a:rPr lang="ru-RU" sz="1200" dirty="0"/>
              <a:t>При выборе «Сформировать квитанцию», можно просмотреть и распечатать сформированный документ для оплаты налога лично в банке, или оплатить по QR-коду, указанному в сформированном документе при наличии Личного кабинета банка (онлайн) или учетной записи на портале «</a:t>
            </a:r>
            <a:r>
              <a:rPr lang="ru-RU" sz="1200" dirty="0" err="1"/>
              <a:t>Госуслуг</a:t>
            </a:r>
            <a:r>
              <a:rPr lang="ru-RU" sz="1200" dirty="0"/>
              <a:t>».,</a:t>
            </a:r>
          </a:p>
          <a:p>
            <a:endParaRPr lang="ru-RU" sz="1400" b="0" dirty="0"/>
          </a:p>
          <a:p>
            <a:pPr algn="just"/>
            <a:endParaRPr lang="ru-RU" sz="1500" b="0" dirty="0"/>
          </a:p>
        </p:txBody>
      </p:sp>
    </p:spTree>
    <p:extLst>
      <p:ext uri="{BB962C8B-B14F-4D97-AF65-F5344CB8AC3E}">
        <p14:creationId xmlns:p14="http://schemas.microsoft.com/office/powerpoint/2010/main" val="6631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2259" y="6348160"/>
            <a:ext cx="8855497" cy="321173"/>
          </a:xfrm>
        </p:spPr>
        <p:txBody>
          <a:bodyPr>
            <a:normAutofit fontScale="25000" lnSpcReduction="20000"/>
          </a:bodyPr>
          <a:lstStyle>
            <a:lvl1pPr eaLnBrk="0" hangingPunct="0"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8806" indent="-334156" eaLnBrk="0" hangingPunct="0"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36624" indent="-267325" eaLnBrk="0" hangingPunct="0"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71274" indent="-267325" eaLnBrk="0" hangingPunct="0"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05924" indent="-267325" eaLnBrk="0" hangingPunct="0"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40573" indent="-267325" defTabSz="954201" eaLnBrk="0" fontAlgn="base" hangingPunct="0">
              <a:spcBef>
                <a:spcPct val="0"/>
              </a:spcBef>
              <a:spcAft>
                <a:spcPct val="0"/>
              </a:spcAft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475223" indent="-267325" defTabSz="954201" eaLnBrk="0" fontAlgn="base" hangingPunct="0">
              <a:spcBef>
                <a:spcPct val="0"/>
              </a:spcBef>
              <a:spcAft>
                <a:spcPct val="0"/>
              </a:spcAft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009873" indent="-267325" defTabSz="954201" eaLnBrk="0" fontAlgn="base" hangingPunct="0">
              <a:spcBef>
                <a:spcPct val="0"/>
              </a:spcBef>
              <a:spcAft>
                <a:spcPct val="0"/>
              </a:spcAft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544522" indent="-267325" defTabSz="954201" eaLnBrk="0" fontAlgn="base" hangingPunct="0">
              <a:spcBef>
                <a:spcPct val="0"/>
              </a:spcBef>
              <a:spcAft>
                <a:spcPct val="0"/>
              </a:spcAft>
              <a:defRPr sz="187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100" i="1" dirty="0"/>
              <a:t>Рекомендуемая форма заявления об освобождении от уплаты страховых взносов доведена по системе налоговых органов письмом ФНС России от 07.06.2018 № БС-4-11/11018@ «О рекомендуемой форме Заявления». </a:t>
            </a:r>
            <a:endParaRPr lang="ru-RU" sz="100" dirty="0"/>
          </a:p>
        </p:txBody>
      </p:sp>
      <p:sp>
        <p:nvSpPr>
          <p:cNvPr id="6" name="Line 51"/>
          <p:cNvSpPr>
            <a:spLocks noChangeShapeType="1"/>
          </p:cNvSpPr>
          <p:nvPr/>
        </p:nvSpPr>
        <p:spPr bwMode="auto">
          <a:xfrm>
            <a:off x="6172840" y="3387054"/>
            <a:ext cx="270862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0830" tIns="42032" rIns="80830" bIns="42032">
            <a:spAutoFit/>
          </a:bodyPr>
          <a:lstStyle/>
          <a:p>
            <a:pPr defTabSz="953336">
              <a:defRPr/>
            </a:pPr>
            <a:endParaRPr lang="ru-RU" sz="2456">
              <a:latin typeface="+mn-lt"/>
            </a:endParaRPr>
          </a:p>
        </p:txBody>
      </p:sp>
      <p:sp>
        <p:nvSpPr>
          <p:cNvPr id="7" name="Line 52"/>
          <p:cNvSpPr>
            <a:spLocks noChangeShapeType="1"/>
          </p:cNvSpPr>
          <p:nvPr/>
        </p:nvSpPr>
        <p:spPr bwMode="auto">
          <a:xfrm>
            <a:off x="6234103" y="3231109"/>
            <a:ext cx="2524831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0830" tIns="42032" rIns="80830" bIns="42032">
            <a:spAutoFit/>
          </a:bodyPr>
          <a:lstStyle/>
          <a:p>
            <a:pPr defTabSz="953336">
              <a:defRPr/>
            </a:pPr>
            <a:endParaRPr lang="ru-RU" sz="2456">
              <a:latin typeface="+mn-lt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462267" y="1224241"/>
            <a:ext cx="9883969" cy="38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859" tIns="53430" rIns="106859" bIns="53430"/>
          <a:lstStyle/>
          <a:p>
            <a:pPr algn="ctr" defTabSz="1219670">
              <a:defRPr/>
            </a:pPr>
            <a:endParaRPr lang="ru-RU" altLang="ru-RU" sz="2339" b="1" dirty="0">
              <a:solidFill>
                <a:schemeClr val="bg2">
                  <a:lumMod val="2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31" name="Line 51"/>
          <p:cNvSpPr>
            <a:spLocks noChangeShapeType="1"/>
          </p:cNvSpPr>
          <p:nvPr/>
        </p:nvSpPr>
        <p:spPr bwMode="auto">
          <a:xfrm>
            <a:off x="1548315" y="3234822"/>
            <a:ext cx="271048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0830" tIns="42032" rIns="80830" bIns="42032">
            <a:spAutoFit/>
          </a:bodyPr>
          <a:lstStyle/>
          <a:p>
            <a:pPr defTabSz="953336">
              <a:defRPr/>
            </a:pPr>
            <a:endParaRPr lang="ru-RU" sz="2456">
              <a:latin typeface="+mn-lt"/>
            </a:endParaRPr>
          </a:p>
        </p:txBody>
      </p:sp>
      <p:sp>
        <p:nvSpPr>
          <p:cNvPr id="32" name="Line 52"/>
          <p:cNvSpPr>
            <a:spLocks noChangeShapeType="1"/>
          </p:cNvSpPr>
          <p:nvPr/>
        </p:nvSpPr>
        <p:spPr bwMode="auto">
          <a:xfrm>
            <a:off x="1611436" y="3080734"/>
            <a:ext cx="25229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0830" tIns="42032" rIns="80830" bIns="42032">
            <a:spAutoFit/>
          </a:bodyPr>
          <a:lstStyle/>
          <a:p>
            <a:pPr defTabSz="953336">
              <a:defRPr/>
            </a:pPr>
            <a:endParaRPr lang="ru-RU" sz="2456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811567" y="6151373"/>
            <a:ext cx="575513" cy="474183"/>
          </a:xfrm>
          <a:prstGeom prst="rect">
            <a:avLst/>
          </a:prstGeom>
          <a:noFill/>
        </p:spPr>
        <p:txBody>
          <a:bodyPr lIns="95328" tIns="47664" rIns="95328" bIns="47664">
            <a:spAutoFit/>
          </a:bodyPr>
          <a:lstStyle/>
          <a:p>
            <a:pPr algn="ctr" defTabSz="953336">
              <a:defRPr/>
            </a:pPr>
            <a:r>
              <a:rPr lang="ru-RU" sz="2456" dirty="0">
                <a:solidFill>
                  <a:schemeClr val="accent5">
                    <a:lumMod val="40000"/>
                    <a:lumOff val="60000"/>
                  </a:schemeClr>
                </a:solidFill>
                <a:ea typeface="Verdana" pitchFamily="34" charset="0"/>
              </a:rPr>
              <a:t>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3691" y="2432817"/>
            <a:ext cx="2526688" cy="1750674"/>
          </a:xfrm>
          <a:prstGeom prst="rect">
            <a:avLst/>
          </a:prstGeom>
        </p:spPr>
        <p:txBody>
          <a:bodyPr lIns="121980" tIns="60990" rIns="121980" bIns="60990" anchor="ctr">
            <a:normAutofit/>
          </a:bodyPr>
          <a:lstStyle/>
          <a:p>
            <a:pPr defTabSz="1219750" fontAlgn="auto">
              <a:spcAft>
                <a:spcPts val="0"/>
              </a:spcAft>
              <a:defRPr/>
            </a:pPr>
            <a:endParaRPr lang="ru-RU" sz="5613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552121" y="2455096"/>
            <a:ext cx="367586" cy="27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3" tIns="41063" rIns="82123" bIns="41063"/>
          <a:lstStyle/>
          <a:p>
            <a:pPr defTabSz="953336">
              <a:defRPr/>
            </a:pPr>
            <a:endParaRPr lang="ru-RU" altLang="ru-RU" sz="2456" b="1" dirty="0">
              <a:solidFill>
                <a:srgbClr val="005AA9"/>
              </a:solidFill>
              <a:latin typeface="+mn-lt"/>
              <a:cs typeface="Arial" charset="0"/>
            </a:endParaRPr>
          </a:p>
        </p:txBody>
      </p:sp>
      <p:sp>
        <p:nvSpPr>
          <p:cNvPr id="23563" name="Объект 2"/>
          <p:cNvSpPr>
            <a:spLocks noGrp="1"/>
          </p:cNvSpPr>
          <p:nvPr>
            <p:ph idx="1"/>
          </p:nvPr>
        </p:nvSpPr>
        <p:spPr>
          <a:xfrm>
            <a:off x="462267" y="473833"/>
            <a:ext cx="9432842" cy="6624736"/>
          </a:xfrm>
        </p:spPr>
        <p:txBody>
          <a:bodyPr/>
          <a:lstStyle/>
          <a:p>
            <a:pPr marL="332300" algn="ctr"/>
            <a:r>
              <a:rPr lang="ru-RU" altLang="ru-RU" sz="1800" dirty="0" smtClean="0"/>
              <a:t>Плательщики </a:t>
            </a:r>
            <a:r>
              <a:rPr lang="ru-RU" altLang="ru-RU" sz="1800" dirty="0"/>
              <a:t>не исчисляют и не уплачивают страховые взносы согласно п. 7 ст. 430 за периоды указанные в пунктах 1, 3, 6-8 части 1 статьи 12 ФЗ от 28.12.2013 г. № 400-ФЗ: </a:t>
            </a:r>
          </a:p>
          <a:p>
            <a:pPr marL="332300" algn="ctr"/>
            <a:r>
              <a:rPr lang="ru-RU" sz="1800" i="1" dirty="0"/>
              <a:t>Рекомендуемая форма заявления об освобождении от уплаты страховых взносов доведена по системе налоговых органов письмом ФНС России от 07.06.2018 № БС-4-11/11018@ «О рекомендуемой форме Заявления». </a:t>
            </a:r>
            <a:endParaRPr lang="ru-RU" sz="1800" dirty="0"/>
          </a:p>
          <a:p>
            <a:pPr marL="332300" algn="ctr"/>
            <a:endParaRPr lang="ru-RU" alt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3691" y="1224242"/>
            <a:ext cx="8999513" cy="8261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2300" algn="just">
              <a:defRPr/>
            </a:pPr>
            <a:r>
              <a:rPr lang="ru-RU" altLang="ru-RU" sz="1400" dirty="0">
                <a:solidFill>
                  <a:schemeClr val="tx1"/>
                </a:solidFill>
              </a:rPr>
              <a:t>прохождения военной службы по призыву (</a:t>
            </a:r>
            <a:r>
              <a:rPr lang="ru-RU" altLang="ru-RU" sz="1400" dirty="0" err="1">
                <a:solidFill>
                  <a:schemeClr val="tx1"/>
                </a:solidFill>
              </a:rPr>
              <a:t>пп</a:t>
            </a:r>
            <a:r>
              <a:rPr lang="ru-RU" altLang="ru-RU" sz="1400" dirty="0">
                <a:solidFill>
                  <a:schemeClr val="tx1"/>
                </a:solidFill>
              </a:rPr>
              <a:t>. 1 (в части военной службы по призыву) п. 1 ст. 12 Федерального закона № 400-ФЗ). Прохождение военной службы по призыву регулируется Федеральным законом от 27.05.1998 № 76-ФЗ «О статусе военнослужащих»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3691" y="2260165"/>
            <a:ext cx="8999514" cy="538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2300" algn="just">
              <a:defRPr/>
            </a:pPr>
            <a:r>
              <a:rPr lang="ru-RU" altLang="ru-RU" sz="1400" dirty="0">
                <a:solidFill>
                  <a:schemeClr val="tx1"/>
                </a:solidFill>
              </a:rPr>
              <a:t> ухода одного из родителей за каждым ребенком до достижения им возраста полутора лет (</a:t>
            </a:r>
            <a:r>
              <a:rPr lang="ru-RU" altLang="ru-RU" sz="1400" dirty="0" err="1">
                <a:solidFill>
                  <a:schemeClr val="tx1"/>
                </a:solidFill>
              </a:rPr>
              <a:t>пп</a:t>
            </a:r>
            <a:r>
              <a:rPr lang="ru-RU" altLang="ru-RU" sz="1400" dirty="0">
                <a:solidFill>
                  <a:schemeClr val="tx1"/>
                </a:solidFill>
              </a:rPr>
              <a:t>. 3 п. 1 ст. 12 Федерального закона № 400-ФЗ)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3691" y="3008330"/>
            <a:ext cx="8999513" cy="5680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2300" algn="just">
              <a:defRPr/>
            </a:pPr>
            <a:r>
              <a:rPr lang="ru-RU" altLang="ru-RU" sz="1520" dirty="0">
                <a:solidFill>
                  <a:schemeClr val="tx1"/>
                </a:solidFill>
              </a:rPr>
              <a:t> </a:t>
            </a:r>
            <a:r>
              <a:rPr lang="ru-RU" altLang="ru-RU" sz="1400" dirty="0">
                <a:solidFill>
                  <a:schemeClr val="tx1"/>
                </a:solidFill>
              </a:rPr>
              <a:t>ухода, осуществляемый трудоспособным лицом за инвалидом I группы, ребенком-инвалидом или за лицом, достигшим возраста 80 лет (</a:t>
            </a:r>
            <a:r>
              <a:rPr lang="ru-RU" altLang="ru-RU" sz="1400" dirty="0" err="1">
                <a:solidFill>
                  <a:schemeClr val="tx1"/>
                </a:solidFill>
              </a:rPr>
              <a:t>пп</a:t>
            </a:r>
            <a:r>
              <a:rPr lang="ru-RU" altLang="ru-RU" sz="1400" dirty="0">
                <a:solidFill>
                  <a:schemeClr val="tx1"/>
                </a:solidFill>
              </a:rPr>
              <a:t>. 6 п. 1 ст. 12 Федерального закона № 400-ФЗ)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3691" y="3786201"/>
            <a:ext cx="8999513" cy="8799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2300" algn="just">
              <a:defRPr/>
            </a:pPr>
            <a:r>
              <a:rPr lang="ru-RU" altLang="ru-RU" sz="1400" dirty="0">
                <a:solidFill>
                  <a:schemeClr val="tx1"/>
                </a:solidFill>
              </a:rPr>
              <a:t>проживания супругов военнослужащих, проходящих военную службу по контракту, вместе с супругами в местностях, где они не могли трудиться в связи с отсутствием возможности трудоустройства (</a:t>
            </a:r>
            <a:r>
              <a:rPr lang="ru-RU" altLang="ru-RU" sz="1400" dirty="0" err="1">
                <a:solidFill>
                  <a:schemeClr val="tx1"/>
                </a:solidFill>
              </a:rPr>
              <a:t>пп</a:t>
            </a:r>
            <a:r>
              <a:rPr lang="ru-RU" altLang="ru-RU" sz="1400" dirty="0">
                <a:solidFill>
                  <a:schemeClr val="tx1"/>
                </a:solidFill>
              </a:rPr>
              <a:t>. 7 п. 1 ст. 12 Федерального закона № 400-ФЗ). Данная норма основывается на положениях, установленных в ч. 4 ст. 10 Федерального закона от 27.05.1998 № 76-ФЗ «О статусе военнослужащих»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83691" y="4822128"/>
            <a:ext cx="8855497" cy="118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2300" algn="just">
              <a:defRPr/>
            </a:pPr>
            <a:r>
              <a:rPr lang="ru-RU" altLang="ru-RU" sz="1400" dirty="0">
                <a:solidFill>
                  <a:schemeClr val="tx1"/>
                </a:solidFill>
              </a:rPr>
              <a:t>проживания за границей супругов работников, направленных, в частности, в дипломатические представительства и консульские учреждения РФ, международные организации, перечень которых утверждается Правительством РФ (подп. 8 п. 1 ст. 12 Федерального закона № 400-ФЗ). С 01.01.2015 применяется перечень, утвержденный Постановлением Правительства РФ от 10.04.2014 № 284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372" y="6328661"/>
            <a:ext cx="5942033" cy="59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AAB06-7759-4871-860F-EF4A34BB3EC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962025" y="540271"/>
            <a:ext cx="8561139" cy="6817792"/>
          </a:xfrm>
        </p:spPr>
        <p:txBody>
          <a:bodyPr/>
          <a:lstStyle/>
          <a:p>
            <a:r>
              <a:rPr lang="ru-RU" sz="1800" dirty="0" smtClean="0"/>
              <a:t>	</a:t>
            </a:r>
          </a:p>
          <a:p>
            <a:pPr algn="ctr"/>
            <a:r>
              <a:rPr lang="ru-RU" altLang="ru-RU" sz="2000" dirty="0"/>
              <a:t>Право на освобождение от уплаты страховых взносов имеют адвокаты, получающие пенсии за выслугу лет или по инвалидности в соответствии с Законом РФ № </a:t>
            </a:r>
            <a:r>
              <a:rPr lang="ru-RU" altLang="ru-RU" sz="2000" dirty="0" smtClean="0"/>
              <a:t>4468-1</a:t>
            </a:r>
            <a:endParaRPr lang="ru-RU" sz="2000" dirty="0"/>
          </a:p>
          <a:p>
            <a:endParaRPr lang="ru-RU" sz="2000" dirty="0" smtClean="0"/>
          </a:p>
          <a:p>
            <a:pPr algn="just"/>
            <a:r>
              <a:rPr lang="ru-RU" sz="1800" dirty="0" smtClean="0"/>
              <a:t>Перечень </a:t>
            </a:r>
            <a:r>
              <a:rPr lang="ru-RU" sz="1800" dirty="0"/>
              <a:t>документов необходимый для прекращения обязанности по уплате страховых взносов на обязательное пенсионное страхование адвокатов</a:t>
            </a:r>
            <a:r>
              <a:rPr lang="ru-RU" sz="1800" dirty="0" smtClean="0"/>
              <a:t>: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- заявление </a:t>
            </a:r>
            <a:r>
              <a:rPr lang="ru-RU" sz="1800" dirty="0"/>
              <a:t>о прекращении обязанности по уплате страховых взносов на обязательное пенсионное страхование по форме (КНД 1150118</a:t>
            </a:r>
            <a:r>
              <a:rPr lang="ru-RU" sz="1800" dirty="0" smtClean="0"/>
              <a:t>);</a:t>
            </a: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smtClean="0"/>
              <a:t>справка </a:t>
            </a:r>
            <a:r>
              <a:rPr lang="ru-RU" sz="1800" dirty="0"/>
              <a:t>из федерального ведомства, осуществляющего пенсионное обеспечение, о подтверждении факта получения пенсии в соответствии с Законом РФ № 4468-1, (либо пенсионное удостоверение, в том случае если в нем указано, что пенсия за выслугу лет назначена в соответствии с Законом РФ № 4468-1).</a:t>
            </a:r>
          </a:p>
          <a:p>
            <a:pPr algn="just"/>
            <a:r>
              <a:rPr lang="ru-RU" sz="1800" dirty="0"/>
              <a:t> </a:t>
            </a:r>
          </a:p>
          <a:p>
            <a:pPr algn="just"/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240206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AAB06-7759-4871-860F-EF4A34BB3EC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962025" y="540271"/>
            <a:ext cx="9353228" cy="6817792"/>
          </a:xfrm>
        </p:spPr>
        <p:txBody>
          <a:bodyPr/>
          <a:lstStyle/>
          <a:p>
            <a:r>
              <a:rPr lang="ru-RU" sz="1800" dirty="0" smtClean="0"/>
              <a:t>		</a:t>
            </a:r>
            <a:endParaRPr lang="ru-RU" sz="20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8189" y="40353"/>
            <a:ext cx="9073008" cy="1143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800" b="1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Освобождение от уплаты страховых взносов участков  </a:t>
            </a:r>
            <a:r>
              <a:rPr lang="ru-RU" sz="1800" b="1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СВО</a:t>
            </a:r>
            <a:endParaRPr lang="ru-RU" sz="1800" dirty="0">
              <a:solidFill>
                <a:srgbClr val="005AA9"/>
              </a:solidFill>
              <a:latin typeface="+mj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800" dirty="0">
              <a:solidFill>
                <a:srgbClr val="005AA9"/>
              </a:solidFill>
              <a:latin typeface="+mj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1.Мобилизованные</a:t>
            </a:r>
          </a:p>
          <a:p>
            <a:pPr algn="just">
              <a:spcAft>
                <a:spcPts val="0"/>
              </a:spcAft>
            </a:pPr>
            <a:r>
              <a:rPr lang="ru-RU" sz="1300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В </a:t>
            </a:r>
            <a:r>
              <a:rPr lang="ru-RU" sz="1300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соответствии с Соглашением об информационном обмене между Министерством обороны Российской Федерации и ФНС России от 12.10.2022 № 205/3/25/ЕД-23-3/52</a:t>
            </a:r>
            <a:r>
              <a:rPr lang="ru-RU" sz="1300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@, </a:t>
            </a:r>
            <a:r>
              <a:rPr lang="ru-RU" sz="1300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Минобороны России передает в ФНС России сведения о мобилизованных лицах, в том числе о периоде прохождения военной службы по мобилизации. Освобождение от уплаты страховых взносов в фиксированном размере </a:t>
            </a:r>
            <a:r>
              <a:rPr lang="ru-RU" sz="1300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 предоставляется ФНС России по </a:t>
            </a:r>
            <a:r>
              <a:rPr lang="ru-RU" sz="1300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данным Минобороны России в </a:t>
            </a:r>
            <a:r>
              <a:rPr lang="ru-RU" sz="1300" dirty="0" err="1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беззаявительном</a:t>
            </a:r>
            <a:r>
              <a:rPr lang="ru-RU" sz="1300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 порядке (</a:t>
            </a:r>
            <a:r>
              <a:rPr lang="ru-RU" sz="1300" dirty="0" err="1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проактивно</a:t>
            </a:r>
            <a:r>
              <a:rPr lang="ru-RU" sz="1300" dirty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) на федеральном уровне, без истребования подтверждающих документов</a:t>
            </a:r>
            <a:r>
              <a:rPr lang="ru-RU" sz="1300" dirty="0" smtClean="0">
                <a:solidFill>
                  <a:srgbClr val="005AA9"/>
                </a:solidFill>
                <a:latin typeface="+mj-lt"/>
                <a:ea typeface="Calibri" panose="020F0502020204030204" pitchFamily="34" charset="0"/>
              </a:rPr>
              <a:t>.</a:t>
            </a:r>
          </a:p>
          <a:p>
            <a:pPr algn="ctr">
              <a:spcAft>
                <a:spcPts val="0"/>
              </a:spcAft>
            </a:pPr>
            <a:endParaRPr lang="ru-RU" sz="1300" b="1" dirty="0" smtClean="0">
              <a:solidFill>
                <a:srgbClr val="005AA9"/>
              </a:solidFill>
              <a:latin typeface="+mj-lt"/>
            </a:endParaRPr>
          </a:p>
          <a:p>
            <a:pPr algn="ctr">
              <a:spcAft>
                <a:spcPts val="0"/>
              </a:spcAft>
            </a:pPr>
            <a:r>
              <a:rPr lang="ru-RU" sz="1300" b="1" dirty="0" smtClean="0">
                <a:solidFill>
                  <a:srgbClr val="005AA9"/>
                </a:solidFill>
                <a:latin typeface="+mj-lt"/>
              </a:rPr>
              <a:t>2. Контрактники</a:t>
            </a:r>
          </a:p>
          <a:p>
            <a:pPr algn="just"/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Плательщики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, проходящие военную службу по контракту, имеют право на освобождение от уплаты страховых взносов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в фиксированном размере за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периоды начиная с 24.02.2022 при условии представления в налоговый орган по месту учета заявления об освобождении от уплаты страховых взносов (КНД 1150081) и подтверждающих документов. </a:t>
            </a:r>
          </a:p>
          <a:p>
            <a:pPr algn="just"/>
            <a:r>
              <a:rPr lang="ru-RU" sz="1300" dirty="0">
                <a:solidFill>
                  <a:srgbClr val="005AA9"/>
                </a:solidFill>
                <a:latin typeface="+mj-lt"/>
              </a:rPr>
              <a:t>Период, прохождения военной службы по контракту подтверждается документами (копия контракта, выписка из приказа, справка и т.д.), содержащими следующие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сведения о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дате вступления в силу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контракта, о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дате окончания действия контракта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.</a:t>
            </a:r>
            <a:endParaRPr lang="ru-RU" sz="13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endParaRPr lang="ru-RU" sz="1400" b="1" dirty="0" smtClean="0">
              <a:solidFill>
                <a:srgbClr val="005AA9"/>
              </a:solidFill>
              <a:latin typeface="+mj-lt"/>
            </a:endParaRPr>
          </a:p>
          <a:p>
            <a:pPr algn="ctr"/>
            <a:r>
              <a:rPr lang="ru-RU" sz="1400" b="1" dirty="0" smtClean="0">
                <a:solidFill>
                  <a:srgbClr val="005AA9"/>
                </a:solidFill>
                <a:latin typeface="+mj-lt"/>
              </a:rPr>
              <a:t>3. ЧВК</a:t>
            </a:r>
          </a:p>
          <a:p>
            <a:pPr algn="just"/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В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настоящее время главой 34 «Страховые взносы»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НК РФ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не предусмотрено освобождение плательщиков страховых взносов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от обязанностей по уплате страховых взносов за исключением определенных периодов, указанных в пункте 1 (в части военной службы по призыву), пунктах 3, 5 - 8, 12 (период пребывания в добровольческом формировании) части 1 статьи 12 Федерального закона от 28.12.2013 № 400-ФЗ «О страховых пенсиях», периодов прохождения военной службы по контракту, заключенному в соответствии с пунктом 7 статьи 38 Федерального закона от 28.03.1998 № 53-ФЗ «О воинской обязанности и военной службе», в течение которых ими не осуществлялась предпринимательская деятельность, при условии представления ими в налоговый орган по месту учета заявления об освобождении от уплаты страховых взносов и подтверждающих документов.</a:t>
            </a:r>
          </a:p>
          <a:p>
            <a:pPr algn="just"/>
            <a:r>
              <a:rPr lang="ru-RU" sz="1300" dirty="0">
                <a:solidFill>
                  <a:srgbClr val="005AA9"/>
                </a:solidFill>
                <a:latin typeface="+mj-lt"/>
              </a:rPr>
              <a:t>В связи с вышеизложенным, а также учитывая, что статус частных военных компаний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(ЧВК) законодательством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Российской Федерации не определен, и бойцы </a:t>
            </a:r>
            <a:r>
              <a:rPr lang="ru-RU" sz="1300" dirty="0" smtClean="0">
                <a:solidFill>
                  <a:srgbClr val="005AA9"/>
                </a:solidFill>
                <a:latin typeface="+mj-lt"/>
              </a:rPr>
              <a:t>ЧВК  </a:t>
            </a:r>
            <a:r>
              <a:rPr lang="ru-RU" sz="1300" dirty="0">
                <a:solidFill>
                  <a:srgbClr val="005AA9"/>
                </a:solidFill>
                <a:latin typeface="+mj-lt"/>
              </a:rPr>
              <a:t>не являются военнослужащими Российской Федерации, то правовых оснований для освобождения плательщиков страховых взносов -индивидуальных предпринимателей, одновременно являющихся бойцами частных военных компаний, участвующих в том числе в специальной военной операции, от исполнения обязанностей по уплате страховых взносов в главе 34 «Страховые взносы» Налогового кодекса не имеется.</a:t>
            </a:r>
          </a:p>
          <a:p>
            <a:r>
              <a:rPr lang="ru-RU" sz="1300" i="1" dirty="0">
                <a:latin typeface="+mn-lt"/>
              </a:rPr>
              <a:t> </a:t>
            </a:r>
            <a:endParaRPr lang="ru-RU" sz="1300" dirty="0">
              <a:latin typeface="+mn-lt"/>
            </a:endParaRPr>
          </a:p>
          <a:p>
            <a:endParaRPr lang="ru-RU" sz="1400" b="1" dirty="0">
              <a:solidFill>
                <a:srgbClr val="005AA9"/>
              </a:solidFill>
              <a:latin typeface="+mj-lt"/>
            </a:endParaRPr>
          </a:p>
          <a:p>
            <a:pPr algn="just"/>
            <a:endParaRPr lang="ru-RU" sz="1400" dirty="0">
              <a:solidFill>
                <a:srgbClr val="005AA9"/>
              </a:solidFill>
              <a:latin typeface="+mj-lt"/>
            </a:endParaRPr>
          </a:p>
          <a:p>
            <a:pPr algn="ctr">
              <a:spcAft>
                <a:spcPts val="0"/>
              </a:spcAft>
            </a:pPr>
            <a:endParaRPr lang="ru-RU" sz="1600" b="1" dirty="0">
              <a:solidFill>
                <a:srgbClr val="005AA9"/>
              </a:solidFill>
              <a:latin typeface="+mj-lt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solidFill>
                <a:srgbClr val="005AA9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5AA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7194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18559</TotalTime>
  <Words>879</Words>
  <Application>Microsoft Office PowerPoint</Application>
  <PresentationFormat>Произвольный</PresentationFormat>
  <Paragraphs>99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УФНС РФ (6700)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привлечения к административной ответственности за нарушения валютного законодательства в Смоленской области</dc:title>
  <dc:creator>6700-00-322</dc:creator>
  <cp:lastModifiedBy>Цыбиков Чингиз Григорьевич</cp:lastModifiedBy>
  <cp:revision>1249</cp:revision>
  <cp:lastPrinted>2018-08-17T05:39:30Z</cp:lastPrinted>
  <dcterms:created xsi:type="dcterms:W3CDTF">2013-03-13T12:00:18Z</dcterms:created>
  <dcterms:modified xsi:type="dcterms:W3CDTF">2024-02-27T07:52:29Z</dcterms:modified>
</cp:coreProperties>
</file>