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</p:sldMasterIdLst>
  <p:notesMasterIdLst>
    <p:notesMasterId r:id="rId15"/>
  </p:notesMasterIdLst>
  <p:handoutMasterIdLst>
    <p:handoutMasterId r:id="rId16"/>
  </p:handoutMasterIdLst>
  <p:sldIdLst>
    <p:sldId id="2018" r:id="rId3"/>
    <p:sldId id="2020" r:id="rId4"/>
    <p:sldId id="2043" r:id="rId5"/>
    <p:sldId id="2021" r:id="rId6"/>
    <p:sldId id="2040" r:id="rId7"/>
    <p:sldId id="2023" r:id="rId8"/>
    <p:sldId id="2024" r:id="rId9"/>
    <p:sldId id="2035" r:id="rId10"/>
    <p:sldId id="2036" r:id="rId11"/>
    <p:sldId id="2039" r:id="rId12"/>
    <p:sldId id="2041" r:id="rId13"/>
    <p:sldId id="2044" r:id="rId14"/>
  </p:sldIdLst>
  <p:sldSz cx="12192000" cy="6858000"/>
  <p:notesSz cx="6761163" cy="9942513"/>
  <p:embeddedFontLst>
    <p:embeddedFont>
      <p:font typeface="Open Sans Light" panose="020B060402020202020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Arial Narrow" panose="020B0606020202030204" pitchFamily="34" charset="0"/>
      <p:regular r:id="rId23"/>
      <p:bold r:id="rId24"/>
      <p:italic r:id="rId25"/>
      <p:boldItalic r:id="rId26"/>
    </p:embeddedFont>
    <p:embeddedFont>
      <p:font typeface="Roboto Condensed" panose="020B0604020202020204" charset="0"/>
      <p:regular r:id="rId27"/>
      <p:bold r:id="rId28"/>
      <p:italic r:id="rId29"/>
      <p:boldItalic r:id="rId30"/>
    </p:embeddedFont>
    <p:embeddedFont>
      <p:font typeface="Open Sans" panose="020B060402020202020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9ADA"/>
    <a:srgbClr val="00A6E6"/>
    <a:srgbClr val="0990FF"/>
    <a:srgbClr val="0064CB"/>
    <a:srgbClr val="0082F1"/>
    <a:srgbClr val="003794"/>
    <a:srgbClr val="F2F2F2"/>
    <a:srgbClr val="002E89"/>
    <a:srgbClr val="008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724" autoAdjust="0"/>
  </p:normalViewPr>
  <p:slideViewPr>
    <p:cSldViewPr snapToObjects="1">
      <p:cViewPr varScale="1">
        <p:scale>
          <a:sx n="113" d="100"/>
          <a:sy n="113" d="100"/>
        </p:scale>
        <p:origin x="420" y="96"/>
      </p:cViewPr>
      <p:guideLst>
        <p:guide pos="2275"/>
        <p:guide pos="755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2"/>
        <p:guide pos="213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1"/>
            <a:ext cx="2929837" cy="49885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29764" y="1"/>
            <a:ext cx="2929837" cy="49885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9443663"/>
            <a:ext cx="2929837" cy="49885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29764" y="9443663"/>
            <a:ext cx="2929837" cy="49885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29837" cy="497125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4" y="2"/>
            <a:ext cx="2929837" cy="497125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5"/>
            <a:ext cx="5408930" cy="4474131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43663"/>
            <a:ext cx="2929837" cy="497125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4" y="9443663"/>
            <a:ext cx="2929837" cy="497125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79400" y="800100"/>
            <a:ext cx="7086600" cy="3987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318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318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318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318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47B9B5D-A0AF-4C3D-A6D2-7FD42FC01E9A}" type="slidenum">
              <a:rPr lang="ru-RU" altLang="ru-RU" sz="1200">
                <a:solidFill>
                  <a:srgbClr val="000000"/>
                </a:solidFill>
              </a:rPr>
              <a:pPr/>
              <a:t>0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188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="" xmlns:a16="http://schemas.microsoft.com/office/drawing/2014/main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="" xmlns:a16="http://schemas.microsoft.com/office/drawing/2014/main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="" xmlns:a16="http://schemas.microsoft.com/office/drawing/2014/main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="" xmlns:a16="http://schemas.microsoft.com/office/drawing/2014/main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="" xmlns:a16="http://schemas.microsoft.com/office/drawing/2014/main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="" xmlns:a16="http://schemas.microsoft.com/office/drawing/2014/main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="" xmlns:a16="http://schemas.microsoft.com/office/drawing/2014/main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="" xmlns:a16="http://schemas.microsoft.com/office/drawing/2014/main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="" xmlns:a16="http://schemas.microsoft.com/office/drawing/2014/main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="" xmlns:a16="http://schemas.microsoft.com/office/drawing/2014/main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="" xmlns:a16="http://schemas.microsoft.com/office/drawing/2014/main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="" xmlns:a16="http://schemas.microsoft.com/office/drawing/2014/main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="" xmlns:a16="http://schemas.microsoft.com/office/drawing/2014/main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="" xmlns:a16="http://schemas.microsoft.com/office/drawing/2014/main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="" xmlns:a16="http://schemas.microsoft.com/office/drawing/2014/main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="" xmlns:a16="http://schemas.microsoft.com/office/drawing/2014/main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="" xmlns:a16="http://schemas.microsoft.com/office/drawing/2014/main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="" xmlns:a16="http://schemas.microsoft.com/office/drawing/2014/main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="" xmlns:a16="http://schemas.microsoft.com/office/drawing/2014/main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="" xmlns:a16="http://schemas.microsoft.com/office/drawing/2014/main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="" xmlns:a16="http://schemas.microsoft.com/office/drawing/2014/main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="" xmlns:a16="http://schemas.microsoft.com/office/drawing/2014/main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="" xmlns:a16="http://schemas.microsoft.com/office/drawing/2014/main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="" xmlns:a16="http://schemas.microsoft.com/office/drawing/2014/main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="" xmlns:a16="http://schemas.microsoft.com/office/drawing/2014/main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="" xmlns:a16="http://schemas.microsoft.com/office/drawing/2014/main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="" xmlns:a16="http://schemas.microsoft.com/office/drawing/2014/main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="" xmlns:a16="http://schemas.microsoft.com/office/drawing/2014/main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="" xmlns:a16="http://schemas.microsoft.com/office/drawing/2014/main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="" xmlns:a16="http://schemas.microsoft.com/office/drawing/2014/main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="" xmlns:a16="http://schemas.microsoft.com/office/drawing/2014/main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="" xmlns:a16="http://schemas.microsoft.com/office/drawing/2014/main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="" xmlns:a16="http://schemas.microsoft.com/office/drawing/2014/main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="" xmlns:a16="http://schemas.microsoft.com/office/drawing/2014/main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="" xmlns:a16="http://schemas.microsoft.com/office/drawing/2014/main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="" xmlns:a16="http://schemas.microsoft.com/office/drawing/2014/main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="" xmlns:a16="http://schemas.microsoft.com/office/drawing/2014/main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="" xmlns:a16="http://schemas.microsoft.com/office/drawing/2014/main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="" xmlns:a16="http://schemas.microsoft.com/office/drawing/2014/main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="" xmlns:a16="http://schemas.microsoft.com/office/drawing/2014/main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="" xmlns:a16="http://schemas.microsoft.com/office/drawing/2014/main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="" xmlns:a16="http://schemas.microsoft.com/office/drawing/2014/main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="" xmlns:a16="http://schemas.microsoft.com/office/drawing/2014/main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="" xmlns:a16="http://schemas.microsoft.com/office/drawing/2014/main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="" xmlns:a16="http://schemas.microsoft.com/office/drawing/2014/main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="" xmlns:a16="http://schemas.microsoft.com/office/drawing/2014/main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="" xmlns:a16="http://schemas.microsoft.com/office/drawing/2014/main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="" xmlns:a16="http://schemas.microsoft.com/office/drawing/2014/main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="" xmlns:a16="http://schemas.microsoft.com/office/drawing/2014/main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="" xmlns:a16="http://schemas.microsoft.com/office/drawing/2014/main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="" xmlns:a16="http://schemas.microsoft.com/office/drawing/2014/main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="" xmlns:a16="http://schemas.microsoft.com/office/drawing/2014/main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="" xmlns:a16="http://schemas.microsoft.com/office/drawing/2014/main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="" xmlns:a16="http://schemas.microsoft.com/office/drawing/2014/main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="" xmlns:a16="http://schemas.microsoft.com/office/drawing/2014/main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="" xmlns:a16="http://schemas.microsoft.com/office/drawing/2014/main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="" xmlns:a16="http://schemas.microsoft.com/office/drawing/2014/main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="" xmlns:a16="http://schemas.microsoft.com/office/drawing/2014/main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="" xmlns:a16="http://schemas.microsoft.com/office/drawing/2014/main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="" xmlns:a16="http://schemas.microsoft.com/office/drawing/2014/main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="" xmlns:a16="http://schemas.microsoft.com/office/drawing/2014/main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="" xmlns:a16="http://schemas.microsoft.com/office/drawing/2014/main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="" xmlns:a16="http://schemas.microsoft.com/office/drawing/2014/main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="" xmlns:a16="http://schemas.microsoft.com/office/drawing/2014/main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="" xmlns:a16="http://schemas.microsoft.com/office/drawing/2014/main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="" xmlns:a16="http://schemas.microsoft.com/office/drawing/2014/main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="" xmlns:a16="http://schemas.microsoft.com/office/drawing/2014/main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="" xmlns:a16="http://schemas.microsoft.com/office/drawing/2014/main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="" xmlns:a16="http://schemas.microsoft.com/office/drawing/2014/main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="" xmlns:a16="http://schemas.microsoft.com/office/drawing/2014/main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="" xmlns:a16="http://schemas.microsoft.com/office/drawing/2014/main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="" xmlns:a16="http://schemas.microsoft.com/office/drawing/2014/main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="" xmlns:a16="http://schemas.microsoft.com/office/drawing/2014/main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="" xmlns:a16="http://schemas.microsoft.com/office/drawing/2014/main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="" xmlns:a16="http://schemas.microsoft.com/office/drawing/2014/main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="" xmlns:a16="http://schemas.microsoft.com/office/drawing/2014/main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="" xmlns:a16="http://schemas.microsoft.com/office/drawing/2014/main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="" xmlns:a16="http://schemas.microsoft.com/office/drawing/2014/main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="" xmlns:a16="http://schemas.microsoft.com/office/drawing/2014/main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="" xmlns:a16="http://schemas.microsoft.com/office/drawing/2014/main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="" xmlns:a16="http://schemas.microsoft.com/office/drawing/2014/main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="" xmlns:a16="http://schemas.microsoft.com/office/drawing/2014/main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="" xmlns:a16="http://schemas.microsoft.com/office/drawing/2014/main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="" xmlns:a16="http://schemas.microsoft.com/office/drawing/2014/main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="" xmlns:a16="http://schemas.microsoft.com/office/drawing/2014/main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="" xmlns:a16="http://schemas.microsoft.com/office/drawing/2014/main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="" xmlns:a16="http://schemas.microsoft.com/office/drawing/2014/main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="" xmlns:a16="http://schemas.microsoft.com/office/drawing/2014/main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="" xmlns:a16="http://schemas.microsoft.com/office/drawing/2014/main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="" xmlns:a16="http://schemas.microsoft.com/office/drawing/2014/main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="" xmlns:a16="http://schemas.microsoft.com/office/drawing/2014/main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="" xmlns:a16="http://schemas.microsoft.com/office/drawing/2014/main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="" xmlns:a16="http://schemas.microsoft.com/office/drawing/2014/main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="" xmlns:a16="http://schemas.microsoft.com/office/drawing/2014/main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="" xmlns:a16="http://schemas.microsoft.com/office/drawing/2014/main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="" xmlns:a16="http://schemas.microsoft.com/office/drawing/2014/main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="" xmlns:a16="http://schemas.microsoft.com/office/drawing/2014/main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="" xmlns:a16="http://schemas.microsoft.com/office/drawing/2014/main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="" xmlns:a16="http://schemas.microsoft.com/office/drawing/2014/main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="" xmlns:a16="http://schemas.microsoft.com/office/drawing/2014/main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="" xmlns:a16="http://schemas.microsoft.com/office/drawing/2014/main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="" xmlns:a16="http://schemas.microsoft.com/office/drawing/2014/main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="" xmlns:a16="http://schemas.microsoft.com/office/drawing/2014/main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="" xmlns:a16="http://schemas.microsoft.com/office/drawing/2014/main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="" xmlns:a16="http://schemas.microsoft.com/office/drawing/2014/main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="" xmlns:a16="http://schemas.microsoft.com/office/drawing/2014/main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="" xmlns:a16="http://schemas.microsoft.com/office/drawing/2014/main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="" xmlns:a16="http://schemas.microsoft.com/office/drawing/2014/main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="" xmlns:a16="http://schemas.microsoft.com/office/drawing/2014/main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="" xmlns:a16="http://schemas.microsoft.com/office/drawing/2014/main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="" xmlns:a16="http://schemas.microsoft.com/office/drawing/2014/main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="" xmlns:a16="http://schemas.microsoft.com/office/drawing/2014/main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="" xmlns:a16="http://schemas.microsoft.com/office/drawing/2014/main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="" xmlns:a16="http://schemas.microsoft.com/office/drawing/2014/main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="" xmlns:a16="http://schemas.microsoft.com/office/drawing/2014/main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="" xmlns:a16="http://schemas.microsoft.com/office/drawing/2014/main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="" xmlns:a16="http://schemas.microsoft.com/office/drawing/2014/main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="" xmlns:a16="http://schemas.microsoft.com/office/drawing/2014/main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="" xmlns:a16="http://schemas.microsoft.com/office/drawing/2014/main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="" xmlns:a16="http://schemas.microsoft.com/office/drawing/2014/main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="" xmlns:a16="http://schemas.microsoft.com/office/drawing/2014/main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="" xmlns:a16="http://schemas.microsoft.com/office/drawing/2014/main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="" xmlns:a16="http://schemas.microsoft.com/office/drawing/2014/main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="" xmlns:a16="http://schemas.microsoft.com/office/drawing/2014/main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="" xmlns:a16="http://schemas.microsoft.com/office/drawing/2014/main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="" xmlns:a16="http://schemas.microsoft.com/office/drawing/2014/main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="" xmlns:a16="http://schemas.microsoft.com/office/drawing/2014/main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="" xmlns:a16="http://schemas.microsoft.com/office/drawing/2014/main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="" xmlns:a16="http://schemas.microsoft.com/office/drawing/2014/main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="" xmlns:a16="http://schemas.microsoft.com/office/drawing/2014/main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="" xmlns:a16="http://schemas.microsoft.com/office/drawing/2014/main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="" xmlns:a16="http://schemas.microsoft.com/office/drawing/2014/main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="" xmlns:a16="http://schemas.microsoft.com/office/drawing/2014/main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="" xmlns:a16="http://schemas.microsoft.com/office/drawing/2014/main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="" xmlns:a16="http://schemas.microsoft.com/office/drawing/2014/main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="" xmlns:a16="http://schemas.microsoft.com/office/drawing/2014/main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="" xmlns:a16="http://schemas.microsoft.com/office/drawing/2014/main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="" xmlns:a16="http://schemas.microsoft.com/office/drawing/2014/main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="" xmlns:a16="http://schemas.microsoft.com/office/drawing/2014/main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="" xmlns:a16="http://schemas.microsoft.com/office/drawing/2014/main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="" xmlns:a16="http://schemas.microsoft.com/office/drawing/2014/main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="" xmlns:a16="http://schemas.microsoft.com/office/drawing/2014/main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="" xmlns:a16="http://schemas.microsoft.com/office/drawing/2014/main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="" xmlns:a16="http://schemas.microsoft.com/office/drawing/2014/main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="" xmlns:a16="http://schemas.microsoft.com/office/drawing/2014/main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="" xmlns:a16="http://schemas.microsoft.com/office/drawing/2014/main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="" xmlns:a16="http://schemas.microsoft.com/office/drawing/2014/main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="" xmlns:a16="http://schemas.microsoft.com/office/drawing/2014/main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="" xmlns:a16="http://schemas.microsoft.com/office/drawing/2014/main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="" xmlns:a16="http://schemas.microsoft.com/office/drawing/2014/main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="" xmlns:a16="http://schemas.microsoft.com/office/drawing/2014/main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="" xmlns:a16="http://schemas.microsoft.com/office/drawing/2014/main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="" xmlns:a16="http://schemas.microsoft.com/office/drawing/2014/main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="" xmlns:a16="http://schemas.microsoft.com/office/drawing/2014/main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="" xmlns:a16="http://schemas.microsoft.com/office/drawing/2014/main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="" xmlns:a16="http://schemas.microsoft.com/office/drawing/2014/main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="" xmlns:a16="http://schemas.microsoft.com/office/drawing/2014/main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="" xmlns:a16="http://schemas.microsoft.com/office/drawing/2014/main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="" xmlns:a16="http://schemas.microsoft.com/office/drawing/2014/main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="" xmlns:a16="http://schemas.microsoft.com/office/drawing/2014/main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="" xmlns:a16="http://schemas.microsoft.com/office/drawing/2014/main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="" xmlns:a16="http://schemas.microsoft.com/office/drawing/2014/main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="" xmlns:a16="http://schemas.microsoft.com/office/drawing/2014/main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="" xmlns:a16="http://schemas.microsoft.com/office/drawing/2014/main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="" xmlns:a16="http://schemas.microsoft.com/office/drawing/2014/main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="" xmlns:a16="http://schemas.microsoft.com/office/drawing/2014/main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="" xmlns:a16="http://schemas.microsoft.com/office/drawing/2014/main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="" xmlns:a16="http://schemas.microsoft.com/office/drawing/2014/main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="" xmlns:a16="http://schemas.microsoft.com/office/drawing/2014/main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="" xmlns:a16="http://schemas.microsoft.com/office/drawing/2014/main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="" xmlns:a16="http://schemas.microsoft.com/office/drawing/2014/main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="" xmlns:a16="http://schemas.microsoft.com/office/drawing/2014/main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="" xmlns:a16="http://schemas.microsoft.com/office/drawing/2014/main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="" xmlns:a16="http://schemas.microsoft.com/office/drawing/2014/main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="" xmlns:a16="http://schemas.microsoft.com/office/drawing/2014/main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="" xmlns:a16="http://schemas.microsoft.com/office/drawing/2014/main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="" xmlns:a16="http://schemas.microsoft.com/office/drawing/2014/main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="" xmlns:a16="http://schemas.microsoft.com/office/drawing/2014/main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="" xmlns:a16="http://schemas.microsoft.com/office/drawing/2014/main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="" xmlns:a16="http://schemas.microsoft.com/office/drawing/2014/main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="" xmlns:a16="http://schemas.microsoft.com/office/drawing/2014/main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="" xmlns:a16="http://schemas.microsoft.com/office/drawing/2014/main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="" xmlns:a16="http://schemas.microsoft.com/office/drawing/2014/main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="" xmlns:a16="http://schemas.microsoft.com/office/drawing/2014/main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="" xmlns:a16="http://schemas.microsoft.com/office/drawing/2014/main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="" xmlns:a16="http://schemas.microsoft.com/office/drawing/2014/main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="" xmlns:a16="http://schemas.microsoft.com/office/drawing/2014/main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="" xmlns:a16="http://schemas.microsoft.com/office/drawing/2014/main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="" xmlns:a16="http://schemas.microsoft.com/office/drawing/2014/main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="" xmlns:a16="http://schemas.microsoft.com/office/drawing/2014/main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="" xmlns:a16="http://schemas.microsoft.com/office/drawing/2014/main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="" xmlns:a16="http://schemas.microsoft.com/office/drawing/2014/main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="" xmlns:a16="http://schemas.microsoft.com/office/drawing/2014/main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="" xmlns:a16="http://schemas.microsoft.com/office/drawing/2014/main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="" xmlns:a16="http://schemas.microsoft.com/office/drawing/2014/main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="" xmlns:a16="http://schemas.microsoft.com/office/drawing/2014/main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="" xmlns:a16="http://schemas.microsoft.com/office/drawing/2014/main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="" xmlns:a16="http://schemas.microsoft.com/office/drawing/2014/main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="" xmlns:a16="http://schemas.microsoft.com/office/drawing/2014/main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="" xmlns:a16="http://schemas.microsoft.com/office/drawing/2014/main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="" xmlns:a16="http://schemas.microsoft.com/office/drawing/2014/main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="" xmlns:a16="http://schemas.microsoft.com/office/drawing/2014/main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="" xmlns:a16="http://schemas.microsoft.com/office/drawing/2014/main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="" xmlns:a16="http://schemas.microsoft.com/office/drawing/2014/main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="" xmlns:a16="http://schemas.microsoft.com/office/drawing/2014/main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="" xmlns:a16="http://schemas.microsoft.com/office/drawing/2014/main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="" xmlns:a16="http://schemas.microsoft.com/office/drawing/2014/main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="" xmlns:a16="http://schemas.microsoft.com/office/drawing/2014/main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="" xmlns:a16="http://schemas.microsoft.com/office/drawing/2014/main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="" xmlns:a16="http://schemas.microsoft.com/office/drawing/2014/main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="" xmlns:a16="http://schemas.microsoft.com/office/drawing/2014/main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="" xmlns:a16="http://schemas.microsoft.com/office/drawing/2014/main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="" xmlns:a16="http://schemas.microsoft.com/office/drawing/2014/main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="" xmlns:a16="http://schemas.microsoft.com/office/drawing/2014/main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="" xmlns:a16="http://schemas.microsoft.com/office/drawing/2014/main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="" xmlns:a16="http://schemas.microsoft.com/office/drawing/2014/main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="" xmlns:a16="http://schemas.microsoft.com/office/drawing/2014/main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="" xmlns:a16="http://schemas.microsoft.com/office/drawing/2014/main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="" xmlns:a16="http://schemas.microsoft.com/office/drawing/2014/main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="" xmlns:a16="http://schemas.microsoft.com/office/drawing/2014/main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="" xmlns:a16="http://schemas.microsoft.com/office/drawing/2014/main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="" xmlns:a16="http://schemas.microsoft.com/office/drawing/2014/main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="" xmlns:a16="http://schemas.microsoft.com/office/drawing/2014/main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="" xmlns:a16="http://schemas.microsoft.com/office/drawing/2014/main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="" xmlns:a16="http://schemas.microsoft.com/office/drawing/2014/main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="" xmlns:a16="http://schemas.microsoft.com/office/drawing/2014/main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="" xmlns:a16="http://schemas.microsoft.com/office/drawing/2014/main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="" xmlns:a16="http://schemas.microsoft.com/office/drawing/2014/main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="" xmlns:a16="http://schemas.microsoft.com/office/drawing/2014/main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="" xmlns:a16="http://schemas.microsoft.com/office/drawing/2014/main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="" xmlns:a16="http://schemas.microsoft.com/office/drawing/2014/main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="" xmlns:a16="http://schemas.microsoft.com/office/drawing/2014/main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="" xmlns:a16="http://schemas.microsoft.com/office/drawing/2014/main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="" xmlns:a16="http://schemas.microsoft.com/office/drawing/2014/main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="" xmlns:a16="http://schemas.microsoft.com/office/drawing/2014/main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="" xmlns:a16="http://schemas.microsoft.com/office/drawing/2014/main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="" xmlns:a16="http://schemas.microsoft.com/office/drawing/2014/main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="" xmlns:a16="http://schemas.microsoft.com/office/drawing/2014/main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="" xmlns:a16="http://schemas.microsoft.com/office/drawing/2014/main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="" xmlns:a16="http://schemas.microsoft.com/office/drawing/2014/main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="" xmlns:a16="http://schemas.microsoft.com/office/drawing/2014/main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="" xmlns:a16="http://schemas.microsoft.com/office/drawing/2014/main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="" xmlns:a16="http://schemas.microsoft.com/office/drawing/2014/main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="" xmlns:a16="http://schemas.microsoft.com/office/drawing/2014/main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="" xmlns:a16="http://schemas.microsoft.com/office/drawing/2014/main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="" xmlns:a16="http://schemas.microsoft.com/office/drawing/2014/main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="" xmlns:a16="http://schemas.microsoft.com/office/drawing/2014/main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="" xmlns:a16="http://schemas.microsoft.com/office/drawing/2014/main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="" xmlns:a16="http://schemas.microsoft.com/office/drawing/2014/main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="" xmlns:a16="http://schemas.microsoft.com/office/drawing/2014/main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="" xmlns:a16="http://schemas.microsoft.com/office/drawing/2014/main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="" xmlns:a16="http://schemas.microsoft.com/office/drawing/2014/main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="" xmlns:a16="http://schemas.microsoft.com/office/drawing/2014/main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="" xmlns:a16="http://schemas.microsoft.com/office/drawing/2014/main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="" xmlns:a16="http://schemas.microsoft.com/office/drawing/2014/main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="" xmlns:a16="http://schemas.microsoft.com/office/drawing/2014/main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="" xmlns:a16="http://schemas.microsoft.com/office/drawing/2014/main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="" xmlns:a16="http://schemas.microsoft.com/office/drawing/2014/main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="" xmlns:a16="http://schemas.microsoft.com/office/drawing/2014/main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="" xmlns:a16="http://schemas.microsoft.com/office/drawing/2014/main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="" xmlns:a16="http://schemas.microsoft.com/office/drawing/2014/main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="" xmlns:a16="http://schemas.microsoft.com/office/drawing/2014/main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="" xmlns:a16="http://schemas.microsoft.com/office/drawing/2014/main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="" xmlns:a16="http://schemas.microsoft.com/office/drawing/2014/main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="" xmlns:a16="http://schemas.microsoft.com/office/drawing/2014/main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="" xmlns:a16="http://schemas.microsoft.com/office/drawing/2014/main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="" xmlns:a16="http://schemas.microsoft.com/office/drawing/2014/main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="" xmlns:a16="http://schemas.microsoft.com/office/drawing/2014/main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="" xmlns:a16="http://schemas.microsoft.com/office/drawing/2014/main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="" xmlns:a16="http://schemas.microsoft.com/office/drawing/2014/main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="" xmlns:a16="http://schemas.microsoft.com/office/drawing/2014/main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="" xmlns:a16="http://schemas.microsoft.com/office/drawing/2014/main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="" xmlns:a16="http://schemas.microsoft.com/office/drawing/2014/main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="" xmlns:a16="http://schemas.microsoft.com/office/drawing/2014/main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="" xmlns:a16="http://schemas.microsoft.com/office/drawing/2014/main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="" xmlns:a16="http://schemas.microsoft.com/office/drawing/2014/main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="" xmlns:a16="http://schemas.microsoft.com/office/drawing/2014/main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="" xmlns:a16="http://schemas.microsoft.com/office/drawing/2014/main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="" xmlns:a16="http://schemas.microsoft.com/office/drawing/2014/main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="" xmlns:a16="http://schemas.microsoft.com/office/drawing/2014/main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="" xmlns:a16="http://schemas.microsoft.com/office/drawing/2014/main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="" xmlns:a16="http://schemas.microsoft.com/office/drawing/2014/main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="" xmlns:a16="http://schemas.microsoft.com/office/drawing/2014/main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="" xmlns:a16="http://schemas.microsoft.com/office/drawing/2014/main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="" xmlns:a16="http://schemas.microsoft.com/office/drawing/2014/main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="" xmlns:a16="http://schemas.microsoft.com/office/drawing/2014/main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="" xmlns:a16="http://schemas.microsoft.com/office/drawing/2014/main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="" xmlns:a16="http://schemas.microsoft.com/office/drawing/2014/main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="" xmlns:a16="http://schemas.microsoft.com/office/drawing/2014/main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="" xmlns:a16="http://schemas.microsoft.com/office/drawing/2014/main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="" xmlns:a16="http://schemas.microsoft.com/office/drawing/2014/main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="" xmlns:a16="http://schemas.microsoft.com/office/drawing/2014/main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="" xmlns:a16="http://schemas.microsoft.com/office/drawing/2014/main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="" xmlns:a16="http://schemas.microsoft.com/office/drawing/2014/main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="" xmlns:a16="http://schemas.microsoft.com/office/drawing/2014/main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="" xmlns:a16="http://schemas.microsoft.com/office/drawing/2014/main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="" xmlns:a16="http://schemas.microsoft.com/office/drawing/2014/main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="" xmlns:a16="http://schemas.microsoft.com/office/drawing/2014/main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="" xmlns:a16="http://schemas.microsoft.com/office/drawing/2014/main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="" xmlns:a16="http://schemas.microsoft.com/office/drawing/2014/main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="" xmlns:a16="http://schemas.microsoft.com/office/drawing/2014/main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="" xmlns:a16="http://schemas.microsoft.com/office/drawing/2014/main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="" xmlns:a16="http://schemas.microsoft.com/office/drawing/2014/main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="" xmlns:a16="http://schemas.microsoft.com/office/drawing/2014/main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="" xmlns:a16="http://schemas.microsoft.com/office/drawing/2014/main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="" xmlns:a16="http://schemas.microsoft.com/office/drawing/2014/main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="" xmlns:a16="http://schemas.microsoft.com/office/drawing/2014/main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="" xmlns:a16="http://schemas.microsoft.com/office/drawing/2014/main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="" xmlns:a16="http://schemas.microsoft.com/office/drawing/2014/main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="" xmlns:a16="http://schemas.microsoft.com/office/drawing/2014/main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="" xmlns:a16="http://schemas.microsoft.com/office/drawing/2014/main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="" xmlns:a16="http://schemas.microsoft.com/office/drawing/2014/main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="" xmlns:a16="http://schemas.microsoft.com/office/drawing/2014/main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="" xmlns:a16="http://schemas.microsoft.com/office/drawing/2014/main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="" xmlns:a16="http://schemas.microsoft.com/office/drawing/2014/main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="" xmlns:a16="http://schemas.microsoft.com/office/drawing/2014/main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="" xmlns:a16="http://schemas.microsoft.com/office/drawing/2014/main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="" xmlns:a16="http://schemas.microsoft.com/office/drawing/2014/main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="" xmlns:a16="http://schemas.microsoft.com/office/drawing/2014/main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="" xmlns:a16="http://schemas.microsoft.com/office/drawing/2014/main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="" xmlns:a16="http://schemas.microsoft.com/office/drawing/2014/main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="" xmlns:a16="http://schemas.microsoft.com/office/drawing/2014/main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="" xmlns:a16="http://schemas.microsoft.com/office/drawing/2014/main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="" xmlns:a16="http://schemas.microsoft.com/office/drawing/2014/main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="" xmlns:a16="http://schemas.microsoft.com/office/drawing/2014/main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="" xmlns:a16="http://schemas.microsoft.com/office/drawing/2014/main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="" xmlns:a16="http://schemas.microsoft.com/office/drawing/2014/main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="" xmlns:a16="http://schemas.microsoft.com/office/drawing/2014/main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="" xmlns:a16="http://schemas.microsoft.com/office/drawing/2014/main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="" xmlns:a16="http://schemas.microsoft.com/office/drawing/2014/main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="" xmlns:a16="http://schemas.microsoft.com/office/drawing/2014/main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="" xmlns:a16="http://schemas.microsoft.com/office/drawing/2014/main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="" xmlns:a16="http://schemas.microsoft.com/office/drawing/2014/main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="" xmlns:a16="http://schemas.microsoft.com/office/drawing/2014/main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="" xmlns:a16="http://schemas.microsoft.com/office/drawing/2014/main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="" xmlns:a16="http://schemas.microsoft.com/office/drawing/2014/main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="" xmlns:a16="http://schemas.microsoft.com/office/drawing/2014/main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="" xmlns:a16="http://schemas.microsoft.com/office/drawing/2014/main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="" xmlns:a16="http://schemas.microsoft.com/office/drawing/2014/main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="" xmlns:a16="http://schemas.microsoft.com/office/drawing/2014/main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="" xmlns:a16="http://schemas.microsoft.com/office/drawing/2014/main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="" xmlns:a16="http://schemas.microsoft.com/office/drawing/2014/main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="" xmlns:a16="http://schemas.microsoft.com/office/drawing/2014/main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="" xmlns:a16="http://schemas.microsoft.com/office/drawing/2014/main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="" xmlns:a16="http://schemas.microsoft.com/office/drawing/2014/main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="" xmlns:a16="http://schemas.microsoft.com/office/drawing/2014/main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="" xmlns:a16="http://schemas.microsoft.com/office/drawing/2014/main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="" xmlns:a16="http://schemas.microsoft.com/office/drawing/2014/main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="" xmlns:a16="http://schemas.microsoft.com/office/drawing/2014/main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="" xmlns:a16="http://schemas.microsoft.com/office/drawing/2014/main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="" xmlns:a16="http://schemas.microsoft.com/office/drawing/2014/main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="" xmlns:a16="http://schemas.microsoft.com/office/drawing/2014/main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="" xmlns:a16="http://schemas.microsoft.com/office/drawing/2014/main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="" xmlns:a16="http://schemas.microsoft.com/office/drawing/2014/main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="" xmlns:a16="http://schemas.microsoft.com/office/drawing/2014/main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="" xmlns:a16="http://schemas.microsoft.com/office/drawing/2014/main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="" xmlns:a16="http://schemas.microsoft.com/office/drawing/2014/main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="" xmlns:a16="http://schemas.microsoft.com/office/drawing/2014/main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="" xmlns:a16="http://schemas.microsoft.com/office/drawing/2014/main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="" xmlns:a16="http://schemas.microsoft.com/office/drawing/2014/main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="" xmlns:a16="http://schemas.microsoft.com/office/drawing/2014/main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="" xmlns:a16="http://schemas.microsoft.com/office/drawing/2014/main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="" xmlns:a16="http://schemas.microsoft.com/office/drawing/2014/main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="" xmlns:a16="http://schemas.microsoft.com/office/drawing/2014/main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="" xmlns:a16="http://schemas.microsoft.com/office/drawing/2014/main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="" xmlns:a16="http://schemas.microsoft.com/office/drawing/2014/main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="" xmlns:a16="http://schemas.microsoft.com/office/drawing/2014/main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="" xmlns:a16="http://schemas.microsoft.com/office/drawing/2014/main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="" xmlns:a16="http://schemas.microsoft.com/office/drawing/2014/main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="" xmlns:a16="http://schemas.microsoft.com/office/drawing/2014/main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="" xmlns:a16="http://schemas.microsoft.com/office/drawing/2014/main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="" xmlns:a16="http://schemas.microsoft.com/office/drawing/2014/main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="" xmlns:a16="http://schemas.microsoft.com/office/drawing/2014/main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="" xmlns:a16="http://schemas.microsoft.com/office/drawing/2014/main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="" xmlns:a16="http://schemas.microsoft.com/office/drawing/2014/main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="" xmlns:a16="http://schemas.microsoft.com/office/drawing/2014/main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="" xmlns:a16="http://schemas.microsoft.com/office/drawing/2014/main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="" xmlns:a16="http://schemas.microsoft.com/office/drawing/2014/main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="" xmlns:a16="http://schemas.microsoft.com/office/drawing/2014/main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="" xmlns:a16="http://schemas.microsoft.com/office/drawing/2014/main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="" xmlns:a16="http://schemas.microsoft.com/office/drawing/2014/main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="" xmlns:a16="http://schemas.microsoft.com/office/drawing/2014/main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="" xmlns:a16="http://schemas.microsoft.com/office/drawing/2014/main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="" xmlns:a16="http://schemas.microsoft.com/office/drawing/2014/main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="" xmlns:a16="http://schemas.microsoft.com/office/drawing/2014/main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="" xmlns:a16="http://schemas.microsoft.com/office/drawing/2014/main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="" xmlns:a16="http://schemas.microsoft.com/office/drawing/2014/main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="" xmlns:a16="http://schemas.microsoft.com/office/drawing/2014/main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="" xmlns:a16="http://schemas.microsoft.com/office/drawing/2014/main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="" xmlns:a16="http://schemas.microsoft.com/office/drawing/2014/main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="" xmlns:a16="http://schemas.microsoft.com/office/drawing/2014/main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="" xmlns:a16="http://schemas.microsoft.com/office/drawing/2014/main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="" xmlns:a16="http://schemas.microsoft.com/office/drawing/2014/main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="" xmlns:a16="http://schemas.microsoft.com/office/drawing/2014/main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="" xmlns:a16="http://schemas.microsoft.com/office/drawing/2014/main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="" xmlns:a16="http://schemas.microsoft.com/office/drawing/2014/main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="" xmlns:a16="http://schemas.microsoft.com/office/drawing/2014/main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="" xmlns:a16="http://schemas.microsoft.com/office/drawing/2014/main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="" xmlns:a16="http://schemas.microsoft.com/office/drawing/2014/main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="" xmlns:a16="http://schemas.microsoft.com/office/drawing/2014/main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="" xmlns:a16="http://schemas.microsoft.com/office/drawing/2014/main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="" xmlns:a16="http://schemas.microsoft.com/office/drawing/2014/main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="" xmlns:a16="http://schemas.microsoft.com/office/drawing/2014/main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="" xmlns:a16="http://schemas.microsoft.com/office/drawing/2014/main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="" xmlns:a16="http://schemas.microsoft.com/office/drawing/2014/main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="" xmlns:a16="http://schemas.microsoft.com/office/drawing/2014/main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="" xmlns:a16="http://schemas.microsoft.com/office/drawing/2014/main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="" xmlns:a16="http://schemas.microsoft.com/office/drawing/2014/main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="" xmlns:a16="http://schemas.microsoft.com/office/drawing/2014/main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="" xmlns:a16="http://schemas.microsoft.com/office/drawing/2014/main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="" xmlns:a16="http://schemas.microsoft.com/office/drawing/2014/main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="" xmlns:a16="http://schemas.microsoft.com/office/drawing/2014/main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="" xmlns:a16="http://schemas.microsoft.com/office/drawing/2014/main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="" xmlns:a16="http://schemas.microsoft.com/office/drawing/2014/main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="" xmlns:a16="http://schemas.microsoft.com/office/drawing/2014/main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="" xmlns:a16="http://schemas.microsoft.com/office/drawing/2014/main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="" xmlns:a16="http://schemas.microsoft.com/office/drawing/2014/main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="" xmlns:a16="http://schemas.microsoft.com/office/drawing/2014/main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="" xmlns:a16="http://schemas.microsoft.com/office/drawing/2014/main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="" xmlns:a16="http://schemas.microsoft.com/office/drawing/2014/main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="" xmlns:a16="http://schemas.microsoft.com/office/drawing/2014/main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="" xmlns:a16="http://schemas.microsoft.com/office/drawing/2014/main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="" xmlns:a16="http://schemas.microsoft.com/office/drawing/2014/main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="" xmlns:a16="http://schemas.microsoft.com/office/drawing/2014/main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="" xmlns:a16="http://schemas.microsoft.com/office/drawing/2014/main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="" xmlns:a16="http://schemas.microsoft.com/office/drawing/2014/main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="" xmlns:a16="http://schemas.microsoft.com/office/drawing/2014/main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="" xmlns:a16="http://schemas.microsoft.com/office/drawing/2014/main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="" xmlns:a16="http://schemas.microsoft.com/office/drawing/2014/main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="" xmlns:a16="http://schemas.microsoft.com/office/drawing/2014/main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="" xmlns:a16="http://schemas.microsoft.com/office/drawing/2014/main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="" xmlns:a16="http://schemas.microsoft.com/office/drawing/2014/main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="" xmlns:a16="http://schemas.microsoft.com/office/drawing/2014/main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="" xmlns:a16="http://schemas.microsoft.com/office/drawing/2014/main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="" xmlns:a16="http://schemas.microsoft.com/office/drawing/2014/main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="" xmlns:a16="http://schemas.microsoft.com/office/drawing/2014/main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="" xmlns:a16="http://schemas.microsoft.com/office/drawing/2014/main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="" xmlns:a16="http://schemas.microsoft.com/office/drawing/2014/main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="" xmlns:a16="http://schemas.microsoft.com/office/drawing/2014/main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="" xmlns:a16="http://schemas.microsoft.com/office/drawing/2014/main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="" xmlns:a16="http://schemas.microsoft.com/office/drawing/2014/main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="" xmlns:a16="http://schemas.microsoft.com/office/drawing/2014/main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="" xmlns:a16="http://schemas.microsoft.com/office/drawing/2014/main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="" xmlns:a16="http://schemas.microsoft.com/office/drawing/2014/main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="" xmlns:a16="http://schemas.microsoft.com/office/drawing/2014/main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="" xmlns:a16="http://schemas.microsoft.com/office/drawing/2014/main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="" xmlns:a16="http://schemas.microsoft.com/office/drawing/2014/main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="" xmlns:a16="http://schemas.microsoft.com/office/drawing/2014/main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="" xmlns:a16="http://schemas.microsoft.com/office/drawing/2014/main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="" xmlns:a16="http://schemas.microsoft.com/office/drawing/2014/main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="" xmlns:a16="http://schemas.microsoft.com/office/drawing/2014/main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="" xmlns:a16="http://schemas.microsoft.com/office/drawing/2014/main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="" xmlns:a16="http://schemas.microsoft.com/office/drawing/2014/main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="" xmlns:a16="http://schemas.microsoft.com/office/drawing/2014/main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="" xmlns:a16="http://schemas.microsoft.com/office/drawing/2014/main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="" xmlns:a16="http://schemas.microsoft.com/office/drawing/2014/main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="" xmlns:a16="http://schemas.microsoft.com/office/drawing/2014/main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="" xmlns:a16="http://schemas.microsoft.com/office/drawing/2014/main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="" xmlns:a16="http://schemas.microsoft.com/office/drawing/2014/main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="" xmlns:a16="http://schemas.microsoft.com/office/drawing/2014/main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="" xmlns:a16="http://schemas.microsoft.com/office/drawing/2014/main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="" xmlns:a16="http://schemas.microsoft.com/office/drawing/2014/main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="" xmlns:a16="http://schemas.microsoft.com/office/drawing/2014/main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="" xmlns:a16="http://schemas.microsoft.com/office/drawing/2014/main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="" xmlns:a16="http://schemas.microsoft.com/office/drawing/2014/main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="" xmlns:a16="http://schemas.microsoft.com/office/drawing/2014/main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="" xmlns:a16="http://schemas.microsoft.com/office/drawing/2014/main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="" xmlns:a16="http://schemas.microsoft.com/office/drawing/2014/main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="" xmlns:a16="http://schemas.microsoft.com/office/drawing/2014/main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="" xmlns:a16="http://schemas.microsoft.com/office/drawing/2014/main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="" xmlns:a16="http://schemas.microsoft.com/office/drawing/2014/main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="" xmlns:a16="http://schemas.microsoft.com/office/drawing/2014/main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="" xmlns:a16="http://schemas.microsoft.com/office/drawing/2014/main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="" xmlns:a16="http://schemas.microsoft.com/office/drawing/2014/main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="" xmlns:a16="http://schemas.microsoft.com/office/drawing/2014/main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="" xmlns:a16="http://schemas.microsoft.com/office/drawing/2014/main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="" xmlns:a16="http://schemas.microsoft.com/office/drawing/2014/main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="" xmlns:a16="http://schemas.microsoft.com/office/drawing/2014/main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="" xmlns:a16="http://schemas.microsoft.com/office/drawing/2014/main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="" xmlns:a16="http://schemas.microsoft.com/office/drawing/2014/main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="" xmlns:a16="http://schemas.microsoft.com/office/drawing/2014/main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="" xmlns:a16="http://schemas.microsoft.com/office/drawing/2014/main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="" xmlns:a16="http://schemas.microsoft.com/office/drawing/2014/main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="" xmlns:a16="http://schemas.microsoft.com/office/drawing/2014/main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="" xmlns:a16="http://schemas.microsoft.com/office/drawing/2014/main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="" xmlns:a16="http://schemas.microsoft.com/office/drawing/2014/main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="" xmlns:a16="http://schemas.microsoft.com/office/drawing/2014/main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="" xmlns:a16="http://schemas.microsoft.com/office/drawing/2014/main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="" xmlns:a16="http://schemas.microsoft.com/office/drawing/2014/main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="" xmlns:a16="http://schemas.microsoft.com/office/drawing/2014/main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="" xmlns:a16="http://schemas.microsoft.com/office/drawing/2014/main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="" xmlns:a16="http://schemas.microsoft.com/office/drawing/2014/main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="" xmlns:a16="http://schemas.microsoft.com/office/drawing/2014/main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="" xmlns:a16="http://schemas.microsoft.com/office/drawing/2014/main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="" xmlns:a16="http://schemas.microsoft.com/office/drawing/2014/main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="" xmlns:a16="http://schemas.microsoft.com/office/drawing/2014/main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="" xmlns:a16="http://schemas.microsoft.com/office/drawing/2014/main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="" xmlns:a16="http://schemas.microsoft.com/office/drawing/2014/main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="" xmlns:a16="http://schemas.microsoft.com/office/drawing/2014/main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="" xmlns:a16="http://schemas.microsoft.com/office/drawing/2014/main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="" xmlns:a16="http://schemas.microsoft.com/office/drawing/2014/main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="" xmlns:a16="http://schemas.microsoft.com/office/drawing/2014/main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="" xmlns:a16="http://schemas.microsoft.com/office/drawing/2014/main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="" xmlns:a16="http://schemas.microsoft.com/office/drawing/2014/main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2"/>
          <p:cNvSpPr txBox="1">
            <a:spLocks noChangeArrowheads="1"/>
          </p:cNvSpPr>
          <p:nvPr/>
        </p:nvSpPr>
        <p:spPr bwMode="auto">
          <a:xfrm>
            <a:off x="4535488" y="5373690"/>
            <a:ext cx="32639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1267" name="Текст 1"/>
          <p:cNvSpPr txBox="1">
            <a:spLocks/>
          </p:cNvSpPr>
          <p:nvPr/>
        </p:nvSpPr>
        <p:spPr bwMode="auto">
          <a:xfrm>
            <a:off x="2132572" y="2432950"/>
            <a:ext cx="7921625" cy="139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/>
          <a:lstStyle>
            <a:lvl1pPr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ru-RU" altLang="ru-RU" sz="35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Порядок </a:t>
            </a:r>
            <a:r>
              <a:rPr lang="ru-RU" altLang="ru-RU" sz="3500" b="1" dirty="0">
                <a:solidFill>
                  <a:schemeClr val="tx2"/>
                </a:solidFill>
                <a:latin typeface="Arial Narrow" panose="020B0606020202030204" pitchFamily="34" charset="0"/>
              </a:rPr>
              <a:t>резервирования </a:t>
            </a:r>
            <a:r>
              <a:rPr lang="ru-RU" altLang="ru-RU" sz="35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сумм. Порядок зачета, возврата сальдо ЕНС.</a:t>
            </a:r>
            <a:endParaRPr lang="ru-RU" altLang="ru-RU" sz="35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11269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476673"/>
            <a:ext cx="1150938" cy="133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 1"/>
          <p:cNvSpPr txBox="1">
            <a:spLocks/>
          </p:cNvSpPr>
          <p:nvPr/>
        </p:nvSpPr>
        <p:spPr bwMode="auto">
          <a:xfrm>
            <a:off x="1091444" y="4381810"/>
            <a:ext cx="9084422" cy="99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/>
          <a:lstStyle>
            <a:lvl1pPr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6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4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11624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Как распорядиться зарезервированной суммой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9376" y="1484784"/>
            <a:ext cx="5459025" cy="418575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Перенести </a:t>
            </a:r>
            <a:r>
              <a:rPr lang="ru-RU" sz="2000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зарезервированную  сумму на ЕНС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Подать </a:t>
            </a:r>
            <a:r>
              <a:rPr lang="ru-RU" sz="20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заявление об отмене (полностью или частично) зачета, осуществленного налоговым органом в счет  исполнения предстоящей обязанности  (КНД 1165171) </a:t>
            </a:r>
            <a:r>
              <a:rPr lang="ru-RU" sz="2000" dirty="0" smtClean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через </a:t>
            </a:r>
            <a:r>
              <a:rPr lang="ru-RU" sz="20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ЛК или по </a:t>
            </a:r>
            <a:r>
              <a:rPr lang="ru-RU" sz="2000" dirty="0" smtClean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ТКС. </a:t>
            </a:r>
            <a:endParaRPr lang="ru-RU" sz="2000" dirty="0" smtClean="0">
              <a:solidFill>
                <a:srgbClr val="002060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С </a:t>
            </a:r>
            <a:r>
              <a:rPr lang="ru-RU" sz="20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01.10.2023: </a:t>
            </a:r>
            <a:r>
              <a:rPr lang="ru-RU" sz="2000" dirty="0" smtClean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случае совпадения сроков уплаты признание единым</a:t>
            </a:r>
          </a:p>
          <a:p>
            <a:r>
              <a:rPr lang="ru-RU" sz="20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налоговым платежом указанных денежных средств осуществляется начиная с</a:t>
            </a:r>
          </a:p>
          <a:p>
            <a:r>
              <a:rPr lang="ru-RU" sz="20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меньшей суммы (Федеральный закон от 31.07.2023 N 389-ФЗ).</a:t>
            </a:r>
            <a:endParaRPr lang="ru-RU" sz="2000" dirty="0" smtClean="0">
              <a:solidFill>
                <a:srgbClr val="002060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endParaRPr lang="ru-RU" dirty="0">
              <a:solidFill>
                <a:srgbClr val="002060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68008" y="1484784"/>
            <a:ext cx="5544616" cy="270843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endParaRPr lang="ru-RU" dirty="0">
              <a:solidFill>
                <a:srgbClr val="002060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Использовать эти средства для погашения текущих начислений</a:t>
            </a:r>
            <a:r>
              <a:rPr lang="ru-RU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</a:p>
          <a:p>
            <a:r>
              <a:rPr lang="ru-RU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 </a:t>
            </a:r>
          </a:p>
          <a:p>
            <a:r>
              <a:rPr lang="ru-RU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Подавать заявление  не нужно. </a:t>
            </a:r>
          </a:p>
          <a:p>
            <a:r>
              <a:rPr lang="ru-RU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Зарезервированная переплата  будет </a:t>
            </a:r>
          </a:p>
          <a:p>
            <a:r>
              <a:rPr lang="ru-RU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использоваться автоматически</a:t>
            </a:r>
          </a:p>
        </p:txBody>
      </p:sp>
    </p:spTree>
    <p:extLst>
      <p:ext uri="{BB962C8B-B14F-4D97-AF65-F5344CB8AC3E}">
        <p14:creationId xmlns:p14="http://schemas.microsoft.com/office/powerpoint/2010/main" val="2981735179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686838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  <a:p>
            <a:pPr algn="just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Основные изменения в Налоговый Кодекс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/>
        </p:nvSpPr>
        <p:spPr>
          <a:xfrm>
            <a:off x="0" y="904240"/>
            <a:ext cx="12160749" cy="5955348"/>
          </a:xfrm>
          <a:prstGeom prst="rect">
            <a:avLst/>
          </a:prstGeom>
          <a:noFill/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-с </a:t>
            </a:r>
            <a:r>
              <a:rPr lang="ru-RU" sz="2000" dirty="0">
                <a:solidFill>
                  <a:srgbClr val="002060"/>
                </a:solidFill>
              </a:rPr>
              <a:t>01.10.2023 ИП заявление о распоряжении путем зачета в счет </a:t>
            </a:r>
            <a:r>
              <a:rPr lang="ru-RU" sz="2000" dirty="0" smtClean="0">
                <a:solidFill>
                  <a:srgbClr val="002060"/>
                </a:solidFill>
              </a:rPr>
              <a:t>исполнения предстоящей </a:t>
            </a:r>
            <a:r>
              <a:rPr lang="ru-RU" sz="2000" dirty="0">
                <a:solidFill>
                  <a:srgbClr val="002060"/>
                </a:solidFill>
              </a:rPr>
              <a:t>обязанности по уплате конкретного налога (сбора, страхового взноса) </a:t>
            </a:r>
            <a:r>
              <a:rPr lang="ru-RU" sz="2000" dirty="0" smtClean="0">
                <a:solidFill>
                  <a:srgbClr val="002060"/>
                </a:solidFill>
              </a:rPr>
              <a:t>может представить </a:t>
            </a:r>
            <a:r>
              <a:rPr lang="ru-RU" sz="2000" dirty="0">
                <a:solidFill>
                  <a:srgbClr val="002060"/>
                </a:solidFill>
              </a:rPr>
              <a:t>через ЛК в виде документа, подписанного усиленной </a:t>
            </a:r>
            <a:r>
              <a:rPr lang="ru-RU" sz="2000" dirty="0" smtClean="0">
                <a:solidFill>
                  <a:srgbClr val="002060"/>
                </a:solidFill>
              </a:rPr>
              <a:t>неквалифицированной электронной </a:t>
            </a:r>
            <a:r>
              <a:rPr lang="ru-RU" sz="2000" dirty="0">
                <a:solidFill>
                  <a:srgbClr val="002060"/>
                </a:solidFill>
              </a:rPr>
              <a:t>подписью**. (Федеральный закон от 31.07.2023 № 389-ФЗ</a:t>
            </a:r>
            <a:r>
              <a:rPr lang="ru-RU" sz="2000" dirty="0" smtClean="0">
                <a:solidFill>
                  <a:srgbClr val="002060"/>
                </a:solidFill>
              </a:rPr>
              <a:t>).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-если </a:t>
            </a:r>
            <a:r>
              <a:rPr lang="ru-RU" sz="2000" dirty="0">
                <a:solidFill>
                  <a:srgbClr val="002060"/>
                </a:solidFill>
              </a:rPr>
              <a:t>у налогоплательщика – физического лица со дня направления </a:t>
            </a:r>
            <a:r>
              <a:rPr lang="ru-RU" sz="2000" dirty="0" smtClean="0">
                <a:solidFill>
                  <a:srgbClr val="002060"/>
                </a:solidFill>
              </a:rPr>
              <a:t>ему налогового </a:t>
            </a:r>
            <a:r>
              <a:rPr lang="ru-RU" sz="2000" dirty="0">
                <a:solidFill>
                  <a:srgbClr val="002060"/>
                </a:solidFill>
              </a:rPr>
              <a:t>уведомления имеется положительное сальдо, которого достаточно для </a:t>
            </a:r>
            <a:r>
              <a:rPr lang="ru-RU" sz="2000" dirty="0" smtClean="0">
                <a:solidFill>
                  <a:srgbClr val="002060"/>
                </a:solidFill>
              </a:rPr>
              <a:t>зачета суммы</a:t>
            </a:r>
            <a:r>
              <a:rPr lang="ru-RU" sz="2000" dirty="0">
                <a:solidFill>
                  <a:srgbClr val="002060"/>
                </a:solidFill>
              </a:rPr>
              <a:t>, подлежащей уплате на основании уведомления, то такая сумма засчитывается </a:t>
            </a:r>
            <a:r>
              <a:rPr lang="ru-RU" sz="2000" dirty="0" smtClean="0">
                <a:solidFill>
                  <a:srgbClr val="002060"/>
                </a:solidFill>
              </a:rPr>
              <a:t>в счет </a:t>
            </a:r>
            <a:r>
              <a:rPr lang="ru-RU" sz="2000" dirty="0">
                <a:solidFill>
                  <a:srgbClr val="002060"/>
                </a:solidFill>
              </a:rPr>
              <a:t>исполнения предстоящей обязанности, а в случае его отсутствия – в </a:t>
            </a:r>
            <a:r>
              <a:rPr lang="ru-RU" sz="2000" dirty="0" smtClean="0">
                <a:solidFill>
                  <a:srgbClr val="002060"/>
                </a:solidFill>
              </a:rPr>
              <a:t>день формирования </a:t>
            </a:r>
            <a:r>
              <a:rPr lang="ru-RU" sz="2000" dirty="0">
                <a:solidFill>
                  <a:srgbClr val="002060"/>
                </a:solidFill>
              </a:rPr>
              <a:t>такого положительного сальдо, если на момент проведения такого </a:t>
            </a:r>
            <a:r>
              <a:rPr lang="ru-RU" sz="2000" dirty="0" smtClean="0">
                <a:solidFill>
                  <a:srgbClr val="002060"/>
                </a:solidFill>
              </a:rPr>
              <a:t>зачета суммы </a:t>
            </a:r>
            <a:r>
              <a:rPr lang="ru-RU" sz="2000" dirty="0">
                <a:solidFill>
                  <a:srgbClr val="002060"/>
                </a:solidFill>
              </a:rPr>
              <a:t>положительного сальдо недостаточно, то такой зачет </a:t>
            </a:r>
            <a:r>
              <a:rPr lang="ru-RU" sz="2000" dirty="0" smtClean="0">
                <a:solidFill>
                  <a:srgbClr val="002060"/>
                </a:solidFill>
              </a:rPr>
              <a:t>осуществляется пропорционально </a:t>
            </a:r>
            <a:r>
              <a:rPr lang="ru-RU" sz="2000" dirty="0">
                <a:solidFill>
                  <a:srgbClr val="002060"/>
                </a:solidFill>
              </a:rPr>
              <a:t>суммам таких </a:t>
            </a:r>
            <a:r>
              <a:rPr lang="ru-RU" sz="2000" dirty="0" smtClean="0">
                <a:solidFill>
                  <a:srgbClr val="002060"/>
                </a:solidFill>
              </a:rPr>
              <a:t>обязанностей (пункт </a:t>
            </a:r>
            <a:r>
              <a:rPr lang="ru-RU" sz="2000" dirty="0">
                <a:solidFill>
                  <a:srgbClr val="002060"/>
                </a:solidFill>
              </a:rPr>
              <a:t>8 ст.78 НК РФ, </a:t>
            </a:r>
            <a:r>
              <a:rPr lang="ru-RU" sz="2000" dirty="0" smtClean="0">
                <a:solidFill>
                  <a:srgbClr val="002060"/>
                </a:solidFill>
              </a:rPr>
              <a:t>вступил </a:t>
            </a:r>
            <a:r>
              <a:rPr lang="ru-RU" sz="2000" dirty="0">
                <a:solidFill>
                  <a:srgbClr val="002060"/>
                </a:solidFill>
              </a:rPr>
              <a:t>в силу с </a:t>
            </a:r>
            <a:r>
              <a:rPr lang="ru-RU" sz="2000" dirty="0" smtClean="0">
                <a:solidFill>
                  <a:srgbClr val="002060"/>
                </a:solidFill>
              </a:rPr>
              <a:t>01.10.2023 основание</a:t>
            </a:r>
            <a:r>
              <a:rPr lang="ru-RU" sz="2000" dirty="0">
                <a:solidFill>
                  <a:srgbClr val="002060"/>
                </a:solidFill>
              </a:rPr>
              <a:t>: Федеральный закон от 31.07.2023 № 389-ФЗ</a:t>
            </a:r>
            <a:r>
              <a:rPr lang="ru-RU" sz="2000" dirty="0" smtClean="0">
                <a:solidFill>
                  <a:srgbClr val="002060"/>
                </a:solidFill>
              </a:rPr>
              <a:t>).</a:t>
            </a:r>
            <a:endParaRPr lang="ru-RU" sz="2000" dirty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95928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686838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  <a:p>
            <a:pPr algn="just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Основные изменения в Налоговый Кодекс 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/>
        </p:nvSpPr>
        <p:spPr>
          <a:xfrm>
            <a:off x="0" y="904240"/>
            <a:ext cx="12160749" cy="5955348"/>
          </a:xfrm>
          <a:prstGeom prst="rect">
            <a:avLst/>
          </a:prstGeom>
          <a:noFill/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-при </a:t>
            </a:r>
            <a:r>
              <a:rPr lang="ru-RU" sz="2000" dirty="0">
                <a:solidFill>
                  <a:srgbClr val="002060"/>
                </a:solidFill>
              </a:rPr>
              <a:t>поступлении уведомления об исчисленных суммах страховых взносов </a:t>
            </a:r>
            <a:r>
              <a:rPr lang="ru-RU" sz="2000" dirty="0" smtClean="0">
                <a:solidFill>
                  <a:srgbClr val="002060"/>
                </a:solidFill>
              </a:rPr>
              <a:t>до наступления </a:t>
            </a:r>
            <a:r>
              <a:rPr lang="ru-RU" sz="2000" dirty="0">
                <a:solidFill>
                  <a:srgbClr val="002060"/>
                </a:solidFill>
              </a:rPr>
              <a:t>установленного срока перечисления, если размера положительного </a:t>
            </a:r>
            <a:r>
              <a:rPr lang="ru-RU" sz="2000" dirty="0" smtClean="0">
                <a:solidFill>
                  <a:srgbClr val="002060"/>
                </a:solidFill>
              </a:rPr>
              <a:t>сальдо ЕНС </a:t>
            </a:r>
            <a:r>
              <a:rPr lang="ru-RU" sz="2000" dirty="0">
                <a:solidFill>
                  <a:srgbClr val="002060"/>
                </a:solidFill>
              </a:rPr>
              <a:t>достаточно, то не позднее следующего дня налоговый орган засчитывает в </a:t>
            </a:r>
            <a:r>
              <a:rPr lang="ru-RU" sz="2000" dirty="0" smtClean="0">
                <a:solidFill>
                  <a:srgbClr val="002060"/>
                </a:solidFill>
              </a:rPr>
              <a:t>счет исполнения </a:t>
            </a:r>
            <a:r>
              <a:rPr lang="ru-RU" sz="2000" dirty="0">
                <a:solidFill>
                  <a:srgbClr val="002060"/>
                </a:solidFill>
              </a:rPr>
              <a:t>предстоящей обязанности по страховым взносам. В случае </a:t>
            </a:r>
            <a:r>
              <a:rPr lang="ru-RU" sz="2000" dirty="0" smtClean="0">
                <a:solidFill>
                  <a:srgbClr val="002060"/>
                </a:solidFill>
              </a:rPr>
              <a:t>одновременного поступления </a:t>
            </a:r>
            <a:r>
              <a:rPr lang="ru-RU" sz="2000" dirty="0">
                <a:solidFill>
                  <a:srgbClr val="002060"/>
                </a:solidFill>
              </a:rPr>
              <a:t>уведомления об исчисленных суммах НДФЛ и страховых взносов, зачет в </a:t>
            </a:r>
            <a:r>
              <a:rPr lang="ru-RU" sz="2000" dirty="0" smtClean="0">
                <a:solidFill>
                  <a:srgbClr val="002060"/>
                </a:solidFill>
              </a:rPr>
              <a:t>счет исполнения </a:t>
            </a:r>
            <a:r>
              <a:rPr lang="ru-RU" sz="2000" dirty="0">
                <a:solidFill>
                  <a:srgbClr val="002060"/>
                </a:solidFill>
              </a:rPr>
              <a:t>предстоящей обязанности сначала выполняется по НДФЛ, затем по СВ, </a:t>
            </a:r>
            <a:r>
              <a:rPr lang="ru-RU" sz="2000" dirty="0" smtClean="0">
                <a:solidFill>
                  <a:srgbClr val="002060"/>
                </a:solidFill>
              </a:rPr>
              <a:t>затем уже </a:t>
            </a:r>
            <a:r>
              <a:rPr lang="ru-RU" sz="2000" dirty="0">
                <a:solidFill>
                  <a:srgbClr val="002060"/>
                </a:solidFill>
              </a:rPr>
              <a:t>по остальным налогам и </a:t>
            </a:r>
            <a:r>
              <a:rPr lang="ru-RU" sz="2000" dirty="0" smtClean="0">
                <a:solidFill>
                  <a:srgbClr val="002060"/>
                </a:solidFill>
              </a:rPr>
              <a:t>сборам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(пункт 9 </a:t>
            </a:r>
            <a:r>
              <a:rPr lang="ru-RU" sz="2000" dirty="0">
                <a:solidFill>
                  <a:srgbClr val="002060"/>
                </a:solidFill>
              </a:rPr>
              <a:t>ст.78 НК РФ, </a:t>
            </a:r>
            <a:r>
              <a:rPr lang="ru-RU" sz="2000" dirty="0" smtClean="0">
                <a:solidFill>
                  <a:srgbClr val="002060"/>
                </a:solidFill>
              </a:rPr>
              <a:t>вступил </a:t>
            </a:r>
            <a:r>
              <a:rPr lang="ru-RU" sz="2000" dirty="0">
                <a:solidFill>
                  <a:srgbClr val="002060"/>
                </a:solidFill>
              </a:rPr>
              <a:t>в силу с 01.10.2023 основание: Федеральный закон от 31.07.2023 № 389-ФЗ</a:t>
            </a:r>
            <a:r>
              <a:rPr lang="ru-RU" sz="2000" dirty="0" smtClean="0">
                <a:solidFill>
                  <a:srgbClr val="002060"/>
                </a:solidFill>
              </a:rPr>
              <a:t>).</a:t>
            </a:r>
            <a:endParaRPr lang="ru-RU" sz="2000" dirty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49792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>
            <a:extLst>
              <a:ext uri="{FF2B5EF4-FFF2-40B4-BE49-F238E27FC236}">
                <a16:creationId xmlns="" xmlns:a16="http://schemas.microsoft.com/office/drawing/2014/main" id="{90D205DD-FD9A-4DFD-BCF3-EF0E7BD96DD0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Цифровая экосистема ФНС России</a:t>
            </a:r>
            <a:endParaRPr lang="ru-RU" sz="1300" dirty="0">
              <a:solidFill>
                <a:srgbClr val="57565A">
                  <a:lumMod val="75000"/>
                </a:srgb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2050" name="Picture 2" descr="C:\Users\internet\Desktop\Без имен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6" y="980729"/>
            <a:ext cx="10842378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331971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EAD691FA-C3ED-42A3-89C2-48A5B441C93D}"/>
              </a:ext>
            </a:extLst>
          </p:cNvPr>
          <p:cNvSpPr/>
          <p:nvPr/>
        </p:nvSpPr>
        <p:spPr>
          <a:xfrm>
            <a:off x="627227" y="1550458"/>
            <a:ext cx="4691844" cy="471818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AD691FA-C3ED-42A3-89C2-48A5B441C93D}"/>
              </a:ext>
            </a:extLst>
          </p:cNvPr>
          <p:cNvSpPr/>
          <p:nvPr/>
        </p:nvSpPr>
        <p:spPr>
          <a:xfrm>
            <a:off x="6836550" y="1550458"/>
            <a:ext cx="4536504" cy="4714051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4F79D8-4176-4825-B5AF-7FBA1DE2BFCD}"/>
              </a:ext>
            </a:extLst>
          </p:cNvPr>
          <p:cNvSpPr txBox="1"/>
          <p:nvPr/>
        </p:nvSpPr>
        <p:spPr>
          <a:xfrm>
            <a:off x="1503514" y="1859158"/>
            <a:ext cx="287454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600" dirty="0"/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Единый налоговый платеж (ЕНП) 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54">
            <a:extLst>
              <a:ext uri="{FF2B5EF4-FFF2-40B4-BE49-F238E27FC236}">
                <a16:creationId xmlns:a16="http://schemas.microsoft.com/office/drawing/2014/main" xmlns="" id="{FE40D8F6-2F59-443B-9D53-2063139B4A7E}"/>
              </a:ext>
            </a:extLst>
          </p:cNvPr>
          <p:cNvSpPr/>
          <p:nvPr/>
        </p:nvSpPr>
        <p:spPr>
          <a:xfrm>
            <a:off x="941939" y="2691791"/>
            <a:ext cx="4149011" cy="147732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endParaRPr lang="ru-RU" sz="1600" dirty="0"/>
          </a:p>
          <a:p>
            <a:pPr algn="just"/>
            <a:r>
              <a:rPr lang="ru-RU" sz="1600" dirty="0"/>
              <a:t>      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</a:rPr>
              <a:t>Сумма денежных средств, перечисляемая налогоплательщиком на соответствующий счет в счет исполнения обязанности перед бюджетом Российской Федерации.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B158EC9-0165-42AF-8E30-AB1315CC6D25}"/>
              </a:ext>
            </a:extLst>
          </p:cNvPr>
          <p:cNvSpPr txBox="1"/>
          <p:nvPr/>
        </p:nvSpPr>
        <p:spPr>
          <a:xfrm>
            <a:off x="7952674" y="2073010"/>
            <a:ext cx="261295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600" dirty="0"/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Единый налоговый счет (ЕНС) </a:t>
            </a:r>
          </a:p>
        </p:txBody>
      </p:sp>
      <p:sp>
        <p:nvSpPr>
          <p:cNvPr id="17" name="Прямоугольник 54">
            <a:extLst>
              <a:ext uri="{FF2B5EF4-FFF2-40B4-BE49-F238E27FC236}">
                <a16:creationId xmlns:a16="http://schemas.microsoft.com/office/drawing/2014/main" xmlns="" id="{54CF7D9E-7B26-41BC-9AB5-8C9DC2F1ED7A}"/>
              </a:ext>
            </a:extLst>
          </p:cNvPr>
          <p:cNvSpPr/>
          <p:nvPr/>
        </p:nvSpPr>
        <p:spPr>
          <a:xfrm>
            <a:off x="6985540" y="2565453"/>
            <a:ext cx="4207494" cy="270843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endParaRPr lang="ru-RU" sz="1600" dirty="0"/>
          </a:p>
          <a:p>
            <a:pPr algn="just"/>
            <a:r>
              <a:rPr lang="ru-RU" sz="1600" dirty="0"/>
              <a:t>    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</a:rPr>
              <a:t>Форма учета совокупной обязанности налогоплательщика и перечисленных денежных средств в качестве ЕНП, распределение которого осуществляет ФНС России. </a:t>
            </a:r>
          </a:p>
          <a:p>
            <a:pPr algn="just"/>
            <a:r>
              <a:rPr lang="ru-RU" sz="1600" dirty="0">
                <a:solidFill>
                  <a:schemeClr val="tx1">
                    <a:lumMod val="75000"/>
                  </a:schemeClr>
                </a:solidFill>
              </a:rPr>
              <a:t>     Единый налоговый счет ведется в отношении каждого лица, являющегося налогоплательщиком, плательщиком сборов, страховых взносов, налоговым агентом. </a:t>
            </a:r>
            <a:endParaRPr lang="ru-RU" sz="16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Что такое ЕНС и ЕНП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656" y="4195996"/>
            <a:ext cx="2304256" cy="177032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659" y="4811807"/>
            <a:ext cx="2287386" cy="204619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66575712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4F79D8-4176-4825-B5AF-7FBA1DE2BFCD}"/>
              </a:ext>
            </a:extLst>
          </p:cNvPr>
          <p:cNvSpPr txBox="1"/>
          <p:nvPr/>
        </p:nvSpPr>
        <p:spPr>
          <a:xfrm>
            <a:off x="1503514" y="1982269"/>
            <a:ext cx="90621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600" dirty="0"/>
              <a:t> 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54">
            <a:extLst>
              <a:ext uri="{FF2B5EF4-FFF2-40B4-BE49-F238E27FC236}">
                <a16:creationId xmlns="" xmlns:a16="http://schemas.microsoft.com/office/drawing/2014/main" id="{FE40D8F6-2F59-443B-9D53-2063139B4A7E}"/>
              </a:ext>
            </a:extLst>
          </p:cNvPr>
          <p:cNvSpPr/>
          <p:nvPr/>
        </p:nvSpPr>
        <p:spPr>
          <a:xfrm>
            <a:off x="941939" y="2691791"/>
            <a:ext cx="4149011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endParaRPr lang="ru-RU" sz="1600" dirty="0"/>
          </a:p>
          <a:p>
            <a:r>
              <a:rPr lang="ru-RU" sz="1600" dirty="0"/>
              <a:t>       </a:t>
            </a:r>
            <a:endParaRPr lang="ru-RU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B158EC9-0165-42AF-8E30-AB1315CC6D25}"/>
              </a:ext>
            </a:extLst>
          </p:cNvPr>
          <p:cNvSpPr txBox="1"/>
          <p:nvPr/>
        </p:nvSpPr>
        <p:spPr>
          <a:xfrm>
            <a:off x="7952674" y="2196121"/>
            <a:ext cx="261295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600" dirty="0"/>
              <a:t>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54">
            <a:extLst>
              <a:ext uri="{FF2B5EF4-FFF2-40B4-BE49-F238E27FC236}">
                <a16:creationId xmlns="" xmlns:a16="http://schemas.microsoft.com/office/drawing/2014/main" id="{54CF7D9E-7B26-41BC-9AB5-8C9DC2F1ED7A}"/>
              </a:ext>
            </a:extLst>
          </p:cNvPr>
          <p:cNvSpPr/>
          <p:nvPr/>
        </p:nvSpPr>
        <p:spPr>
          <a:xfrm>
            <a:off x="6985540" y="2565453"/>
            <a:ext cx="4207494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endParaRPr lang="ru-RU" sz="1600" dirty="0"/>
          </a:p>
          <a:p>
            <a:pPr algn="just"/>
            <a:r>
              <a:rPr lang="ru-RU" sz="1600" dirty="0"/>
              <a:t>     </a:t>
            </a:r>
            <a:endParaRPr lang="ru-RU" sz="16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Что такое ЕНС и ЕНП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5339" y="980728"/>
            <a:ext cx="109216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bg2"/>
                </a:solidFill>
              </a:rPr>
              <a:t>Единым налоговым платежом также признаются суммы денежных средств, подлежащие учету на едином налоговом счете: </a:t>
            </a:r>
          </a:p>
          <a:p>
            <a:pPr algn="just">
              <a:buAutoNum type="arabicParenR"/>
            </a:pPr>
            <a:r>
              <a:rPr lang="ru-RU" sz="1600" dirty="0" smtClean="0">
                <a:solidFill>
                  <a:schemeClr val="bg2"/>
                </a:solidFill>
              </a:rPr>
              <a:t> в </a:t>
            </a:r>
            <a:r>
              <a:rPr lang="ru-RU" sz="1600" dirty="0">
                <a:solidFill>
                  <a:schemeClr val="bg2"/>
                </a:solidFill>
              </a:rPr>
              <a:t>связи с принятием налоговым органом решения о возмещении (о предоставлении налогового вычета) суммы налога; </a:t>
            </a:r>
            <a:endParaRPr lang="ru-RU" sz="1600" dirty="0" smtClean="0">
              <a:solidFill>
                <a:schemeClr val="bg2"/>
              </a:solidFill>
            </a:endParaRPr>
          </a:p>
          <a:p>
            <a:pPr algn="just"/>
            <a:endParaRPr lang="ru-RU" sz="1600" dirty="0">
              <a:solidFill>
                <a:schemeClr val="bg2"/>
              </a:solidFill>
            </a:endParaRPr>
          </a:p>
          <a:p>
            <a:pPr algn="just"/>
            <a:r>
              <a:rPr lang="ru-RU" sz="1600" dirty="0">
                <a:solidFill>
                  <a:schemeClr val="bg2"/>
                </a:solidFill>
              </a:rPr>
              <a:t>2) в связи с поступлением от иного лица в результате зачета суммы денежных средств в соответствии со статьей 78 НК РФ; </a:t>
            </a:r>
            <a:endParaRPr lang="ru-RU" sz="1600" dirty="0" smtClean="0">
              <a:solidFill>
                <a:schemeClr val="bg2"/>
              </a:solidFill>
            </a:endParaRPr>
          </a:p>
          <a:p>
            <a:pPr algn="just"/>
            <a:endParaRPr lang="ru-RU" sz="1600" dirty="0">
              <a:solidFill>
                <a:schemeClr val="bg2"/>
              </a:solidFill>
            </a:endParaRPr>
          </a:p>
          <a:p>
            <a:pPr algn="just"/>
            <a:r>
              <a:rPr lang="ru-RU" sz="1600" dirty="0">
                <a:solidFill>
                  <a:schemeClr val="bg2"/>
                </a:solidFill>
              </a:rPr>
              <a:t>3) в связи с отменой (полностью или частично) зачета денежных средств в счет исполнения предстоящей обязанности по уплате конкретного налога (сбора, страхового взноса), осуществленного на основании заявления, представленного в соответствии с пунктом 6 статьи 78 НК РФ, либо в связи с отсутствием на едином налоговом счете денежных средств, необходимых для исполнения обязанности по уплате налогов, сборов, страховых взносов, пеней, штрафов и (или) процентов</a:t>
            </a:r>
            <a:r>
              <a:rPr lang="ru-RU" sz="1600" dirty="0" smtClean="0">
                <a:solidFill>
                  <a:schemeClr val="bg2"/>
                </a:solidFill>
              </a:rPr>
              <a:t>;</a:t>
            </a:r>
          </a:p>
          <a:p>
            <a:pPr algn="just"/>
            <a:r>
              <a:rPr lang="ru-RU" sz="1600" dirty="0" smtClean="0">
                <a:solidFill>
                  <a:schemeClr val="bg2"/>
                </a:solidFill>
              </a:rPr>
              <a:t> </a:t>
            </a:r>
            <a:endParaRPr lang="ru-RU" sz="1600" dirty="0">
              <a:solidFill>
                <a:schemeClr val="bg2"/>
              </a:solidFill>
            </a:endParaRPr>
          </a:p>
          <a:p>
            <a:pPr algn="just"/>
            <a:r>
              <a:rPr lang="ru-RU" sz="1600" dirty="0">
                <a:solidFill>
                  <a:schemeClr val="bg2"/>
                </a:solidFill>
              </a:rPr>
              <a:t>4) в связи с начислением налоговым органом процентов в соответствии с пунктами 4 и (или) 9 статьи 79 НК РФ; </a:t>
            </a:r>
            <a:endParaRPr lang="ru-RU" sz="1600" dirty="0" smtClean="0">
              <a:solidFill>
                <a:schemeClr val="bg2"/>
              </a:solidFill>
            </a:endParaRPr>
          </a:p>
          <a:p>
            <a:pPr algn="just"/>
            <a:endParaRPr lang="ru-RU" sz="1600" dirty="0">
              <a:solidFill>
                <a:schemeClr val="bg2"/>
              </a:solidFill>
            </a:endParaRPr>
          </a:p>
          <a:p>
            <a:pPr algn="just"/>
            <a:r>
              <a:rPr lang="ru-RU" sz="1600" dirty="0">
                <a:solidFill>
                  <a:schemeClr val="bg2"/>
                </a:solidFill>
              </a:rPr>
              <a:t>5) в связи с представлением налогоплательщиком, плательщиком сбора заявления о возврате излишне уплаченных сумм налога на доходы физических лиц, уплачиваемого в порядке, установленном статьей 227.1 НК РФ, налога на профессиональный доход и сборов за пользование объектами животного мира и за пользование объектами водных биологических ресурсов.</a:t>
            </a:r>
          </a:p>
        </p:txBody>
      </p:sp>
    </p:spTree>
    <p:extLst>
      <p:ext uri="{BB962C8B-B14F-4D97-AF65-F5344CB8AC3E}">
        <p14:creationId xmlns:p14="http://schemas.microsoft.com/office/powerpoint/2010/main" val="152910783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686838" cy="904238"/>
          </a:xfrm>
          <a:prstGeom prst="rect">
            <a:avLst/>
          </a:prstGeom>
        </p:spPr>
        <p:txBody>
          <a:bodyPr vert="horz" lIns="0" tIns="0" rIns="0" bIns="0" rtlCol="0" anchor="ctr">
            <a:normAutofit fontScale="77500" lnSpcReduction="20000"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  <a:p>
            <a:pPr algn="just"/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Сальдо ЕНС - это разница между общей суммой денежных средств, перечисленных (признаваемых) в качестве ЕНП и совокупной обязанностью по уплате налогов и сборов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/>
        </p:nvSpPr>
        <p:spPr>
          <a:xfrm>
            <a:off x="0" y="904240"/>
            <a:ext cx="12160749" cy="5955348"/>
          </a:xfrm>
          <a:prstGeom prst="rect">
            <a:avLst/>
          </a:prstGeom>
          <a:noFill/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r>
              <a:rPr lang="ru-RU" sz="2000" dirty="0">
                <a:solidFill>
                  <a:srgbClr val="002060"/>
                </a:solidFill>
              </a:rPr>
              <a:t>Сальдо может быть: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 </a:t>
            </a:r>
            <a:endParaRPr lang="ru-RU" sz="2000" dirty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положительным</a:t>
            </a:r>
            <a:r>
              <a:rPr lang="ru-RU" sz="2000" dirty="0">
                <a:solidFill>
                  <a:srgbClr val="002060"/>
                </a:solidFill>
              </a:rPr>
              <a:t> (если общая сумма, перечисленная в качестве ЕНП, больше совокупной обязанности по уплате налогов и </a:t>
            </a:r>
            <a:r>
              <a:rPr lang="ru-RU" sz="2000" dirty="0" smtClean="0">
                <a:solidFill>
                  <a:srgbClr val="002060"/>
                </a:solidFill>
              </a:rPr>
              <a:t>сборов. При формировании положительного сальдо не учитываются суммы, зачтенные в счет исполнения соответствующей обязанности);</a:t>
            </a:r>
            <a:endParaRPr lang="ru-RU" sz="20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отрицательным</a:t>
            </a:r>
            <a:r>
              <a:rPr lang="ru-RU" sz="2000" dirty="0">
                <a:solidFill>
                  <a:srgbClr val="002060"/>
                </a:solidFill>
              </a:rPr>
              <a:t> (если общая сумма, перечисленная в качестве ЕНП, меньше совокупной обязанности по уплате налогов и сборов);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нулевым</a:t>
            </a:r>
            <a:r>
              <a:rPr lang="ru-RU" sz="2000" dirty="0">
                <a:solidFill>
                  <a:srgbClr val="002060"/>
                </a:solidFill>
              </a:rPr>
              <a:t> (если общая сумма, перечисленная в качестве ЕНП, равна совокупной обязанности по уплате налогов и сборов).</a:t>
            </a:r>
          </a:p>
        </p:txBody>
      </p:sp>
    </p:spTree>
    <p:extLst>
      <p:ext uri="{BB962C8B-B14F-4D97-AF65-F5344CB8AC3E}">
        <p14:creationId xmlns:p14="http://schemas.microsoft.com/office/powerpoint/2010/main" val="1136684486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1"/>
          <p:cNvSpPr txBox="1">
            <a:spLocks/>
          </p:cNvSpPr>
          <p:nvPr/>
        </p:nvSpPr>
        <p:spPr>
          <a:xfrm>
            <a:off x="299356" y="2240868"/>
            <a:ext cx="5435727" cy="3564396"/>
          </a:xfrm>
          <a:prstGeom prst="rect">
            <a:avLst/>
          </a:prstGeom>
        </p:spPr>
        <p:txBody>
          <a:bodyPr/>
          <a:lstStyle>
            <a:lvl1pPr marL="2285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>
                <a:solidFill>
                  <a:srgbClr val="002060"/>
                </a:solidFill>
              </a:rPr>
              <a:t>ПУТЕМ ЗАЧЕТА (ст. 78 НК РФ) </a:t>
            </a:r>
          </a:p>
          <a:p>
            <a:pPr marL="456011" indent="-17145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Путем зачета в счет исполнения обязанности другого </a:t>
            </a:r>
            <a:r>
              <a:rPr lang="ru-RU" sz="1600" dirty="0" smtClean="0">
                <a:solidFill>
                  <a:srgbClr val="002060"/>
                </a:solidFill>
              </a:rPr>
              <a:t>лица </a:t>
            </a:r>
            <a:r>
              <a:rPr lang="ru-RU" sz="1600" dirty="0" smtClean="0">
                <a:solidFill>
                  <a:srgbClr val="002060"/>
                </a:solidFill>
              </a:rPr>
              <a:t>(только при наличии недоимки и предстоящей обязанности)</a:t>
            </a:r>
            <a:endParaRPr lang="ru-RU" sz="1600" dirty="0">
              <a:solidFill>
                <a:srgbClr val="002060"/>
              </a:solidFill>
            </a:endParaRPr>
          </a:p>
          <a:p>
            <a:pPr marL="456011" indent="-17145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Путем зачета в счет  исполнения предстоящей обязанности по уплате конкретного </a:t>
            </a:r>
            <a:r>
              <a:rPr lang="ru-RU" sz="1600" dirty="0" smtClean="0">
                <a:solidFill>
                  <a:srgbClr val="002060"/>
                </a:solidFill>
              </a:rPr>
              <a:t>налога (Важно! при образовании недоимки зачет расформируется для погашения задолженности) </a:t>
            </a:r>
            <a:endParaRPr lang="ru-RU" sz="1600" dirty="0">
              <a:solidFill>
                <a:srgbClr val="002060"/>
              </a:solidFill>
            </a:endParaRPr>
          </a:p>
          <a:p>
            <a:pPr marL="456011" indent="-17145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Путем зачета в счет исполнения решений налоговых </a:t>
            </a:r>
            <a:r>
              <a:rPr lang="ru-RU" sz="1600" dirty="0" smtClean="0">
                <a:solidFill>
                  <a:srgbClr val="002060"/>
                </a:solidFill>
              </a:rPr>
              <a:t>органов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 bwMode="auto">
          <a:xfrm>
            <a:off x="6292032" y="2376407"/>
            <a:ext cx="4988544" cy="343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49" tIns="40824" rIns="81649" bIns="40824" numCol="1" anchor="t" anchorCtr="0" compatLnSpc="1">
            <a:prstTxWarp prst="textNoShape">
              <a:avLst/>
            </a:prstTxWarp>
            <a:noAutofit/>
          </a:bodyPr>
          <a:lstStyle>
            <a:lvl1pPr marL="284505" indent="0" algn="l" defTabSz="815975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 b="1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284505" indent="0" algn="l" defTabSz="815975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491981" indent="-203750" algn="l" defTabSz="815975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282020" algn="just" defTabSz="815975" rtl="0" eaLnBrk="0" fontAlgn="base" hangingPunct="0">
              <a:lnSpc>
                <a:spcPts val="19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6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123109" indent="0" algn="l" defTabSz="815975" rtl="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244813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961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109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256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rgbClr val="002060"/>
                </a:solidFill>
              </a:rPr>
              <a:t>ПУТЕМ ВОЗВРАТА (ст. 79 НК РФ)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В налоговый орган заявление на возврат может быть представлено на бумажном носителе лично или через представителя, направлено по почте заказным письмом, передано в электронной форме по телекоммуникационным каналам связи или через личный кабинет налогоплательщика. 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Как распорядиться положительным сальдо ЕНС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475820" y="904240"/>
            <a:ext cx="3060340" cy="616548"/>
          </a:xfrm>
          <a:prstGeom prst="roundRect">
            <a:avLst/>
          </a:prstGeom>
          <a:noFill/>
          <a:ln w="15875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Положительное сальдо ЕНС</a:t>
            </a:r>
          </a:p>
        </p:txBody>
      </p:sp>
      <p:cxnSp>
        <p:nvCxnSpPr>
          <p:cNvPr id="12" name="Соединительная линия уступом 11"/>
          <p:cNvCxnSpPr>
            <a:stCxn id="2" idx="2"/>
            <a:endCxn id="3" idx="0"/>
          </p:cNvCxnSpPr>
          <p:nvPr/>
        </p:nvCxnSpPr>
        <p:spPr>
          <a:xfrm rot="5400000">
            <a:off x="4151565" y="386443"/>
            <a:ext cx="720080" cy="2988770"/>
          </a:xfrm>
          <a:prstGeom prst="bentConnector3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 rot="16200000" flipH="1">
            <a:off x="6918532" y="490672"/>
            <a:ext cx="991157" cy="2780314"/>
          </a:xfrm>
          <a:prstGeom prst="bentConnector3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179429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Как распорядиться положительным сальдо ЕНС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27874" r="8899" b="19626"/>
          <a:stretch/>
        </p:blipFill>
        <p:spPr bwMode="auto">
          <a:xfrm>
            <a:off x="947428" y="3068960"/>
            <a:ext cx="10321913" cy="359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Объект 1"/>
          <p:cNvSpPr txBox="1">
            <a:spLocks/>
          </p:cNvSpPr>
          <p:nvPr/>
        </p:nvSpPr>
        <p:spPr>
          <a:xfrm>
            <a:off x="299355" y="976248"/>
            <a:ext cx="5435727" cy="2092712"/>
          </a:xfrm>
          <a:prstGeom prst="rect">
            <a:avLst/>
          </a:prstGeom>
        </p:spPr>
        <p:txBody>
          <a:bodyPr/>
          <a:lstStyle>
            <a:lvl1pPr marL="2285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b="1" dirty="0">
                <a:solidFill>
                  <a:srgbClr val="002060"/>
                </a:solidFill>
              </a:rPr>
              <a:t>Способы подачи заявления на зачет</a:t>
            </a:r>
          </a:p>
          <a:p>
            <a:pPr marL="456011" indent="-17145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</a:rPr>
              <a:t>в электронной форме по ТКС, подписав усиленной квалифицированной электронной подписью;</a:t>
            </a:r>
          </a:p>
          <a:p>
            <a:pPr marL="456011" indent="-17145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</a:rPr>
              <a:t>- в электронной форме через личный кабинет налогоплательщика, подписав электронной подписью налогоплательщика (усиленной квалифицированной или </a:t>
            </a:r>
            <a:r>
              <a:rPr lang="ru-RU" sz="1200" dirty="0" smtClean="0">
                <a:solidFill>
                  <a:srgbClr val="002060"/>
                </a:solidFill>
              </a:rPr>
              <a:t>неквалифицированной).</a:t>
            </a:r>
          </a:p>
          <a:p>
            <a:pPr marL="284561" indent="0" algn="just">
              <a:buClr>
                <a:srgbClr val="002060"/>
              </a:buClr>
              <a:buNone/>
            </a:pPr>
            <a:r>
              <a:rPr lang="ru-RU" sz="1200" dirty="0" smtClean="0">
                <a:solidFill>
                  <a:srgbClr val="002060"/>
                </a:solidFill>
              </a:rPr>
              <a:t>С 01.10.2023 ИП заявление путем зачета в счет исполнения предстоящей обязанности по уплате конкретного налога может представить через </a:t>
            </a:r>
            <a:r>
              <a:rPr lang="ru-RU" sz="1200" dirty="0">
                <a:solidFill>
                  <a:srgbClr val="002060"/>
                </a:solidFill>
              </a:rPr>
              <a:t>ЛК подписав </a:t>
            </a:r>
            <a:r>
              <a:rPr lang="ru-RU" sz="1200" dirty="0" smtClean="0">
                <a:solidFill>
                  <a:srgbClr val="002060"/>
                </a:solidFill>
              </a:rPr>
              <a:t>неквалифицированной электронной подписью</a:t>
            </a:r>
            <a:endParaRPr lang="ru-RU" sz="1200" dirty="0">
              <a:solidFill>
                <a:srgbClr val="002060"/>
              </a:solidFill>
            </a:endParaRPr>
          </a:p>
          <a:p>
            <a:pPr marL="284561" indent="0">
              <a:buClr>
                <a:srgbClr val="002060"/>
              </a:buClr>
              <a:buNone/>
            </a:pPr>
            <a:endParaRPr lang="ru-RU" sz="1200" dirty="0" smtClean="0">
              <a:solidFill>
                <a:srgbClr val="002060"/>
              </a:solidFill>
            </a:endParaRPr>
          </a:p>
        </p:txBody>
      </p:sp>
      <p:sp>
        <p:nvSpPr>
          <p:cNvPr id="11" name="Объект 1"/>
          <p:cNvSpPr txBox="1">
            <a:spLocks/>
          </p:cNvSpPr>
          <p:nvPr/>
        </p:nvSpPr>
        <p:spPr>
          <a:xfrm>
            <a:off x="5888514" y="976248"/>
            <a:ext cx="5435727" cy="1336628"/>
          </a:xfrm>
          <a:prstGeom prst="rect">
            <a:avLst/>
          </a:prstGeom>
        </p:spPr>
        <p:txBody>
          <a:bodyPr/>
          <a:lstStyle>
            <a:lvl1pPr marL="2285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b="1" dirty="0">
                <a:solidFill>
                  <a:srgbClr val="002060"/>
                </a:solidFill>
              </a:rPr>
              <a:t>Способы подачи заявления на возврат</a:t>
            </a:r>
          </a:p>
          <a:p>
            <a:pPr marL="456011" indent="-17145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</a:rPr>
              <a:t>на бумаге;</a:t>
            </a:r>
          </a:p>
          <a:p>
            <a:pPr marL="456011" indent="-17145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</a:rPr>
              <a:t>- в электронной форме по ТКС, подписав усиленной квалифицированной электронной подписью;</a:t>
            </a:r>
          </a:p>
          <a:p>
            <a:pPr marL="456011" indent="-17145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</a:rPr>
              <a:t>- в электронной форме через личный кабинет налогоплательщика, подписав электронной подписью налогоплательщика;</a:t>
            </a:r>
          </a:p>
          <a:p>
            <a:pPr marL="284561" indent="0">
              <a:buClr>
                <a:srgbClr val="002060"/>
              </a:buClr>
              <a:buNone/>
            </a:pPr>
            <a:endParaRPr lang="ru-RU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380085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11624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ЧТО ТАКОЕ ЗАРЕЗЕРВИРОВАННАЯ СУММА?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7293" y="919694"/>
            <a:ext cx="10847793" cy="312392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ru-RU" sz="21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Для распределения ЕНП по платежам с авансовой системой расчетов, по которым  декларация приходит позже, чем срок уплаты налога, необходимо подавать  </a:t>
            </a:r>
            <a:r>
              <a:rPr lang="ru-RU" sz="2100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уведомление об исчисленных суммах</a:t>
            </a:r>
            <a:r>
              <a:rPr lang="ru-RU" sz="21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. Это необходимо для резервирования суммы  оплаты в счет предстоящих начислений. </a:t>
            </a:r>
          </a:p>
          <a:p>
            <a:pPr algn="just"/>
            <a:endParaRPr lang="ru-RU" sz="2100" dirty="0">
              <a:solidFill>
                <a:srgbClr val="002060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</a:rPr>
              <a:t>Зарезервированная сумма - это сумма  денежных средств,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</a:rPr>
              <a:t>зачтенных в счет предстоящей обязанности. </a:t>
            </a:r>
          </a:p>
          <a:p>
            <a:pPr algn="just"/>
            <a:endParaRPr lang="ru-RU" sz="2100" dirty="0">
              <a:solidFill>
                <a:srgbClr val="002060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algn="just"/>
            <a:r>
              <a:rPr lang="ru-RU" sz="21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64637590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11624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Как зарезервировать сумму для уплаты конкретного налога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7368" y="1340768"/>
            <a:ext cx="1076519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Заявление</a:t>
            </a:r>
            <a:r>
              <a:rPr lang="ru-RU" sz="2000" dirty="0">
                <a:solidFill>
                  <a:srgbClr val="002060"/>
                </a:solidFill>
              </a:rPr>
              <a:t> о распоряжении путем </a:t>
            </a:r>
            <a:r>
              <a:rPr lang="ru-RU" sz="2000" b="1" dirty="0">
                <a:solidFill>
                  <a:srgbClr val="002060"/>
                </a:solidFill>
              </a:rPr>
              <a:t>зачета в счет исполнения предстоящей обязанности</a:t>
            </a:r>
          </a:p>
          <a:p>
            <a:r>
              <a:rPr lang="ru-RU" sz="1800" i="1" dirty="0">
                <a:solidFill>
                  <a:srgbClr val="002060"/>
                </a:solidFill>
              </a:rPr>
              <a:t>можно подать: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</a:rPr>
              <a:t>в электронной форме по ТКС, подписав усиленной квалифицированной ЭП;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</a:rPr>
              <a:t>в электронной форме через личный кабинет налогоплательщика, подписав ЭП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7408" y="328498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2060"/>
                </a:solidFill>
              </a:rPr>
              <a:t>Положительного сальдо ЕНС достаточно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56140" y="328498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2060"/>
                </a:solidFill>
              </a:rPr>
              <a:t>Исполнение в полном объеме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7408" y="425709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2060"/>
                </a:solidFill>
              </a:rPr>
              <a:t>Положительного сальдо ЕНС недостаточно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6140" y="4164758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2060"/>
                </a:solidFill>
              </a:rPr>
              <a:t>Частичное исполнение в пределах положительного сальдо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7408" y="522920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2060"/>
                </a:solidFill>
              </a:rPr>
              <a:t>Положительного сальдо ЕНС отсутствует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60491" y="537321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2060"/>
                </a:solidFill>
              </a:rPr>
              <a:t>Отказ в исполнении</a:t>
            </a:r>
          </a:p>
        </p:txBody>
      </p:sp>
      <p:cxnSp>
        <p:nvCxnSpPr>
          <p:cNvPr id="12" name="Прямая со стрелкой 11"/>
          <p:cNvCxnSpPr>
            <a:stCxn id="4" idx="3"/>
            <a:endCxn id="6" idx="1"/>
          </p:cNvCxnSpPr>
          <p:nvPr/>
        </p:nvCxnSpPr>
        <p:spPr>
          <a:xfrm>
            <a:off x="3575720" y="3608150"/>
            <a:ext cx="3780420" cy="0"/>
          </a:xfrm>
          <a:prstGeom prst="straightConnector1">
            <a:avLst/>
          </a:prstGeom>
          <a:ln w="190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4583832" y="4075331"/>
            <a:ext cx="1800200" cy="1045857"/>
          </a:xfrm>
          <a:prstGeom prst="ellipse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Срок – 1 рабочий день!</a:t>
            </a:r>
          </a:p>
        </p:txBody>
      </p:sp>
      <p:cxnSp>
        <p:nvCxnSpPr>
          <p:cNvPr id="16" name="Прямая соединительная линия 15"/>
          <p:cNvCxnSpPr>
            <a:stCxn id="7" idx="3"/>
            <a:endCxn id="5" idx="2"/>
          </p:cNvCxnSpPr>
          <p:nvPr/>
        </p:nvCxnSpPr>
        <p:spPr>
          <a:xfrm>
            <a:off x="3575720" y="4580258"/>
            <a:ext cx="1008112" cy="18002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6"/>
            <a:endCxn id="8" idx="1"/>
          </p:cNvCxnSpPr>
          <p:nvPr/>
        </p:nvCxnSpPr>
        <p:spPr>
          <a:xfrm>
            <a:off x="6384032" y="4598260"/>
            <a:ext cx="972108" cy="28163"/>
          </a:xfrm>
          <a:prstGeom prst="straightConnector1">
            <a:avLst/>
          </a:prstGeom>
          <a:ln w="190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9" idx="3"/>
            <a:endCxn id="10" idx="1"/>
          </p:cNvCxnSpPr>
          <p:nvPr/>
        </p:nvCxnSpPr>
        <p:spPr>
          <a:xfrm>
            <a:off x="3575720" y="5552366"/>
            <a:ext cx="3784771" cy="5516"/>
          </a:xfrm>
          <a:prstGeom prst="straightConnector1">
            <a:avLst/>
          </a:prstGeom>
          <a:ln w="190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558420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170764</TotalTime>
  <Words>983</Words>
  <Application>Microsoft Office PowerPoint</Application>
  <PresentationFormat>Широкоэкранный</PresentationFormat>
  <Paragraphs>95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Open Sans Light</vt:lpstr>
      <vt:lpstr>Calibri Light</vt:lpstr>
      <vt:lpstr>Arial Narrow</vt:lpstr>
      <vt:lpstr>Wingdings</vt:lpstr>
      <vt:lpstr>Arial</vt:lpstr>
      <vt:lpstr>Roboto Condensed</vt:lpstr>
      <vt:lpstr>Open Sans</vt:lpstr>
      <vt:lpstr>Calibri</vt:lpstr>
      <vt:lpstr>Times New Roman</vt:lpstr>
      <vt:lpstr>1_Office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Дашанова Юлия Валерьевна</cp:lastModifiedBy>
  <cp:revision>2247</cp:revision>
  <cp:lastPrinted>2022-11-29T10:58:11Z</cp:lastPrinted>
  <dcterms:created xsi:type="dcterms:W3CDTF">2014-10-08T23:03:32Z</dcterms:created>
  <dcterms:modified xsi:type="dcterms:W3CDTF">2024-02-19T03:17:49Z</dcterms:modified>
</cp:coreProperties>
</file>